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1" r:id="rId8"/>
    <p:sldId id="270" r:id="rId9"/>
    <p:sldId id="262" r:id="rId10"/>
    <p:sldId id="272" r:id="rId11"/>
    <p:sldId id="273" r:id="rId12"/>
    <p:sldId id="263" r:id="rId13"/>
    <p:sldId id="265" r:id="rId14"/>
    <p:sldId id="274" r:id="rId15"/>
    <p:sldId id="266" r:id="rId16"/>
    <p:sldId id="267" r:id="rId17"/>
    <p:sldId id="268" r:id="rId18"/>
    <p:sldId id="269"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5.sv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2" Type="http://schemas.openxmlformats.org/officeDocument/2006/relationships/image" Target="../media/image5.sv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2FD5AE-C6D2-4127-A791-9394B86B2F76}"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IN"/>
        </a:p>
      </dgm:t>
    </dgm:pt>
    <dgm:pt modelId="{3C78840A-1994-4E88-9C61-5D0E798DBAEB}">
      <dgm:prSet phldrT="[Text]" custT="1"/>
      <dgm:spPr/>
      <dgm:t>
        <a:bodyPr/>
        <a:lstStyle/>
        <a:p>
          <a:r>
            <a:rPr lang="en-IN" sz="2400" dirty="0">
              <a:solidFill>
                <a:srgbClr val="002060"/>
              </a:solidFill>
              <a:latin typeface="Times New Roman" panose="02020603050405020304" pitchFamily="18" charset="0"/>
              <a:cs typeface="Times New Roman" panose="02020603050405020304" pitchFamily="18" charset="0"/>
            </a:rPr>
            <a:t>Genetic improvement programmes provide</a:t>
          </a:r>
        </a:p>
      </dgm:t>
    </dgm:pt>
    <dgm:pt modelId="{B6BF310A-D77F-4364-B167-6AE64C002E1A}" type="parTrans" cxnId="{46BA5C77-CD2C-438A-B248-5075B899F6A7}">
      <dgm:prSet/>
      <dgm:spPr/>
      <dgm:t>
        <a:bodyPr/>
        <a:lstStyle/>
        <a:p>
          <a:endParaRPr lang="en-IN"/>
        </a:p>
      </dgm:t>
    </dgm:pt>
    <dgm:pt modelId="{79063C29-7997-44E5-8BA8-7B09EF7E2606}" type="sibTrans" cxnId="{46BA5C77-CD2C-438A-B248-5075B899F6A7}">
      <dgm:prSet/>
      <dgm:spPr/>
      <dgm:t>
        <a:bodyPr/>
        <a:lstStyle/>
        <a:p>
          <a:endParaRPr lang="en-IN"/>
        </a:p>
      </dgm:t>
    </dgm:pt>
    <dgm:pt modelId="{1015C789-57ED-4CE3-8CB3-8F294C5F4269}">
      <dgm:prSet phldrT="[Text]" custT="1"/>
      <dgm:spPr/>
      <dgm:t>
        <a:bodyPr/>
        <a:lstStyle/>
        <a:p>
          <a:r>
            <a:rPr lang="en-IN" sz="2400" dirty="0">
              <a:solidFill>
                <a:srgbClr val="0070C0"/>
              </a:solidFill>
              <a:latin typeface="Times New Roman" panose="02020603050405020304" pitchFamily="18" charset="0"/>
              <a:cs typeface="Times New Roman" panose="02020603050405020304" pitchFamily="18" charset="0"/>
            </a:rPr>
            <a:t>short-term or</a:t>
          </a:r>
        </a:p>
      </dgm:t>
    </dgm:pt>
    <dgm:pt modelId="{6C91AE93-59A3-4346-9C11-1F268CD57579}" type="parTrans" cxnId="{80A7125C-1FE8-4814-96F2-CC2F2AB8E580}">
      <dgm:prSet/>
      <dgm:spPr/>
      <dgm:t>
        <a:bodyPr/>
        <a:lstStyle/>
        <a:p>
          <a:endParaRPr lang="en-IN"/>
        </a:p>
      </dgm:t>
    </dgm:pt>
    <dgm:pt modelId="{3B445C85-1018-490D-B55F-AE72C6B172C5}" type="sibTrans" cxnId="{80A7125C-1FE8-4814-96F2-CC2F2AB8E580}">
      <dgm:prSet/>
      <dgm:spPr/>
      <dgm:t>
        <a:bodyPr/>
        <a:lstStyle/>
        <a:p>
          <a:endParaRPr lang="en-IN"/>
        </a:p>
      </dgm:t>
    </dgm:pt>
    <dgm:pt modelId="{62CDCF67-C943-44B6-9F6C-5A30825A3014}">
      <dgm:prSet phldrT="[Text]" custT="1"/>
      <dgm:spPr/>
      <dgm:t>
        <a:bodyPr/>
        <a:lstStyle/>
        <a:p>
          <a:r>
            <a:rPr lang="en-IN" sz="2400" dirty="0">
              <a:solidFill>
                <a:srgbClr val="0070C0"/>
              </a:solidFill>
              <a:latin typeface="Times New Roman" panose="02020603050405020304" pitchFamily="18" charset="0"/>
              <a:cs typeface="Times New Roman" panose="02020603050405020304" pitchFamily="18" charset="0"/>
            </a:rPr>
            <a:t>long-term gains</a:t>
          </a:r>
        </a:p>
      </dgm:t>
    </dgm:pt>
    <dgm:pt modelId="{B772AD71-B2D7-4970-ADCC-CBF9F8156571}" type="parTrans" cxnId="{5200D0E9-5DD9-4FB3-BEDA-E85B8D7D23ED}">
      <dgm:prSet/>
      <dgm:spPr/>
      <dgm:t>
        <a:bodyPr/>
        <a:lstStyle/>
        <a:p>
          <a:endParaRPr lang="en-IN"/>
        </a:p>
      </dgm:t>
    </dgm:pt>
    <dgm:pt modelId="{07629386-7EBC-484D-B882-397F2680A365}" type="sibTrans" cxnId="{5200D0E9-5DD9-4FB3-BEDA-E85B8D7D23ED}">
      <dgm:prSet/>
      <dgm:spPr/>
      <dgm:t>
        <a:bodyPr/>
        <a:lstStyle/>
        <a:p>
          <a:endParaRPr lang="en-IN"/>
        </a:p>
      </dgm:t>
    </dgm:pt>
    <dgm:pt modelId="{108F869C-34C5-488B-904A-39BE83346027}" type="pres">
      <dgm:prSet presAssocID="{A92FD5AE-C6D2-4127-A791-9394B86B2F76}" presName="layout" presStyleCnt="0">
        <dgm:presLayoutVars>
          <dgm:chMax/>
          <dgm:chPref/>
          <dgm:dir/>
          <dgm:animOne val="branch"/>
          <dgm:animLvl val="lvl"/>
          <dgm:resizeHandles/>
        </dgm:presLayoutVars>
      </dgm:prSet>
      <dgm:spPr/>
    </dgm:pt>
    <dgm:pt modelId="{630D3216-48EB-4F2E-BA34-EE290E3E3E29}" type="pres">
      <dgm:prSet presAssocID="{3C78840A-1994-4E88-9C61-5D0E798DBAEB}" presName="root" presStyleCnt="0">
        <dgm:presLayoutVars>
          <dgm:chMax/>
          <dgm:chPref val="4"/>
        </dgm:presLayoutVars>
      </dgm:prSet>
      <dgm:spPr/>
    </dgm:pt>
    <dgm:pt modelId="{078F3112-35EB-48DC-9121-FDA1A40B5485}" type="pres">
      <dgm:prSet presAssocID="{3C78840A-1994-4E88-9C61-5D0E798DBAEB}" presName="rootComposite" presStyleCnt="0">
        <dgm:presLayoutVars/>
      </dgm:prSet>
      <dgm:spPr/>
    </dgm:pt>
    <dgm:pt modelId="{46427AF0-0E05-473F-8621-D557725A1BB7}" type="pres">
      <dgm:prSet presAssocID="{3C78840A-1994-4E88-9C61-5D0E798DBAEB}" presName="rootText" presStyleLbl="node0" presStyleIdx="0" presStyleCnt="1" custScaleY="69282">
        <dgm:presLayoutVars>
          <dgm:chMax/>
          <dgm:chPref val="4"/>
        </dgm:presLayoutVars>
      </dgm:prSet>
      <dgm:spPr/>
    </dgm:pt>
    <dgm:pt modelId="{87D24CD1-5607-40B6-B012-76AC46F66C05}" type="pres">
      <dgm:prSet presAssocID="{3C78840A-1994-4E88-9C61-5D0E798DBAEB}" presName="childShape" presStyleCnt="0">
        <dgm:presLayoutVars>
          <dgm:chMax val="0"/>
          <dgm:chPref val="0"/>
        </dgm:presLayoutVars>
      </dgm:prSet>
      <dgm:spPr/>
    </dgm:pt>
    <dgm:pt modelId="{A7928961-9023-4EB3-BE1F-06A68CB4C44A}" type="pres">
      <dgm:prSet presAssocID="{1015C789-57ED-4CE3-8CB3-8F294C5F4269}" presName="childComposite" presStyleCnt="0">
        <dgm:presLayoutVars>
          <dgm:chMax val="0"/>
          <dgm:chPref val="0"/>
        </dgm:presLayoutVars>
      </dgm:prSet>
      <dgm:spPr/>
    </dgm:pt>
    <dgm:pt modelId="{615CA9EF-FE1B-40AF-AE9A-CBC0B2FD8DF3}" type="pres">
      <dgm:prSet presAssocID="{1015C789-57ED-4CE3-8CB3-8F294C5F4269}" presName="Image" presStyleLbl="node1" presStyleIdx="0" presStyleCnt="2" custScaleY="3516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hark"/>
        </a:ext>
      </dgm:extLst>
    </dgm:pt>
    <dgm:pt modelId="{1DE24F2A-643B-45ED-B45B-C8BEC9DACE16}" type="pres">
      <dgm:prSet presAssocID="{1015C789-57ED-4CE3-8CB3-8F294C5F4269}" presName="childText" presStyleLbl="lnNode1" presStyleIdx="0" presStyleCnt="2" custScaleY="35583">
        <dgm:presLayoutVars>
          <dgm:chMax val="0"/>
          <dgm:chPref val="0"/>
          <dgm:bulletEnabled val="1"/>
        </dgm:presLayoutVars>
      </dgm:prSet>
      <dgm:spPr/>
    </dgm:pt>
    <dgm:pt modelId="{9F487F41-B903-490C-AE05-C5B6107AFE32}" type="pres">
      <dgm:prSet presAssocID="{62CDCF67-C943-44B6-9F6C-5A30825A3014}" presName="childComposite" presStyleCnt="0">
        <dgm:presLayoutVars>
          <dgm:chMax val="0"/>
          <dgm:chPref val="0"/>
        </dgm:presLayoutVars>
      </dgm:prSet>
      <dgm:spPr/>
    </dgm:pt>
    <dgm:pt modelId="{80EC92EA-97AF-45C1-B14D-D271E24998B8}" type="pres">
      <dgm:prSet presAssocID="{62CDCF67-C943-44B6-9F6C-5A30825A3014}" presName="Image" presStyleLbl="node1" presStyleIdx="1" presStyleCnt="2" custScaleY="3620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hark"/>
        </a:ext>
      </dgm:extLst>
    </dgm:pt>
    <dgm:pt modelId="{55D7ACA6-6CAE-40AC-BD4C-D4127B703C40}" type="pres">
      <dgm:prSet presAssocID="{62CDCF67-C943-44B6-9F6C-5A30825A3014}" presName="childText" presStyleLbl="lnNode1" presStyleIdx="1" presStyleCnt="2" custScaleY="37916">
        <dgm:presLayoutVars>
          <dgm:chMax val="0"/>
          <dgm:chPref val="0"/>
          <dgm:bulletEnabled val="1"/>
        </dgm:presLayoutVars>
      </dgm:prSet>
      <dgm:spPr/>
    </dgm:pt>
  </dgm:ptLst>
  <dgm:cxnLst>
    <dgm:cxn modelId="{F336B025-57FC-44F8-B9B1-C272E35E0EBE}" type="presOf" srcId="{A92FD5AE-C6D2-4127-A791-9394B86B2F76}" destId="{108F869C-34C5-488B-904A-39BE83346027}" srcOrd="0" destOrd="0" presId="urn:microsoft.com/office/officeart/2008/layout/PictureAccentList"/>
    <dgm:cxn modelId="{DEA32831-765B-497C-8E5A-46B54C394DF6}" type="presOf" srcId="{3C78840A-1994-4E88-9C61-5D0E798DBAEB}" destId="{46427AF0-0E05-473F-8621-D557725A1BB7}" srcOrd="0" destOrd="0" presId="urn:microsoft.com/office/officeart/2008/layout/PictureAccentList"/>
    <dgm:cxn modelId="{80A7125C-1FE8-4814-96F2-CC2F2AB8E580}" srcId="{3C78840A-1994-4E88-9C61-5D0E798DBAEB}" destId="{1015C789-57ED-4CE3-8CB3-8F294C5F4269}" srcOrd="0" destOrd="0" parTransId="{6C91AE93-59A3-4346-9C11-1F268CD57579}" sibTransId="{3B445C85-1018-490D-B55F-AE72C6B172C5}"/>
    <dgm:cxn modelId="{EC0D4C63-956A-4ECA-8E89-81ABD88A7FC9}" type="presOf" srcId="{62CDCF67-C943-44B6-9F6C-5A30825A3014}" destId="{55D7ACA6-6CAE-40AC-BD4C-D4127B703C40}" srcOrd="0" destOrd="0" presId="urn:microsoft.com/office/officeart/2008/layout/PictureAccentList"/>
    <dgm:cxn modelId="{20934755-0F0B-4AE4-A2B0-8A00F2A7C9B2}" type="presOf" srcId="{1015C789-57ED-4CE3-8CB3-8F294C5F4269}" destId="{1DE24F2A-643B-45ED-B45B-C8BEC9DACE16}" srcOrd="0" destOrd="0" presId="urn:microsoft.com/office/officeart/2008/layout/PictureAccentList"/>
    <dgm:cxn modelId="{46BA5C77-CD2C-438A-B248-5075B899F6A7}" srcId="{A92FD5AE-C6D2-4127-A791-9394B86B2F76}" destId="{3C78840A-1994-4E88-9C61-5D0E798DBAEB}" srcOrd="0" destOrd="0" parTransId="{B6BF310A-D77F-4364-B167-6AE64C002E1A}" sibTransId="{79063C29-7997-44E5-8BA8-7B09EF7E2606}"/>
    <dgm:cxn modelId="{5200D0E9-5DD9-4FB3-BEDA-E85B8D7D23ED}" srcId="{3C78840A-1994-4E88-9C61-5D0E798DBAEB}" destId="{62CDCF67-C943-44B6-9F6C-5A30825A3014}" srcOrd="1" destOrd="0" parTransId="{B772AD71-B2D7-4970-ADCC-CBF9F8156571}" sibTransId="{07629386-7EBC-484D-B882-397F2680A365}"/>
    <dgm:cxn modelId="{87DEB017-2BB8-4E63-BFBA-9AB8718C17FE}" type="presParOf" srcId="{108F869C-34C5-488B-904A-39BE83346027}" destId="{630D3216-48EB-4F2E-BA34-EE290E3E3E29}" srcOrd="0" destOrd="0" presId="urn:microsoft.com/office/officeart/2008/layout/PictureAccentList"/>
    <dgm:cxn modelId="{840A9C20-E709-4004-A44A-FBB4B0D744B0}" type="presParOf" srcId="{630D3216-48EB-4F2E-BA34-EE290E3E3E29}" destId="{078F3112-35EB-48DC-9121-FDA1A40B5485}" srcOrd="0" destOrd="0" presId="urn:microsoft.com/office/officeart/2008/layout/PictureAccentList"/>
    <dgm:cxn modelId="{FC9DF0B2-44DA-445C-AC27-329B48BC3E6E}" type="presParOf" srcId="{078F3112-35EB-48DC-9121-FDA1A40B5485}" destId="{46427AF0-0E05-473F-8621-D557725A1BB7}" srcOrd="0" destOrd="0" presId="urn:microsoft.com/office/officeart/2008/layout/PictureAccentList"/>
    <dgm:cxn modelId="{9B08CA4F-CC5D-408E-8C72-A43E8F6A0B3D}" type="presParOf" srcId="{630D3216-48EB-4F2E-BA34-EE290E3E3E29}" destId="{87D24CD1-5607-40B6-B012-76AC46F66C05}" srcOrd="1" destOrd="0" presId="urn:microsoft.com/office/officeart/2008/layout/PictureAccentList"/>
    <dgm:cxn modelId="{EBA891FF-0626-4D17-9CA9-80E77E702841}" type="presParOf" srcId="{87D24CD1-5607-40B6-B012-76AC46F66C05}" destId="{A7928961-9023-4EB3-BE1F-06A68CB4C44A}" srcOrd="0" destOrd="0" presId="urn:microsoft.com/office/officeart/2008/layout/PictureAccentList"/>
    <dgm:cxn modelId="{C2C602A6-6ACB-4667-B00C-C1E3E14C12B2}" type="presParOf" srcId="{A7928961-9023-4EB3-BE1F-06A68CB4C44A}" destId="{615CA9EF-FE1B-40AF-AE9A-CBC0B2FD8DF3}" srcOrd="0" destOrd="0" presId="urn:microsoft.com/office/officeart/2008/layout/PictureAccentList"/>
    <dgm:cxn modelId="{2833B89B-ACE9-4DCF-8E62-87CA6B9608FD}" type="presParOf" srcId="{A7928961-9023-4EB3-BE1F-06A68CB4C44A}" destId="{1DE24F2A-643B-45ED-B45B-C8BEC9DACE16}" srcOrd="1" destOrd="0" presId="urn:microsoft.com/office/officeart/2008/layout/PictureAccentList"/>
    <dgm:cxn modelId="{F59AADAC-B14D-4FA6-884B-9D75F87DCBC5}" type="presParOf" srcId="{87D24CD1-5607-40B6-B012-76AC46F66C05}" destId="{9F487F41-B903-490C-AE05-C5B6107AFE32}" srcOrd="1" destOrd="0" presId="urn:microsoft.com/office/officeart/2008/layout/PictureAccentList"/>
    <dgm:cxn modelId="{EEBFA22C-AA01-4A10-AF49-4547FF8532F1}" type="presParOf" srcId="{9F487F41-B903-490C-AE05-C5B6107AFE32}" destId="{80EC92EA-97AF-45C1-B14D-D271E24998B8}" srcOrd="0" destOrd="0" presId="urn:microsoft.com/office/officeart/2008/layout/PictureAccentList"/>
    <dgm:cxn modelId="{E569A445-BCC5-4AB1-AFD5-C304B5FD8265}" type="presParOf" srcId="{9F487F41-B903-490C-AE05-C5B6107AFE32}" destId="{55D7ACA6-6CAE-40AC-BD4C-D4127B703C40}"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27AF0-0E05-473F-8621-D557725A1BB7}">
      <dsp:nvSpPr>
        <dsp:cNvPr id="0" name=""/>
        <dsp:cNvSpPr/>
      </dsp:nvSpPr>
      <dsp:spPr>
        <a:xfrm>
          <a:off x="0" y="1083733"/>
          <a:ext cx="6191776" cy="66088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IN" sz="2400" kern="1200" dirty="0">
              <a:solidFill>
                <a:srgbClr val="002060"/>
              </a:solidFill>
              <a:latin typeface="Times New Roman" panose="02020603050405020304" pitchFamily="18" charset="0"/>
              <a:cs typeface="Times New Roman" panose="02020603050405020304" pitchFamily="18" charset="0"/>
            </a:rPr>
            <a:t>Genetic improvement programmes provide</a:t>
          </a:r>
        </a:p>
      </dsp:txBody>
      <dsp:txXfrm>
        <a:off x="19357" y="1103090"/>
        <a:ext cx="6153062" cy="622174"/>
      </dsp:txXfrm>
    </dsp:sp>
    <dsp:sp modelId="{615CA9EF-FE1B-40AF-AE9A-CBC0B2FD8DF3}">
      <dsp:nvSpPr>
        <dsp:cNvPr id="0" name=""/>
        <dsp:cNvSpPr/>
      </dsp:nvSpPr>
      <dsp:spPr>
        <a:xfrm>
          <a:off x="0" y="1918315"/>
          <a:ext cx="953911" cy="335452"/>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E24F2A-643B-45ED-B45B-C8BEC9DACE16}">
      <dsp:nvSpPr>
        <dsp:cNvPr id="0" name=""/>
        <dsp:cNvSpPr/>
      </dsp:nvSpPr>
      <dsp:spPr>
        <a:xfrm>
          <a:off x="1011145" y="1916326"/>
          <a:ext cx="5180631" cy="339430"/>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N" sz="2400" kern="1200" dirty="0">
              <a:solidFill>
                <a:srgbClr val="0070C0"/>
              </a:solidFill>
              <a:latin typeface="Times New Roman" panose="02020603050405020304" pitchFamily="18" charset="0"/>
              <a:cs typeface="Times New Roman" panose="02020603050405020304" pitchFamily="18" charset="0"/>
            </a:rPr>
            <a:t>short-term or</a:t>
          </a:r>
        </a:p>
      </dsp:txBody>
      <dsp:txXfrm>
        <a:off x="1027718" y="1932899"/>
        <a:ext cx="5147485" cy="306284"/>
      </dsp:txXfrm>
    </dsp:sp>
    <dsp:sp modelId="{80EC92EA-97AF-45C1-B14D-D271E24998B8}">
      <dsp:nvSpPr>
        <dsp:cNvPr id="0" name=""/>
        <dsp:cNvSpPr/>
      </dsp:nvSpPr>
      <dsp:spPr>
        <a:xfrm>
          <a:off x="0" y="2378377"/>
          <a:ext cx="953911" cy="345382"/>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D7ACA6-6CAE-40AC-BD4C-D4127B703C40}">
      <dsp:nvSpPr>
        <dsp:cNvPr id="0" name=""/>
        <dsp:cNvSpPr/>
      </dsp:nvSpPr>
      <dsp:spPr>
        <a:xfrm>
          <a:off x="1011145" y="2370226"/>
          <a:ext cx="5180631" cy="361684"/>
        </a:xfrm>
        <a:prstGeom prst="roundRect">
          <a:avLst>
            <a:gd name="adj" fmla="val 166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N" sz="2400" kern="1200" dirty="0">
              <a:solidFill>
                <a:srgbClr val="0070C0"/>
              </a:solidFill>
              <a:latin typeface="Times New Roman" panose="02020603050405020304" pitchFamily="18" charset="0"/>
              <a:cs typeface="Times New Roman" panose="02020603050405020304" pitchFamily="18" charset="0"/>
            </a:rPr>
            <a:t>long-term gains</a:t>
          </a:r>
        </a:p>
      </dsp:txBody>
      <dsp:txXfrm>
        <a:off x="1028804" y="2387885"/>
        <a:ext cx="5145313" cy="326366"/>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135B4E-EC35-449D-9816-8A59285C816B}" type="datetimeFigureOut">
              <a:rPr lang="en-IN" smtClean="0"/>
              <a:t>21-07-2020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3137594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135B4E-EC35-449D-9816-8A59285C816B}" type="datetimeFigureOut">
              <a:rPr lang="en-IN" smtClean="0"/>
              <a:t>21-07-2020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1218108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135B4E-EC35-449D-9816-8A59285C816B}" type="datetimeFigureOut">
              <a:rPr lang="en-IN" smtClean="0"/>
              <a:t>21-07-2020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F70F3A-41CE-4159-803A-0926E6B4047E}"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96826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135B4E-EC35-449D-9816-8A59285C816B}" type="datetimeFigureOut">
              <a:rPr lang="en-IN" smtClean="0"/>
              <a:t>21-07-2020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2943645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135B4E-EC35-449D-9816-8A59285C816B}" type="datetimeFigureOut">
              <a:rPr lang="en-IN" smtClean="0"/>
              <a:t>21-07-2020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F70F3A-41CE-4159-803A-0926E6B4047E}"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51265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135B4E-EC35-449D-9816-8A59285C816B}" type="datetimeFigureOut">
              <a:rPr lang="en-IN" smtClean="0"/>
              <a:t>21-07-2020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3309927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135B4E-EC35-449D-9816-8A59285C816B}" type="datetimeFigureOut">
              <a:rPr lang="en-IN" smtClean="0"/>
              <a:t>21-07-2020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2211523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135B4E-EC35-449D-9816-8A59285C816B}" type="datetimeFigureOut">
              <a:rPr lang="en-IN" smtClean="0"/>
              <a:t>21-07-2020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2119777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135B4E-EC35-449D-9816-8A59285C816B}" type="datetimeFigureOut">
              <a:rPr lang="en-IN" smtClean="0"/>
              <a:t>21-07-2020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3776667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135B4E-EC35-449D-9816-8A59285C816B}" type="datetimeFigureOut">
              <a:rPr lang="en-IN" smtClean="0"/>
              <a:t>21-07-2020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3050634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135B4E-EC35-449D-9816-8A59285C816B}" type="datetimeFigureOut">
              <a:rPr lang="en-IN" smtClean="0"/>
              <a:t>21-07-2020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2146391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135B4E-EC35-449D-9816-8A59285C816B}" type="datetimeFigureOut">
              <a:rPr lang="en-IN" smtClean="0"/>
              <a:t>21-07-2020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415816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135B4E-EC35-449D-9816-8A59285C816B}" type="datetimeFigureOut">
              <a:rPr lang="en-IN" smtClean="0"/>
              <a:t>21-07-2020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175826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35B4E-EC35-449D-9816-8A59285C816B}" type="datetimeFigureOut">
              <a:rPr lang="en-IN" smtClean="0"/>
              <a:t>21-07-2020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322532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135B4E-EC35-449D-9816-8A59285C816B}" type="datetimeFigureOut">
              <a:rPr lang="en-IN" smtClean="0"/>
              <a:t>21-07-2020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4009901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E135B4E-EC35-449D-9816-8A59285C816B}" type="datetimeFigureOut">
              <a:rPr lang="en-IN" smtClean="0"/>
              <a:t>21-07-2020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F70F3A-41CE-4159-803A-0926E6B4047E}" type="slidenum">
              <a:rPr lang="en-IN" smtClean="0"/>
              <a:t>‹#›</a:t>
            </a:fld>
            <a:endParaRPr lang="en-IN"/>
          </a:p>
        </p:txBody>
      </p:sp>
    </p:spTree>
    <p:extLst>
      <p:ext uri="{BB962C8B-B14F-4D97-AF65-F5344CB8AC3E}">
        <p14:creationId xmlns:p14="http://schemas.microsoft.com/office/powerpoint/2010/main" val="164934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135B4E-EC35-449D-9816-8A59285C816B}" type="datetimeFigureOut">
              <a:rPr lang="en-IN" smtClean="0"/>
              <a:t>21-07-2020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F70F3A-41CE-4159-803A-0926E6B4047E}" type="slidenum">
              <a:rPr lang="en-IN" smtClean="0"/>
              <a:t>‹#›</a:t>
            </a:fld>
            <a:endParaRPr lang="en-IN"/>
          </a:p>
        </p:txBody>
      </p:sp>
    </p:spTree>
    <p:extLst>
      <p:ext uri="{BB962C8B-B14F-4D97-AF65-F5344CB8AC3E}">
        <p14:creationId xmlns:p14="http://schemas.microsoft.com/office/powerpoint/2010/main" val="429106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61CF032D-A523-4BD1-AC59-B215F18AE99A}"/>
              </a:ext>
            </a:extLst>
          </p:cNvPr>
          <p:cNvSpPr/>
          <p:nvPr/>
        </p:nvSpPr>
        <p:spPr>
          <a:xfrm>
            <a:off x="914581" y="457200"/>
            <a:ext cx="8997244" cy="2647243"/>
          </a:xfrm>
          <a:prstGeom prst="ellipse">
            <a:avLst/>
          </a:prstGeom>
          <a:gradFill flip="none" rotWithShape="1">
            <a:gsLst>
              <a:gs pos="0">
                <a:schemeClr val="accent1">
                  <a:tint val="65000"/>
                  <a:lumMod val="110000"/>
                </a:schemeClr>
              </a:gs>
              <a:gs pos="88000">
                <a:schemeClr val="accent1">
                  <a:tint val="90000"/>
                </a:schemeClr>
              </a:gs>
            </a:gsLst>
            <a:path path="circle">
              <a:fillToRect l="50000" t="50000" r="50000" b="50000"/>
            </a:path>
            <a:tileRect/>
          </a:gradFill>
          <a:ln>
            <a:solidFill>
              <a:srgbClr val="FFC000"/>
            </a:solidFill>
          </a:ln>
          <a:effectLst>
            <a:innerShdw blurRad="63500" dist="50800" dir="135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r>
              <a:rPr lang="en-IN" sz="3600" b="1" dirty="0">
                <a:ln/>
                <a:solidFill>
                  <a:srgbClr val="0070C0"/>
                </a:solidFill>
                <a:latin typeface="Algerian" panose="04020705040A02060702" pitchFamily="82" charset="0"/>
              </a:rPr>
              <a:t>Fish Hatchery Management for Maintaining the Genetic Quality</a:t>
            </a:r>
          </a:p>
        </p:txBody>
      </p:sp>
      <p:sp>
        <p:nvSpPr>
          <p:cNvPr id="5" name="Rectangle: Rounded Corners 4">
            <a:extLst>
              <a:ext uri="{FF2B5EF4-FFF2-40B4-BE49-F238E27FC236}">
                <a16:creationId xmlns:a16="http://schemas.microsoft.com/office/drawing/2014/main" id="{2A887C32-8548-4C1F-896A-C1A953092F6E}"/>
              </a:ext>
            </a:extLst>
          </p:cNvPr>
          <p:cNvSpPr/>
          <p:nvPr/>
        </p:nvSpPr>
        <p:spPr>
          <a:xfrm>
            <a:off x="3059289" y="4018843"/>
            <a:ext cx="5068710" cy="1840089"/>
          </a:xfrm>
          <a:prstGeom prst="roundRect">
            <a:avLst/>
          </a:prstGeom>
          <a:solidFill>
            <a:schemeClr val="accent3">
              <a:lumMod val="40000"/>
              <a:lumOff val="60000"/>
            </a:schemeClr>
          </a:solidFill>
          <a:effectLst>
            <a:glow rad="228600">
              <a:schemeClr val="accent2">
                <a:satMod val="175000"/>
                <a:alpha val="40000"/>
              </a:schemeClr>
            </a:glo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N" dirty="0">
                <a:solidFill>
                  <a:srgbClr val="C00000"/>
                </a:solidFill>
                <a:latin typeface="Matura MT Script Capitals" panose="03020802060602070202" pitchFamily="66" charset="0"/>
              </a:rPr>
              <a:t>Course Instructor: </a:t>
            </a:r>
            <a:r>
              <a:rPr lang="en-IN" dirty="0" err="1">
                <a:solidFill>
                  <a:srgbClr val="7030A0"/>
                </a:solidFill>
                <a:latin typeface="Matura MT Script Capitals" panose="03020802060602070202" pitchFamily="66" charset="0"/>
              </a:rPr>
              <a:t>Dr.</a:t>
            </a:r>
            <a:r>
              <a:rPr lang="en-IN" dirty="0">
                <a:solidFill>
                  <a:srgbClr val="7030A0"/>
                </a:solidFill>
                <a:latin typeface="Matura MT Script Capitals" panose="03020802060602070202" pitchFamily="66" charset="0"/>
              </a:rPr>
              <a:t> V. P. Saini</a:t>
            </a:r>
          </a:p>
          <a:p>
            <a:pPr algn="ctr"/>
            <a:r>
              <a:rPr lang="en-IN" dirty="0">
                <a:solidFill>
                  <a:srgbClr val="00B050"/>
                </a:solidFill>
                <a:latin typeface="Matura MT Script Capitals" panose="03020802060602070202" pitchFamily="66" charset="0"/>
              </a:rPr>
              <a:t>Presented by: </a:t>
            </a:r>
            <a:r>
              <a:rPr lang="en-IN" dirty="0">
                <a:solidFill>
                  <a:srgbClr val="002060"/>
                </a:solidFill>
                <a:latin typeface="Matura MT Script Capitals" panose="03020802060602070202" pitchFamily="66" charset="0"/>
              </a:rPr>
              <a:t>Mr. </a:t>
            </a:r>
            <a:r>
              <a:rPr lang="en-IN" dirty="0" err="1">
                <a:solidFill>
                  <a:srgbClr val="002060"/>
                </a:solidFill>
                <a:latin typeface="Matura MT Script Capitals" panose="03020802060602070202" pitchFamily="66" charset="0"/>
              </a:rPr>
              <a:t>Bhartendu</a:t>
            </a:r>
            <a:r>
              <a:rPr lang="en-IN" dirty="0">
                <a:solidFill>
                  <a:srgbClr val="002060"/>
                </a:solidFill>
                <a:latin typeface="Matura MT Script Capitals" panose="03020802060602070202" pitchFamily="66" charset="0"/>
              </a:rPr>
              <a:t> Vimal</a:t>
            </a:r>
          </a:p>
          <a:p>
            <a:pPr algn="ctr"/>
            <a:r>
              <a:rPr lang="en-IN" dirty="0">
                <a:solidFill>
                  <a:srgbClr val="0070C0"/>
                </a:solidFill>
                <a:latin typeface="Matura MT Script Capitals" panose="03020802060602070202" pitchFamily="66" charset="0"/>
              </a:rPr>
              <a:t>Guest Faculty-Assistant Professor </a:t>
            </a:r>
          </a:p>
          <a:p>
            <a:pPr algn="ctr"/>
            <a:r>
              <a:rPr lang="en-IN" dirty="0" err="1">
                <a:solidFill>
                  <a:srgbClr val="0070C0"/>
                </a:solidFill>
                <a:latin typeface="Matura MT Script Capitals" panose="03020802060602070202" pitchFamily="66" charset="0"/>
              </a:rPr>
              <a:t>CoF</a:t>
            </a:r>
            <a:r>
              <a:rPr lang="en-IN" dirty="0">
                <a:solidFill>
                  <a:srgbClr val="0070C0"/>
                </a:solidFill>
                <a:latin typeface="Matura MT Script Capitals" panose="03020802060602070202" pitchFamily="66" charset="0"/>
              </a:rPr>
              <a:t>, </a:t>
            </a:r>
            <a:r>
              <a:rPr lang="en-IN" dirty="0" err="1">
                <a:solidFill>
                  <a:srgbClr val="0070C0"/>
                </a:solidFill>
                <a:latin typeface="Matura MT Script Capitals" panose="03020802060602070202" pitchFamily="66" charset="0"/>
              </a:rPr>
              <a:t>Kishanganj</a:t>
            </a:r>
            <a:r>
              <a:rPr lang="en-IN" dirty="0">
                <a:solidFill>
                  <a:srgbClr val="0070C0"/>
                </a:solidFill>
                <a:latin typeface="Matura MT Script Capitals" panose="03020802060602070202" pitchFamily="66" charset="0"/>
              </a:rPr>
              <a:t>, BASU, Patna</a:t>
            </a:r>
          </a:p>
          <a:p>
            <a:pPr algn="ctr"/>
            <a:endParaRPr lang="en-IN" dirty="0"/>
          </a:p>
        </p:txBody>
      </p:sp>
    </p:spTree>
    <p:extLst>
      <p:ext uri="{BB962C8B-B14F-4D97-AF65-F5344CB8AC3E}">
        <p14:creationId xmlns:p14="http://schemas.microsoft.com/office/powerpoint/2010/main" val="351324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84351C-2EDA-4311-ACB7-434D5BAE7206}"/>
              </a:ext>
            </a:extLst>
          </p:cNvPr>
          <p:cNvSpPr>
            <a:spLocks noGrp="1"/>
          </p:cNvSpPr>
          <p:nvPr>
            <p:ph idx="1"/>
          </p:nvPr>
        </p:nvSpPr>
        <p:spPr>
          <a:xfrm>
            <a:off x="677333" y="816637"/>
            <a:ext cx="8884355" cy="5763390"/>
          </a:xfrm>
        </p:spPr>
        <p:txBody>
          <a:bodyPr>
            <a:normAutofit/>
          </a:bodyPr>
          <a:lstStyle/>
          <a:p>
            <a:pPr algn="just">
              <a:buFont typeface="Wingdings" panose="05000000000000000000" pitchFamily="2" charset="2"/>
              <a:buChar char="Ø"/>
            </a:pPr>
            <a:r>
              <a:rPr lang="en-IN" dirty="0">
                <a:solidFill>
                  <a:srgbClr val="002060"/>
                </a:solidFill>
                <a:latin typeface="Times New Roman" panose="02020603050405020304" pitchFamily="18" charset="0"/>
                <a:cs typeface="Times New Roman" panose="02020603050405020304" pitchFamily="18" charset="0"/>
              </a:rPr>
              <a:t>Transgenesis is the introduction of exogenous genetic material (DNA) into a host genome, resulting in its stable maintenance, transmission and expression. </a:t>
            </a:r>
          </a:p>
          <a:p>
            <a:pPr algn="just">
              <a:buFont typeface="Wingdings" panose="05000000000000000000" pitchFamily="2" charset="2"/>
              <a:buChar char="Ø"/>
            </a:pPr>
            <a:r>
              <a:rPr lang="en-IN" dirty="0">
                <a:solidFill>
                  <a:schemeClr val="accent2">
                    <a:lumMod val="50000"/>
                  </a:schemeClr>
                </a:solidFill>
                <a:latin typeface="Times New Roman" panose="02020603050405020304" pitchFamily="18" charset="0"/>
                <a:cs typeface="Times New Roman" panose="02020603050405020304" pitchFamily="18" charset="0"/>
              </a:rPr>
              <a:t>The first successes in producing genetically modified transgenic fish occurred in 1984 and 1985 with rainbow trout and goldfish. </a:t>
            </a:r>
          </a:p>
          <a:p>
            <a:pPr algn="just">
              <a:buFont typeface="Wingdings" panose="05000000000000000000" pitchFamily="2" charset="2"/>
              <a:buChar char="Ø"/>
            </a:pPr>
            <a:r>
              <a:rPr lang="en-IN" dirty="0">
                <a:solidFill>
                  <a:srgbClr val="0070C0"/>
                </a:solidFill>
                <a:latin typeface="Times New Roman" panose="02020603050405020304" pitchFamily="18" charset="0"/>
                <a:cs typeface="Times New Roman" panose="02020603050405020304" pitchFamily="18" charset="0"/>
              </a:rPr>
              <a:t>Since then, transgenic individuals in more than 35 aquatic animal species have been produced.</a:t>
            </a:r>
          </a:p>
          <a:p>
            <a:pPr algn="just"/>
            <a:endParaRPr lang="en-IN" dirty="0">
              <a:latin typeface="Times New Roman" panose="02020603050405020304" pitchFamily="18" charset="0"/>
              <a:cs typeface="Times New Roman" panose="02020603050405020304" pitchFamily="18" charset="0"/>
            </a:endParaRPr>
          </a:p>
          <a:p>
            <a:pPr algn="just"/>
            <a:endParaRPr lang="en-IN" dirty="0">
              <a:solidFill>
                <a:srgbClr val="7030A0"/>
              </a:solidFill>
              <a:latin typeface="Times New Roman" panose="02020603050405020304" pitchFamily="18" charset="0"/>
              <a:cs typeface="Times New Roman" panose="02020603050405020304" pitchFamily="18" charset="0"/>
            </a:endParaRPr>
          </a:p>
          <a:p>
            <a:pPr algn="just"/>
            <a:r>
              <a:rPr lang="en-IN" dirty="0">
                <a:solidFill>
                  <a:srgbClr val="7030A0"/>
                </a:solidFill>
                <a:latin typeface="Times New Roman" panose="02020603050405020304" pitchFamily="18" charset="0"/>
                <a:cs typeface="Times New Roman" panose="02020603050405020304" pitchFamily="18" charset="0"/>
              </a:rPr>
              <a:t>Fish are very tolerant of genetic manipulations, especially in the early stages of development</a:t>
            </a:r>
            <a:r>
              <a:rPr lang="en-IN" dirty="0">
                <a:latin typeface="Times New Roman" panose="02020603050405020304" pitchFamily="18" charset="0"/>
                <a:cs typeface="Times New Roman" panose="02020603050405020304" pitchFamily="18" charset="0"/>
              </a:rPr>
              <a:t>. </a:t>
            </a:r>
          </a:p>
          <a:p>
            <a:pPr algn="just"/>
            <a:r>
              <a:rPr lang="en-IN" dirty="0">
                <a:solidFill>
                  <a:schemeClr val="accent5">
                    <a:lumMod val="75000"/>
                  </a:schemeClr>
                </a:solidFill>
                <a:latin typeface="Times New Roman" panose="02020603050405020304" pitchFamily="18" charset="0"/>
                <a:cs typeface="Times New Roman" panose="02020603050405020304" pitchFamily="18" charset="0"/>
              </a:rPr>
              <a:t>There are various methods for foreign gene insertion, such as microinjection, electroporation and sperm-mediated gene transfer. </a:t>
            </a:r>
          </a:p>
          <a:p>
            <a:pPr algn="just"/>
            <a:r>
              <a:rPr lang="en-IN" dirty="0">
                <a:solidFill>
                  <a:srgbClr val="0070C0"/>
                </a:solidFill>
                <a:latin typeface="Times New Roman" panose="02020603050405020304" pitchFamily="18" charset="0"/>
                <a:cs typeface="Times New Roman" panose="02020603050405020304" pitchFamily="18" charset="0"/>
              </a:rPr>
              <a:t>The process involves the introduction of a DNA construct containing genes for the desired trait(s) into the pronuclei of fertilized eggs. </a:t>
            </a:r>
          </a:p>
          <a:p>
            <a:pPr algn="just"/>
            <a:r>
              <a:rPr lang="en-IN" dirty="0">
                <a:solidFill>
                  <a:schemeClr val="accent6">
                    <a:lumMod val="50000"/>
                  </a:schemeClr>
                </a:solidFill>
                <a:latin typeface="Times New Roman" panose="02020603050405020304" pitchFamily="18" charset="0"/>
                <a:cs typeface="Times New Roman" panose="02020603050405020304" pitchFamily="18" charset="0"/>
              </a:rPr>
              <a:t>Followed by </a:t>
            </a:r>
            <a:r>
              <a:rPr lang="en-IN" i="1" dirty="0">
                <a:solidFill>
                  <a:schemeClr val="accent6">
                    <a:lumMod val="50000"/>
                  </a:schemeClr>
                </a:solidFill>
                <a:latin typeface="Times New Roman" panose="02020603050405020304" pitchFamily="18" charset="0"/>
                <a:cs typeface="Times New Roman" panose="02020603050405020304" pitchFamily="18" charset="0"/>
              </a:rPr>
              <a:t>in vitro </a:t>
            </a:r>
            <a:r>
              <a:rPr lang="en-IN" dirty="0">
                <a:solidFill>
                  <a:schemeClr val="accent6">
                    <a:lumMod val="50000"/>
                  </a:schemeClr>
                </a:solidFill>
                <a:latin typeface="Times New Roman" panose="02020603050405020304" pitchFamily="18" charset="0"/>
                <a:cs typeface="Times New Roman" panose="02020603050405020304" pitchFamily="18" charset="0"/>
              </a:rPr>
              <a:t>or </a:t>
            </a:r>
            <a:r>
              <a:rPr lang="en-IN" i="1" dirty="0">
                <a:solidFill>
                  <a:schemeClr val="accent6">
                    <a:lumMod val="50000"/>
                  </a:schemeClr>
                </a:solidFill>
                <a:latin typeface="Times New Roman" panose="02020603050405020304" pitchFamily="18" charset="0"/>
                <a:cs typeface="Times New Roman" panose="02020603050405020304" pitchFamily="18" charset="0"/>
              </a:rPr>
              <a:t>in vivo</a:t>
            </a:r>
            <a:r>
              <a:rPr lang="en-IN" dirty="0">
                <a:solidFill>
                  <a:schemeClr val="accent6">
                    <a:lumMod val="50000"/>
                  </a:schemeClr>
                </a:solidFill>
                <a:latin typeface="Times New Roman" panose="02020603050405020304" pitchFamily="18" charset="0"/>
                <a:cs typeface="Times New Roman" panose="02020603050405020304" pitchFamily="18" charset="0"/>
              </a:rPr>
              <a:t> incubation of the injected embryos and subsequent maturation into a fully developed transgenic organism.</a:t>
            </a:r>
          </a:p>
          <a:p>
            <a:endParaRPr lang="en-IN" dirty="0"/>
          </a:p>
          <a:p>
            <a:endParaRPr lang="en-IN" dirty="0"/>
          </a:p>
        </p:txBody>
      </p:sp>
      <p:sp>
        <p:nvSpPr>
          <p:cNvPr id="5" name="Rectangle: Rounded Corners 4">
            <a:extLst>
              <a:ext uri="{FF2B5EF4-FFF2-40B4-BE49-F238E27FC236}">
                <a16:creationId xmlns:a16="http://schemas.microsoft.com/office/drawing/2014/main" id="{327D1F56-C717-41B3-88A5-57DF3E090E9D}"/>
              </a:ext>
            </a:extLst>
          </p:cNvPr>
          <p:cNvSpPr/>
          <p:nvPr/>
        </p:nvSpPr>
        <p:spPr>
          <a:xfrm>
            <a:off x="1038576" y="3193154"/>
            <a:ext cx="3409244" cy="32737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IN" b="1" dirty="0"/>
              <a:t>Production of transgenic fish</a:t>
            </a:r>
          </a:p>
        </p:txBody>
      </p:sp>
      <p:sp>
        <p:nvSpPr>
          <p:cNvPr id="6" name="Rectangle: Rounded Corners 5">
            <a:extLst>
              <a:ext uri="{FF2B5EF4-FFF2-40B4-BE49-F238E27FC236}">
                <a16:creationId xmlns:a16="http://schemas.microsoft.com/office/drawing/2014/main" id="{178DD2F6-8358-4AA9-8071-ACBC2F8ADE8D}"/>
              </a:ext>
            </a:extLst>
          </p:cNvPr>
          <p:cNvSpPr/>
          <p:nvPr/>
        </p:nvSpPr>
        <p:spPr>
          <a:xfrm>
            <a:off x="1038576" y="277973"/>
            <a:ext cx="2381957" cy="5386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b="1" i="1" dirty="0">
              <a:solidFill>
                <a:srgbClr val="C00000"/>
              </a:solidFill>
              <a:latin typeface="Times New Roman" panose="02020603050405020304" pitchFamily="18" charset="0"/>
              <a:cs typeface="Times New Roman" panose="02020603050405020304" pitchFamily="18" charset="0"/>
            </a:endParaRPr>
          </a:p>
          <a:p>
            <a:pPr algn="just"/>
            <a:r>
              <a:rPr lang="en-IN" b="1" i="1" dirty="0">
                <a:solidFill>
                  <a:srgbClr val="C00000"/>
                </a:solidFill>
                <a:latin typeface="Times New Roman" panose="02020603050405020304" pitchFamily="18" charset="0"/>
                <a:cs typeface="Times New Roman" panose="02020603050405020304" pitchFamily="18" charset="0"/>
              </a:rPr>
              <a:t>2. Genetic engineering</a:t>
            </a:r>
          </a:p>
          <a:p>
            <a:pPr algn="ctr"/>
            <a:endParaRPr lang="en-IN" dirty="0"/>
          </a:p>
        </p:txBody>
      </p:sp>
    </p:spTree>
    <p:extLst>
      <p:ext uri="{BB962C8B-B14F-4D97-AF65-F5344CB8AC3E}">
        <p14:creationId xmlns:p14="http://schemas.microsoft.com/office/powerpoint/2010/main" val="744566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88B83D-477D-4E51-9EDA-6219051B7E43}"/>
              </a:ext>
            </a:extLst>
          </p:cNvPr>
          <p:cNvSpPr>
            <a:spLocks noGrp="1"/>
          </p:cNvSpPr>
          <p:nvPr>
            <p:ph idx="1"/>
          </p:nvPr>
        </p:nvSpPr>
        <p:spPr>
          <a:xfrm>
            <a:off x="677333" y="688623"/>
            <a:ext cx="8760177" cy="5352740"/>
          </a:xfrm>
        </p:spPr>
        <p:txBody>
          <a:bodyPr/>
          <a:lstStyle/>
          <a:p>
            <a:endParaRPr lang="en-IN" dirty="0">
              <a:latin typeface="Times New Roman" panose="02020603050405020304" pitchFamily="18" charset="0"/>
              <a:cs typeface="Times New Roman" panose="02020603050405020304" pitchFamily="18" charset="0"/>
            </a:endParaRPr>
          </a:p>
          <a:p>
            <a:pPr algn="just"/>
            <a:r>
              <a:rPr lang="en-IN" dirty="0">
                <a:solidFill>
                  <a:srgbClr val="C00000"/>
                </a:solidFill>
                <a:latin typeface="Times New Roman" panose="02020603050405020304" pitchFamily="18" charset="0"/>
                <a:cs typeface="Times New Roman" panose="02020603050405020304" pitchFamily="18" charset="0"/>
              </a:rPr>
              <a:t>Other examples of genetic engineering or manipulation </a:t>
            </a:r>
          </a:p>
          <a:p>
            <a:pPr marL="400050" indent="-400050" algn="just">
              <a:buFont typeface="+mj-lt"/>
              <a:buAutoNum type="romanLcPeriod"/>
            </a:pPr>
            <a:r>
              <a:rPr lang="en-IN" dirty="0">
                <a:solidFill>
                  <a:srgbClr val="002060"/>
                </a:solidFill>
                <a:latin typeface="Times New Roman" panose="02020603050405020304" pitchFamily="18" charset="0"/>
                <a:cs typeface="Times New Roman" panose="02020603050405020304" pitchFamily="18" charset="0"/>
              </a:rPr>
              <a:t>Genetically engineered yeast for production of important feed ingredients such as fish growth hormone and carotenoid pigments; </a:t>
            </a:r>
          </a:p>
          <a:p>
            <a:pPr marL="400050" indent="-400050" algn="just">
              <a:buFont typeface="+mj-lt"/>
              <a:buAutoNum type="romanLcPeriod"/>
            </a:pPr>
            <a:r>
              <a:rPr lang="en-IN" dirty="0">
                <a:solidFill>
                  <a:schemeClr val="accent4">
                    <a:lumMod val="50000"/>
                  </a:schemeClr>
                </a:solidFill>
                <a:latin typeface="Times New Roman" panose="02020603050405020304" pitchFamily="18" charset="0"/>
                <a:cs typeface="Times New Roman" panose="02020603050405020304" pitchFamily="18" charset="0"/>
              </a:rPr>
              <a:t>Pre-processing techniques of plant material to reduce the effects of antinutritional factors,</a:t>
            </a:r>
          </a:p>
          <a:p>
            <a:pPr marL="400050" indent="-400050" algn="just">
              <a:buFont typeface="+mj-lt"/>
              <a:buAutoNum type="romanLcPeriod"/>
            </a:pPr>
            <a:r>
              <a:rPr lang="en-IN" dirty="0">
                <a:solidFill>
                  <a:srgbClr val="7030A0"/>
                </a:solidFill>
                <a:latin typeface="Times New Roman" panose="02020603050405020304" pitchFamily="18" charset="0"/>
                <a:cs typeface="Times New Roman" panose="02020603050405020304" pitchFamily="18" charset="0"/>
              </a:rPr>
              <a:t>Breeding of plants with a better amino acid profile and less antinutritional factors, and </a:t>
            </a:r>
          </a:p>
          <a:p>
            <a:pPr marL="400050" indent="-400050" algn="just">
              <a:buFont typeface="+mj-lt"/>
              <a:buAutoNum type="romanLcPeriod"/>
            </a:pPr>
            <a:r>
              <a:rPr lang="en-IN" dirty="0">
                <a:solidFill>
                  <a:srgbClr val="00B0F0"/>
                </a:solidFill>
                <a:latin typeface="Times New Roman" panose="02020603050405020304" pitchFamily="18" charset="0"/>
                <a:cs typeface="Times New Roman" panose="02020603050405020304" pitchFamily="18" charset="0"/>
              </a:rPr>
              <a:t>Converting low grade land animal by-products into high-value protein</a:t>
            </a:r>
          </a:p>
          <a:p>
            <a:pPr marL="0" indent="0" algn="just">
              <a:buNone/>
            </a:pPr>
            <a:endParaRPr lang="en-IN" dirty="0">
              <a:latin typeface="Times New Roman" panose="02020603050405020304" pitchFamily="18" charset="0"/>
              <a:cs typeface="Times New Roman" panose="02020603050405020304" pitchFamily="18" charset="0"/>
            </a:endParaRPr>
          </a:p>
          <a:p>
            <a:pPr algn="just"/>
            <a:r>
              <a:rPr lang="en-IN" dirty="0">
                <a:solidFill>
                  <a:schemeClr val="accent3">
                    <a:lumMod val="75000"/>
                  </a:schemeClr>
                </a:solidFill>
                <a:latin typeface="Times New Roman" panose="02020603050405020304" pitchFamily="18" charset="0"/>
                <a:cs typeface="Times New Roman" panose="02020603050405020304" pitchFamily="18" charset="0"/>
              </a:rPr>
              <a:t>Transgenic fish has been produced since the mid 1980s with most research focused on the transfer of growth hormone genes. </a:t>
            </a:r>
          </a:p>
          <a:p>
            <a:endParaRPr lang="en-IN" dirty="0"/>
          </a:p>
        </p:txBody>
      </p:sp>
    </p:spTree>
    <p:extLst>
      <p:ext uri="{BB962C8B-B14F-4D97-AF65-F5344CB8AC3E}">
        <p14:creationId xmlns:p14="http://schemas.microsoft.com/office/powerpoint/2010/main" val="2046697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51DD08-43D8-4467-9576-FFC764D8ABD7}"/>
              </a:ext>
            </a:extLst>
          </p:cNvPr>
          <p:cNvSpPr>
            <a:spLocks noGrp="1"/>
          </p:cNvSpPr>
          <p:nvPr>
            <p:ph idx="1"/>
          </p:nvPr>
        </p:nvSpPr>
        <p:spPr>
          <a:xfrm>
            <a:off x="395110" y="496711"/>
            <a:ext cx="9166579" cy="6361289"/>
          </a:xfrm>
        </p:spPr>
        <p:txBody>
          <a:bodyPr>
            <a:normAutofit/>
          </a:bodyPr>
          <a:lstStyle/>
          <a:p>
            <a:pPr algn="just"/>
            <a:r>
              <a:rPr lang="en-IN" dirty="0">
                <a:solidFill>
                  <a:srgbClr val="0070C0"/>
                </a:solidFill>
                <a:latin typeface="Times New Roman" panose="02020603050405020304" pitchFamily="18" charset="0"/>
                <a:cs typeface="Times New Roman" panose="02020603050405020304" pitchFamily="18" charset="0"/>
              </a:rPr>
              <a:t>In 2015, the FDA approved genetically engineered </a:t>
            </a:r>
            <a:r>
              <a:rPr lang="en-IN" dirty="0" err="1">
                <a:solidFill>
                  <a:srgbClr val="0070C0"/>
                </a:solidFill>
                <a:latin typeface="Times New Roman" panose="02020603050405020304" pitchFamily="18" charset="0"/>
                <a:cs typeface="Times New Roman" panose="02020603050405020304" pitchFamily="18" charset="0"/>
              </a:rPr>
              <a:t>AquAdvantage</a:t>
            </a:r>
            <a:r>
              <a:rPr lang="en-IN" dirty="0">
                <a:solidFill>
                  <a:srgbClr val="0070C0"/>
                </a:solidFill>
                <a:latin typeface="Times New Roman" panose="02020603050405020304" pitchFamily="18" charset="0"/>
                <a:cs typeface="Times New Roman" panose="02020603050405020304" pitchFamily="18" charset="0"/>
              </a:rPr>
              <a:t>® Salmon for human consumption.</a:t>
            </a:r>
          </a:p>
          <a:p>
            <a:pPr marL="0" indent="0" algn="just">
              <a:buNone/>
            </a:pPr>
            <a:r>
              <a:rPr lang="en-IN" dirty="0">
                <a:latin typeface="Times New Roman" panose="02020603050405020304" pitchFamily="18" charset="0"/>
                <a:cs typeface="Times New Roman" panose="02020603050405020304" pitchFamily="18" charset="0"/>
              </a:rPr>
              <a:t> </a:t>
            </a:r>
          </a:p>
          <a:p>
            <a:pPr algn="just"/>
            <a:r>
              <a:rPr lang="en-IN" dirty="0">
                <a:solidFill>
                  <a:srgbClr val="002060"/>
                </a:solidFill>
                <a:latin typeface="Times New Roman" panose="02020603050405020304" pitchFamily="18" charset="0"/>
                <a:cs typeface="Times New Roman" panose="02020603050405020304" pitchFamily="18" charset="0"/>
              </a:rPr>
              <a:t>In March of 2019, they lifted their import ban on the fish, pending finalization of </a:t>
            </a:r>
            <a:r>
              <a:rPr lang="en-IN" dirty="0" err="1">
                <a:solidFill>
                  <a:srgbClr val="002060"/>
                </a:solidFill>
                <a:latin typeface="Times New Roman" panose="02020603050405020304" pitchFamily="18" charset="0"/>
                <a:cs typeface="Times New Roman" panose="02020603050405020304" pitchFamily="18" charset="0"/>
              </a:rPr>
              <a:t>labeling</a:t>
            </a:r>
            <a:r>
              <a:rPr lang="en-IN" dirty="0">
                <a:solidFill>
                  <a:srgbClr val="002060"/>
                </a:solidFill>
                <a:latin typeface="Times New Roman" panose="02020603050405020304" pitchFamily="18" charset="0"/>
                <a:cs typeface="Times New Roman" panose="02020603050405020304" pitchFamily="18" charset="0"/>
              </a:rPr>
              <a:t> guidelines for bioengineered foods.</a:t>
            </a:r>
          </a:p>
          <a:p>
            <a:pPr algn="just"/>
            <a:endParaRPr lang="en-IN" dirty="0">
              <a:latin typeface="Times New Roman" panose="02020603050405020304" pitchFamily="18" charset="0"/>
              <a:cs typeface="Times New Roman" panose="02020603050405020304" pitchFamily="18" charset="0"/>
            </a:endParaRPr>
          </a:p>
          <a:p>
            <a:pPr algn="just"/>
            <a:r>
              <a:rPr lang="en-IN" dirty="0">
                <a:solidFill>
                  <a:srgbClr val="C00000"/>
                </a:solidFill>
                <a:latin typeface="Times New Roman" panose="02020603050405020304" pitchFamily="18" charset="0"/>
                <a:cs typeface="Times New Roman" panose="02020603050405020304" pitchFamily="18" charset="0"/>
              </a:rPr>
              <a:t>Salmon is now the first genetically modified fish (and, incidentally, the first GM animal) to be approved for human consumption.</a:t>
            </a:r>
          </a:p>
        </p:txBody>
      </p:sp>
      <p:pic>
        <p:nvPicPr>
          <p:cNvPr id="4098" name="Picture 2" descr="Genetic engineering">
            <a:extLst>
              <a:ext uri="{FF2B5EF4-FFF2-40B4-BE49-F238E27FC236}">
                <a16:creationId xmlns:a16="http://schemas.microsoft.com/office/drawing/2014/main" id="{6F77C1C2-7636-43F1-A180-A46BB209C5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1" y="3512783"/>
            <a:ext cx="4481689" cy="295574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Genetic Engineering: There is nothing to fear | Local-Perspectives ...">
            <a:extLst>
              <a:ext uri="{FF2B5EF4-FFF2-40B4-BE49-F238E27FC236}">
                <a16:creationId xmlns:a16="http://schemas.microsoft.com/office/drawing/2014/main" id="{E9EC391A-2CB3-4C21-9599-BA560688F0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111" y="3512784"/>
            <a:ext cx="4684890" cy="29557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48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16D72F-FA3E-46D7-9C1B-DBE8869BAB93}"/>
              </a:ext>
            </a:extLst>
          </p:cNvPr>
          <p:cNvSpPr>
            <a:spLocks noGrp="1"/>
          </p:cNvSpPr>
          <p:nvPr>
            <p:ph idx="1"/>
          </p:nvPr>
        </p:nvSpPr>
        <p:spPr>
          <a:xfrm>
            <a:off x="677334" y="1478844"/>
            <a:ext cx="9031110" cy="4927599"/>
          </a:xfrm>
        </p:spPr>
        <p:txBody>
          <a:bodyPr>
            <a:normAutofit/>
          </a:bodyPr>
          <a:lstStyle/>
          <a:p>
            <a:pPr algn="just"/>
            <a:r>
              <a:rPr lang="en-IN" dirty="0">
                <a:solidFill>
                  <a:srgbClr val="7030A0"/>
                </a:solidFill>
                <a:latin typeface="Times New Roman" panose="02020603050405020304" pitchFamily="18" charset="0"/>
                <a:cs typeface="Times New Roman" panose="02020603050405020304" pitchFamily="18" charset="0"/>
              </a:rPr>
              <a:t>Short-term genetic improvement techniques may not require the same level of record keeping nor management </a:t>
            </a:r>
          </a:p>
          <a:p>
            <a:pPr algn="just"/>
            <a:endParaRPr lang="en-IN" dirty="0">
              <a:latin typeface="Times New Roman" panose="02020603050405020304" pitchFamily="18" charset="0"/>
              <a:cs typeface="Times New Roman" panose="02020603050405020304" pitchFamily="18" charset="0"/>
            </a:endParaRPr>
          </a:p>
          <a:p>
            <a:pPr algn="just"/>
            <a:r>
              <a:rPr lang="en-IN" dirty="0">
                <a:solidFill>
                  <a:schemeClr val="accent4">
                    <a:lumMod val="75000"/>
                  </a:schemeClr>
                </a:solidFill>
                <a:latin typeface="Times New Roman" panose="02020603050405020304" pitchFamily="18" charset="0"/>
                <a:cs typeface="Times New Roman" panose="02020603050405020304" pitchFamily="18" charset="0"/>
              </a:rPr>
              <a:t>Impart significant gains with simple technologies in a short period of time.</a:t>
            </a:r>
          </a:p>
          <a:p>
            <a:pPr marL="0" indent="0" algn="just">
              <a:buNone/>
            </a:pPr>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a:p>
            <a:pPr algn="just"/>
            <a:r>
              <a:rPr lang="en-IN" dirty="0">
                <a:solidFill>
                  <a:srgbClr val="00B050"/>
                </a:solidFill>
                <a:latin typeface="Times New Roman" panose="02020603050405020304" pitchFamily="18" charset="0"/>
                <a:cs typeface="Times New Roman" panose="02020603050405020304" pitchFamily="18" charset="0"/>
              </a:rPr>
              <a:t>Crossbreeding and hybridization can be utilized to combine favourable qualities from two genetically different groups and to take advantage of hybrid vigour (heterosis)</a:t>
            </a:r>
          </a:p>
          <a:p>
            <a:pPr marL="0" indent="0" algn="just">
              <a:buNone/>
            </a:pPr>
            <a:r>
              <a:rPr lang="en-IN" dirty="0">
                <a:solidFill>
                  <a:srgbClr val="00B050"/>
                </a:solidFill>
                <a:latin typeface="Times New Roman" panose="02020603050405020304" pitchFamily="18" charset="0"/>
                <a:cs typeface="Times New Roman" panose="02020603050405020304" pitchFamily="18" charset="0"/>
              </a:rPr>
              <a:t> </a:t>
            </a:r>
          </a:p>
          <a:p>
            <a:pPr algn="just"/>
            <a:r>
              <a:rPr lang="en-IN" dirty="0">
                <a:solidFill>
                  <a:srgbClr val="0070C0"/>
                </a:solidFill>
                <a:latin typeface="Times New Roman" panose="02020603050405020304" pitchFamily="18" charset="0"/>
                <a:cs typeface="Times New Roman" panose="02020603050405020304" pitchFamily="18" charset="0"/>
              </a:rPr>
              <a:t>Interspecific hybridization has resulted in fish with improved growth rates, manipulated sex ratios, sterile animals, improved flesh quality, increased disease resistance, improved tolerance to environmental extremes and other altered traits</a:t>
            </a:r>
          </a:p>
        </p:txBody>
      </p:sp>
      <p:sp>
        <p:nvSpPr>
          <p:cNvPr id="4" name="Oval 3">
            <a:extLst>
              <a:ext uri="{FF2B5EF4-FFF2-40B4-BE49-F238E27FC236}">
                <a16:creationId xmlns:a16="http://schemas.microsoft.com/office/drawing/2014/main" id="{0123D86C-DBC7-4B39-96FE-2A0D4EBF830E}"/>
              </a:ext>
            </a:extLst>
          </p:cNvPr>
          <p:cNvSpPr/>
          <p:nvPr/>
        </p:nvSpPr>
        <p:spPr>
          <a:xfrm>
            <a:off x="1478845" y="451556"/>
            <a:ext cx="7507110" cy="9144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N" sz="2000" b="1" dirty="0">
                <a:latin typeface="Times New Roman" panose="02020603050405020304" pitchFamily="18" charset="0"/>
                <a:cs typeface="Times New Roman" panose="02020603050405020304" pitchFamily="18" charset="0"/>
              </a:rPr>
              <a:t>Short-term Genetic Improvement Strategies</a:t>
            </a:r>
            <a:endParaRPr lang="en-IN" sz="2000" dirty="0">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B4AAA70F-B25B-4F20-A9E1-4D172052EB31}"/>
              </a:ext>
            </a:extLst>
          </p:cNvPr>
          <p:cNvSpPr/>
          <p:nvPr/>
        </p:nvSpPr>
        <p:spPr>
          <a:xfrm>
            <a:off x="1072445" y="3276600"/>
            <a:ext cx="3804356"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b="1" i="1" dirty="0">
              <a:latin typeface="Times New Roman" panose="02020603050405020304" pitchFamily="18" charset="0"/>
              <a:cs typeface="Times New Roman" panose="02020603050405020304" pitchFamily="18" charset="0"/>
            </a:endParaRPr>
          </a:p>
          <a:p>
            <a:pPr algn="just"/>
            <a:r>
              <a:rPr lang="en-IN" b="1" i="1" dirty="0">
                <a:latin typeface="Times New Roman" panose="02020603050405020304" pitchFamily="18" charset="0"/>
                <a:cs typeface="Times New Roman" panose="02020603050405020304" pitchFamily="18" charset="0"/>
              </a:rPr>
              <a:t>1. Hybridization and crossbreeding</a:t>
            </a:r>
          </a:p>
          <a:p>
            <a:pPr algn="ctr"/>
            <a:endParaRPr lang="en-IN" dirty="0"/>
          </a:p>
        </p:txBody>
      </p:sp>
    </p:spTree>
    <p:extLst>
      <p:ext uri="{BB962C8B-B14F-4D97-AF65-F5344CB8AC3E}">
        <p14:creationId xmlns:p14="http://schemas.microsoft.com/office/powerpoint/2010/main" val="1005409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portant Questions for CBSE Class 12 Biology Animal Husbandry">
            <a:extLst>
              <a:ext uri="{FF2B5EF4-FFF2-40B4-BE49-F238E27FC236}">
                <a16:creationId xmlns:a16="http://schemas.microsoft.com/office/drawing/2014/main" id="{DD96B2F8-BB43-474D-96CF-306CB01F12D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9511" y="579172"/>
            <a:ext cx="7655895" cy="4726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807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9EE1B4-4837-44CD-93B1-220E019CE762}"/>
              </a:ext>
            </a:extLst>
          </p:cNvPr>
          <p:cNvSpPr>
            <a:spLocks noGrp="1"/>
          </p:cNvSpPr>
          <p:nvPr>
            <p:ph idx="1"/>
          </p:nvPr>
        </p:nvSpPr>
        <p:spPr>
          <a:xfrm>
            <a:off x="587022" y="1230489"/>
            <a:ext cx="8839200" cy="5407378"/>
          </a:xfrm>
        </p:spPr>
        <p:txBody>
          <a:bodyPr>
            <a:normAutofit lnSpcReduction="10000"/>
          </a:bodyPr>
          <a:lstStyle/>
          <a:p>
            <a:pPr algn="just">
              <a:buFont typeface="Wingdings" panose="05000000000000000000" pitchFamily="2" charset="2"/>
              <a:buChar char="Ø"/>
            </a:pPr>
            <a:r>
              <a:rPr lang="en-IN" dirty="0">
                <a:solidFill>
                  <a:srgbClr val="C00000"/>
                </a:solidFill>
                <a:latin typeface="Times New Roman" panose="02020603050405020304" pitchFamily="18" charset="0"/>
                <a:cs typeface="Times New Roman" panose="02020603050405020304" pitchFamily="18" charset="0"/>
              </a:rPr>
              <a:t>Manipulation of chromosome-sets (polyploidization) has been accomplished for many aquatic species through thermal and chemical shocks to developing embryos.</a:t>
            </a:r>
          </a:p>
          <a:p>
            <a:pPr algn="just">
              <a:buFont typeface="Wingdings" panose="05000000000000000000" pitchFamily="2" charset="2"/>
              <a:buChar char="Ø"/>
            </a:pPr>
            <a:endParaRPr lang="en-IN" dirty="0">
              <a:solidFill>
                <a:srgbClr val="C00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dirty="0">
                <a:solidFill>
                  <a:srgbClr val="002060"/>
                </a:solidFill>
                <a:latin typeface="Times New Roman" panose="02020603050405020304" pitchFamily="18" charset="0"/>
                <a:cs typeface="Times New Roman" panose="02020603050405020304" pitchFamily="18" charset="0"/>
              </a:rPr>
              <a:t>Triploid organisms are useful because they are sterile and therefore able to put more energy into the growth process rather than into maturation and reproduction. </a:t>
            </a:r>
          </a:p>
          <a:p>
            <a:pPr algn="just">
              <a:buFont typeface="Wingdings" panose="05000000000000000000" pitchFamily="2" charset="2"/>
              <a:buChar char="Ø"/>
            </a:pPr>
            <a:endParaRPr lang="en-IN" dirty="0">
              <a:solidFill>
                <a:srgbClr val="00206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dirty="0">
                <a:solidFill>
                  <a:srgbClr val="0070C0"/>
                </a:solidFill>
                <a:latin typeface="Times New Roman" panose="02020603050405020304" pitchFamily="18" charset="0"/>
                <a:cs typeface="Times New Roman" panose="02020603050405020304" pitchFamily="18" charset="0"/>
              </a:rPr>
              <a:t>Whilst chromosome-set manipulations have not resulted in many commercial applications for finfish, the use of triploids has become an important part of the oyster farming industry and may have similar potential in other shellfish. </a:t>
            </a:r>
          </a:p>
          <a:p>
            <a:pPr algn="just">
              <a:buFont typeface="Wingdings" panose="05000000000000000000" pitchFamily="2" charset="2"/>
              <a:buChar char="Ø"/>
            </a:pPr>
            <a:endParaRPr lang="en-IN" dirty="0">
              <a:solidFill>
                <a:srgbClr val="0070C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dirty="0">
                <a:solidFill>
                  <a:srgbClr val="7030A0"/>
                </a:solidFill>
                <a:latin typeface="Times New Roman" panose="02020603050405020304" pitchFamily="18" charset="0"/>
                <a:cs typeface="Times New Roman" panose="02020603050405020304" pitchFamily="18" charset="0"/>
              </a:rPr>
              <a:t>For example, triploid Pacific oysters have shown 14 - 159% growth improvement over diploid controls. </a:t>
            </a:r>
          </a:p>
          <a:p>
            <a:pPr algn="just">
              <a:buFont typeface="Wingdings" panose="05000000000000000000" pitchFamily="2" charset="2"/>
              <a:buChar char="Ø"/>
            </a:pPr>
            <a:endParaRPr lang="en-IN" dirty="0">
              <a:solidFill>
                <a:srgbClr val="7030A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IN" dirty="0">
                <a:solidFill>
                  <a:srgbClr val="00B050"/>
                </a:solidFill>
                <a:latin typeface="Times New Roman" panose="02020603050405020304" pitchFamily="18" charset="0"/>
                <a:cs typeface="Times New Roman" panose="02020603050405020304" pitchFamily="18" charset="0"/>
              </a:rPr>
              <a:t>At the same time, sterility reduces the risk of breeding with native species which may be of importance in stocking programmes such as the use of grass carp for vegetation control or to address environmental impacts of fish escaping from farms.</a:t>
            </a:r>
          </a:p>
        </p:txBody>
      </p:sp>
      <p:sp>
        <p:nvSpPr>
          <p:cNvPr id="4" name="Rectangle: Rounded Corners 3">
            <a:extLst>
              <a:ext uri="{FF2B5EF4-FFF2-40B4-BE49-F238E27FC236}">
                <a16:creationId xmlns:a16="http://schemas.microsoft.com/office/drawing/2014/main" id="{4DB1CED7-0645-4C3F-8F11-79BB4F240E24}"/>
              </a:ext>
            </a:extLst>
          </p:cNvPr>
          <p:cNvSpPr/>
          <p:nvPr/>
        </p:nvSpPr>
        <p:spPr>
          <a:xfrm>
            <a:off x="1004712" y="816638"/>
            <a:ext cx="3804356"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b="1" i="1" dirty="0">
              <a:latin typeface="Times New Roman" panose="02020603050405020304" pitchFamily="18" charset="0"/>
              <a:cs typeface="Times New Roman" panose="02020603050405020304" pitchFamily="18" charset="0"/>
            </a:endParaRPr>
          </a:p>
          <a:p>
            <a:r>
              <a:rPr lang="en-IN" b="1" i="1" dirty="0">
                <a:latin typeface="Times New Roman" panose="02020603050405020304" pitchFamily="18" charset="0"/>
                <a:cs typeface="Times New Roman" panose="02020603050405020304" pitchFamily="18" charset="0"/>
              </a:rPr>
              <a:t>2. </a:t>
            </a:r>
            <a:r>
              <a:rPr lang="en-IN" b="1" i="1" dirty="0"/>
              <a:t>Chromosome set manipulation</a:t>
            </a:r>
          </a:p>
          <a:p>
            <a:pPr algn="ctr"/>
            <a:endParaRPr lang="en-IN" dirty="0"/>
          </a:p>
        </p:txBody>
      </p:sp>
    </p:spTree>
    <p:extLst>
      <p:ext uri="{BB962C8B-B14F-4D97-AF65-F5344CB8AC3E}">
        <p14:creationId xmlns:p14="http://schemas.microsoft.com/office/powerpoint/2010/main" val="2647135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CE75CB-38CD-4E69-9517-FE1E0165B53C}"/>
              </a:ext>
            </a:extLst>
          </p:cNvPr>
          <p:cNvSpPr>
            <a:spLocks noGrp="1"/>
          </p:cNvSpPr>
          <p:nvPr>
            <p:ph idx="1"/>
          </p:nvPr>
        </p:nvSpPr>
        <p:spPr>
          <a:xfrm>
            <a:off x="677333" y="857956"/>
            <a:ext cx="9245599" cy="5712177"/>
          </a:xfrm>
        </p:spPr>
        <p:txBody>
          <a:bodyPr>
            <a:normAutofit lnSpcReduction="10000"/>
          </a:bodyPr>
          <a:lstStyle/>
          <a:p>
            <a:pPr algn="just"/>
            <a:r>
              <a:rPr lang="en-IN" dirty="0">
                <a:solidFill>
                  <a:srgbClr val="7030A0"/>
                </a:solidFill>
                <a:latin typeface="Times New Roman" panose="02020603050405020304" pitchFamily="18" charset="0"/>
                <a:cs typeface="Times New Roman" panose="02020603050405020304" pitchFamily="18" charset="0"/>
              </a:rPr>
              <a:t>Manipulation of sex can be of advantage in species with sexual dimorphism in important traits or when reduced chance of reproduction is desired.</a:t>
            </a:r>
          </a:p>
          <a:p>
            <a:pPr algn="just"/>
            <a:endParaRPr lang="en-IN" dirty="0">
              <a:solidFill>
                <a:srgbClr val="7030A0"/>
              </a:solidFill>
              <a:latin typeface="Times New Roman" panose="02020603050405020304" pitchFamily="18" charset="0"/>
              <a:cs typeface="Times New Roman" panose="02020603050405020304" pitchFamily="18" charset="0"/>
            </a:endParaRPr>
          </a:p>
          <a:p>
            <a:pPr algn="just"/>
            <a:r>
              <a:rPr lang="en-IN" dirty="0" err="1">
                <a:solidFill>
                  <a:srgbClr val="FF0000"/>
                </a:solidFill>
                <a:latin typeface="Times New Roman" panose="02020603050405020304" pitchFamily="18" charset="0"/>
                <a:cs typeface="Times New Roman" panose="02020603050405020304" pitchFamily="18" charset="0"/>
              </a:rPr>
              <a:t>Monosex</a:t>
            </a:r>
            <a:r>
              <a:rPr lang="en-IN" dirty="0">
                <a:solidFill>
                  <a:srgbClr val="FF0000"/>
                </a:solidFill>
                <a:latin typeface="Times New Roman" panose="02020603050405020304" pitchFamily="18" charset="0"/>
                <a:cs typeface="Times New Roman" panose="02020603050405020304" pitchFamily="18" charset="0"/>
              </a:rPr>
              <a:t> male stocks have considerable commercial benefit in a number of species, most notably in tilapia due to problems of both precocious maturation and unwanted reproduction within the production system exhibited by this species</a:t>
            </a:r>
          </a:p>
          <a:p>
            <a:pPr marL="0" indent="0" algn="just">
              <a:buNone/>
            </a:pPr>
            <a:r>
              <a:rPr lang="en-IN" dirty="0">
                <a:solidFill>
                  <a:srgbClr val="FF0000"/>
                </a:solidFill>
                <a:latin typeface="Times New Roman" panose="02020603050405020304" pitchFamily="18" charset="0"/>
                <a:cs typeface="Times New Roman" panose="02020603050405020304" pitchFamily="18" charset="0"/>
              </a:rPr>
              <a:t> </a:t>
            </a:r>
          </a:p>
          <a:p>
            <a:pPr algn="just"/>
            <a:r>
              <a:rPr lang="en-IN" dirty="0">
                <a:solidFill>
                  <a:srgbClr val="0070C0"/>
                </a:solidFill>
                <a:latin typeface="Times New Roman" panose="02020603050405020304" pitchFamily="18" charset="0"/>
                <a:cs typeface="Times New Roman" panose="02020603050405020304" pitchFamily="18" charset="0"/>
              </a:rPr>
              <a:t>Also, female trout and salmon grow better and female sturgeon produce caviar. </a:t>
            </a:r>
          </a:p>
          <a:p>
            <a:pPr algn="just"/>
            <a:endParaRPr lang="en-IN" dirty="0">
              <a:solidFill>
                <a:srgbClr val="0070C0"/>
              </a:solidFill>
              <a:latin typeface="Times New Roman" panose="02020603050405020304" pitchFamily="18" charset="0"/>
              <a:cs typeface="Times New Roman" panose="02020603050405020304" pitchFamily="18" charset="0"/>
            </a:endParaRPr>
          </a:p>
          <a:p>
            <a:pPr algn="just"/>
            <a:r>
              <a:rPr lang="en-IN" dirty="0">
                <a:solidFill>
                  <a:srgbClr val="00B050"/>
                </a:solidFill>
                <a:latin typeface="Times New Roman" panose="02020603050405020304" pitchFamily="18" charset="0"/>
                <a:cs typeface="Times New Roman" panose="02020603050405020304" pitchFamily="18" charset="0"/>
              </a:rPr>
              <a:t>The sex of fish can be easily manipulated using hormonal treatments, but there has been concern about the use of hormones in animal production</a:t>
            </a:r>
          </a:p>
          <a:p>
            <a:pPr algn="just"/>
            <a:endParaRPr lang="en-IN" dirty="0">
              <a:solidFill>
                <a:srgbClr val="00B050"/>
              </a:solidFill>
              <a:latin typeface="Times New Roman" panose="02020603050405020304" pitchFamily="18" charset="0"/>
              <a:cs typeface="Times New Roman" panose="02020603050405020304" pitchFamily="18" charset="0"/>
            </a:endParaRPr>
          </a:p>
          <a:p>
            <a:pPr algn="just"/>
            <a:r>
              <a:rPr lang="en-IN" dirty="0">
                <a:solidFill>
                  <a:srgbClr val="002060"/>
                </a:solidFill>
                <a:latin typeface="Times New Roman" panose="02020603050405020304" pitchFamily="18" charset="0"/>
                <a:cs typeface="Times New Roman" panose="02020603050405020304" pitchFamily="18" charset="0"/>
              </a:rPr>
              <a:t>Functional sex reversal from female to male is carried out by using 17α-methyltestosterone, 19-norethynyltesto-sterone, </a:t>
            </a:r>
            <a:r>
              <a:rPr lang="en-IN" dirty="0" err="1">
                <a:solidFill>
                  <a:srgbClr val="002060"/>
                </a:solidFill>
                <a:latin typeface="Times New Roman" panose="02020603050405020304" pitchFamily="18" charset="0"/>
                <a:cs typeface="Times New Roman" panose="02020603050405020304" pitchFamily="18" charset="0"/>
              </a:rPr>
              <a:t>methylandrosterone</a:t>
            </a:r>
            <a:r>
              <a:rPr lang="en-IN" dirty="0">
                <a:solidFill>
                  <a:srgbClr val="002060"/>
                </a:solidFill>
                <a:latin typeface="Times New Roman" panose="02020603050405020304" pitchFamily="18" charset="0"/>
                <a:cs typeface="Times New Roman" panose="02020603050405020304" pitchFamily="18" charset="0"/>
              </a:rPr>
              <a:t>, 11-ketotestosterone or androsterone </a:t>
            </a:r>
          </a:p>
          <a:p>
            <a:pPr algn="just"/>
            <a:endParaRPr lang="en-IN" dirty="0">
              <a:solidFill>
                <a:srgbClr val="002060"/>
              </a:solidFill>
              <a:latin typeface="Times New Roman" panose="02020603050405020304" pitchFamily="18" charset="0"/>
              <a:cs typeface="Times New Roman" panose="02020603050405020304" pitchFamily="18" charset="0"/>
            </a:endParaRPr>
          </a:p>
          <a:p>
            <a:pPr algn="just"/>
            <a:r>
              <a:rPr lang="en-IN" dirty="0">
                <a:solidFill>
                  <a:schemeClr val="accent5">
                    <a:lumMod val="75000"/>
                  </a:schemeClr>
                </a:solidFill>
                <a:latin typeface="Times New Roman" panose="02020603050405020304" pitchFamily="18" charset="0"/>
                <a:cs typeface="Times New Roman" panose="02020603050405020304" pitchFamily="18" charset="0"/>
              </a:rPr>
              <a:t>Phenotypical feminization is induced successfully by using estradiol-17β, Estrone, </a:t>
            </a:r>
            <a:r>
              <a:rPr lang="en-IN" dirty="0" err="1">
                <a:solidFill>
                  <a:schemeClr val="accent5">
                    <a:lumMod val="75000"/>
                  </a:schemeClr>
                </a:solidFill>
                <a:latin typeface="Times New Roman" panose="02020603050405020304" pitchFamily="18" charset="0"/>
                <a:cs typeface="Times New Roman" panose="02020603050405020304" pitchFamily="18" charset="0"/>
              </a:rPr>
              <a:t>diethylstilbestrol</a:t>
            </a:r>
            <a:r>
              <a:rPr lang="en-IN" dirty="0">
                <a:solidFill>
                  <a:schemeClr val="accent5">
                    <a:lumMod val="75000"/>
                  </a:schemeClr>
                </a:solidFill>
                <a:latin typeface="Times New Roman" panose="02020603050405020304" pitchFamily="18" charset="0"/>
                <a:cs typeface="Times New Roman" panose="02020603050405020304" pitchFamily="18" charset="0"/>
              </a:rPr>
              <a:t> or </a:t>
            </a:r>
            <a:r>
              <a:rPr lang="en-IN" dirty="0" err="1">
                <a:solidFill>
                  <a:schemeClr val="accent5">
                    <a:lumMod val="75000"/>
                  </a:schemeClr>
                </a:solidFill>
                <a:latin typeface="Times New Roman" panose="02020603050405020304" pitchFamily="18" charset="0"/>
                <a:cs typeface="Times New Roman" panose="02020603050405020304" pitchFamily="18" charset="0"/>
              </a:rPr>
              <a:t>ethynylestradiol</a:t>
            </a:r>
            <a:endParaRPr lang="en-IN"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7D4F180B-9C3A-45EF-950D-84C915C6FC3A}"/>
              </a:ext>
            </a:extLst>
          </p:cNvPr>
          <p:cNvSpPr/>
          <p:nvPr/>
        </p:nvSpPr>
        <p:spPr>
          <a:xfrm>
            <a:off x="970846" y="410238"/>
            <a:ext cx="3804356"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b="1" i="1" dirty="0">
              <a:latin typeface="Times New Roman" panose="02020603050405020304" pitchFamily="18" charset="0"/>
              <a:cs typeface="Times New Roman" panose="02020603050405020304" pitchFamily="18" charset="0"/>
            </a:endParaRPr>
          </a:p>
          <a:p>
            <a:r>
              <a:rPr lang="en-IN" b="1" i="1" dirty="0">
                <a:latin typeface="Times New Roman" panose="02020603050405020304" pitchFamily="18" charset="0"/>
                <a:cs typeface="Times New Roman" panose="02020603050405020304" pitchFamily="18" charset="0"/>
              </a:rPr>
              <a:t>3. </a:t>
            </a:r>
            <a:r>
              <a:rPr lang="en-IN" b="1" i="1" dirty="0"/>
              <a:t>Sex manipulation</a:t>
            </a:r>
          </a:p>
          <a:p>
            <a:pPr algn="ctr"/>
            <a:endParaRPr lang="en-IN" dirty="0"/>
          </a:p>
        </p:txBody>
      </p:sp>
    </p:spTree>
    <p:extLst>
      <p:ext uri="{BB962C8B-B14F-4D97-AF65-F5344CB8AC3E}">
        <p14:creationId xmlns:p14="http://schemas.microsoft.com/office/powerpoint/2010/main" val="1111567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D5AD0E-65E3-464D-A968-0597AA49EC87}"/>
              </a:ext>
            </a:extLst>
          </p:cNvPr>
          <p:cNvSpPr>
            <a:spLocks noGrp="1"/>
          </p:cNvSpPr>
          <p:nvPr>
            <p:ph idx="1"/>
          </p:nvPr>
        </p:nvSpPr>
        <p:spPr>
          <a:xfrm>
            <a:off x="677334" y="1399823"/>
            <a:ext cx="8918222" cy="4641540"/>
          </a:xfrm>
        </p:spPr>
        <p:txBody>
          <a:bodyPr>
            <a:normAutofit/>
          </a:bodyPr>
          <a:lstStyle/>
          <a:p>
            <a:pPr algn="just"/>
            <a:r>
              <a:rPr lang="en-IN" dirty="0">
                <a:solidFill>
                  <a:srgbClr val="00B0F0"/>
                </a:solidFill>
                <a:latin typeface="Times New Roman" panose="02020603050405020304" pitchFamily="18" charset="0"/>
                <a:cs typeface="Times New Roman" panose="02020603050405020304" pitchFamily="18" charset="0"/>
              </a:rPr>
              <a:t>A number of new genetic technologies are now beginning to be applied in cultured aquatic species.</a:t>
            </a:r>
          </a:p>
          <a:p>
            <a:pPr marL="0" indent="0" algn="just">
              <a:buNone/>
            </a:pPr>
            <a:r>
              <a:rPr lang="en-IN" dirty="0">
                <a:solidFill>
                  <a:srgbClr val="00B0F0"/>
                </a:solidFill>
                <a:latin typeface="Times New Roman" panose="02020603050405020304" pitchFamily="18" charset="0"/>
                <a:cs typeface="Times New Roman" panose="02020603050405020304" pitchFamily="18" charset="0"/>
              </a:rPr>
              <a:t> </a:t>
            </a:r>
          </a:p>
          <a:p>
            <a:pPr algn="just"/>
            <a:r>
              <a:rPr lang="en-IN" dirty="0">
                <a:solidFill>
                  <a:srgbClr val="002060"/>
                </a:solidFill>
                <a:latin typeface="Times New Roman" panose="02020603050405020304" pitchFamily="18" charset="0"/>
                <a:cs typeface="Times New Roman" panose="02020603050405020304" pitchFamily="18" charset="0"/>
              </a:rPr>
              <a:t>Genome technologies include DNA marker, novel sequencing, gene discovery, genome mapping (showing the relative positions of genes along a chromosome) and genome expression technologies that examine how genes actually function in the organisms.</a:t>
            </a:r>
          </a:p>
          <a:p>
            <a:pPr marL="0" indent="0" algn="just">
              <a:buNone/>
            </a:pPr>
            <a:r>
              <a:rPr lang="en-IN" dirty="0">
                <a:solidFill>
                  <a:srgbClr val="002060"/>
                </a:solidFill>
                <a:latin typeface="Times New Roman" panose="02020603050405020304" pitchFamily="18" charset="0"/>
                <a:cs typeface="Times New Roman" panose="02020603050405020304" pitchFamily="18" charset="0"/>
              </a:rPr>
              <a:t> </a:t>
            </a:r>
          </a:p>
          <a:p>
            <a:pPr algn="just"/>
            <a:r>
              <a:rPr lang="en-IN" dirty="0">
                <a:solidFill>
                  <a:srgbClr val="7030A0"/>
                </a:solidFill>
                <a:latin typeface="Times New Roman" panose="02020603050405020304" pitchFamily="18" charset="0"/>
                <a:cs typeface="Times New Roman" panose="02020603050405020304" pitchFamily="18" charset="0"/>
              </a:rPr>
              <a:t>These technologies will be useful to find important genes affecting traits such as disease resistance, growth rate and sex determination, allowing more precisely targeted selection to improve aquaculture performance.</a:t>
            </a:r>
          </a:p>
        </p:txBody>
      </p:sp>
      <p:sp>
        <p:nvSpPr>
          <p:cNvPr id="4" name="Rectangle: Rounded Corners 3">
            <a:extLst>
              <a:ext uri="{FF2B5EF4-FFF2-40B4-BE49-F238E27FC236}">
                <a16:creationId xmlns:a16="http://schemas.microsoft.com/office/drawing/2014/main" id="{D7EAE1EE-9058-49A5-864D-850724B8E55A}"/>
              </a:ext>
            </a:extLst>
          </p:cNvPr>
          <p:cNvSpPr/>
          <p:nvPr/>
        </p:nvSpPr>
        <p:spPr>
          <a:xfrm>
            <a:off x="1004712" y="816638"/>
            <a:ext cx="3804356" cy="304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b="1" i="1" dirty="0">
              <a:latin typeface="Times New Roman" panose="02020603050405020304" pitchFamily="18" charset="0"/>
              <a:cs typeface="Times New Roman" panose="02020603050405020304" pitchFamily="18" charset="0"/>
            </a:endParaRPr>
          </a:p>
          <a:p>
            <a:r>
              <a:rPr lang="en-IN" b="1" i="1" dirty="0">
                <a:latin typeface="Times New Roman" panose="02020603050405020304" pitchFamily="18" charset="0"/>
                <a:cs typeface="Times New Roman" panose="02020603050405020304" pitchFamily="18" charset="0"/>
              </a:rPr>
              <a:t>4. </a:t>
            </a:r>
            <a:r>
              <a:rPr lang="en-IN" b="1" i="1" dirty="0"/>
              <a:t>Emerging technologies</a:t>
            </a:r>
          </a:p>
          <a:p>
            <a:pPr algn="ctr"/>
            <a:endParaRPr lang="en-IN" dirty="0"/>
          </a:p>
        </p:txBody>
      </p:sp>
    </p:spTree>
    <p:extLst>
      <p:ext uri="{BB962C8B-B14F-4D97-AF65-F5344CB8AC3E}">
        <p14:creationId xmlns:p14="http://schemas.microsoft.com/office/powerpoint/2010/main" val="4273145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25D3-987D-43BF-AD85-CF558D43A438}"/>
              </a:ext>
            </a:extLst>
          </p:cNvPr>
          <p:cNvSpPr>
            <a:spLocks noGrp="1"/>
          </p:cNvSpPr>
          <p:nvPr>
            <p:ph type="title"/>
          </p:nvPr>
        </p:nvSpPr>
        <p:spPr>
          <a:xfrm>
            <a:off x="677334" y="609600"/>
            <a:ext cx="8596668" cy="677333"/>
          </a:xfrm>
        </p:spPr>
        <p:txBody>
          <a:bodyPr/>
          <a:lstStyle/>
          <a:p>
            <a:r>
              <a:rPr lang="en-IN" b="1" dirty="0"/>
              <a:t>Other Applications</a:t>
            </a:r>
            <a:endParaRPr lang="en-IN" dirty="0"/>
          </a:p>
        </p:txBody>
      </p:sp>
      <p:sp>
        <p:nvSpPr>
          <p:cNvPr id="3" name="Content Placeholder 2">
            <a:extLst>
              <a:ext uri="{FF2B5EF4-FFF2-40B4-BE49-F238E27FC236}">
                <a16:creationId xmlns:a16="http://schemas.microsoft.com/office/drawing/2014/main" id="{A36B4A8B-C3F6-4B3D-953C-DF1A22A26DAB}"/>
              </a:ext>
            </a:extLst>
          </p:cNvPr>
          <p:cNvSpPr>
            <a:spLocks noGrp="1"/>
          </p:cNvSpPr>
          <p:nvPr>
            <p:ph idx="1"/>
          </p:nvPr>
        </p:nvSpPr>
        <p:spPr>
          <a:xfrm>
            <a:off x="677334" y="1286933"/>
            <a:ext cx="8596668" cy="4754429"/>
          </a:xfrm>
        </p:spPr>
        <p:txBody>
          <a:bodyPr>
            <a:normAutofit/>
          </a:bodyPr>
          <a:lstStyle/>
          <a:p>
            <a:pPr algn="just"/>
            <a:r>
              <a:rPr lang="en-IN" dirty="0">
                <a:solidFill>
                  <a:schemeClr val="accent5">
                    <a:lumMod val="75000"/>
                  </a:schemeClr>
                </a:solidFill>
                <a:latin typeface="Times New Roman" panose="02020603050405020304" pitchFamily="18" charset="0"/>
                <a:cs typeface="Times New Roman" panose="02020603050405020304" pitchFamily="18" charset="0"/>
              </a:rPr>
              <a:t>Identification of valuable genetic resources for genetic improvement programmes, management of farmed </a:t>
            </a:r>
            <a:r>
              <a:rPr lang="en-IN" dirty="0" err="1">
                <a:solidFill>
                  <a:schemeClr val="accent5">
                    <a:lumMod val="75000"/>
                  </a:schemeClr>
                </a:solidFill>
                <a:latin typeface="Times New Roman" panose="02020603050405020304" pitchFamily="18" charset="0"/>
                <a:cs typeface="Times New Roman" panose="02020603050405020304" pitchFamily="18" charset="0"/>
              </a:rPr>
              <a:t>broodstocks</a:t>
            </a:r>
            <a:r>
              <a:rPr lang="en-IN" dirty="0">
                <a:solidFill>
                  <a:schemeClr val="accent5">
                    <a:lumMod val="75000"/>
                  </a:schemeClr>
                </a:solidFill>
                <a:latin typeface="Times New Roman" panose="02020603050405020304" pitchFamily="18" charset="0"/>
                <a:cs typeface="Times New Roman" panose="02020603050405020304" pitchFamily="18" charset="0"/>
              </a:rPr>
              <a:t>, and discrimination between wild and cultured specimens</a:t>
            </a:r>
          </a:p>
          <a:p>
            <a:pPr algn="just"/>
            <a:r>
              <a:rPr lang="en-IN" dirty="0">
                <a:solidFill>
                  <a:srgbClr val="7030A0"/>
                </a:solidFill>
                <a:latin typeface="Times New Roman" panose="02020603050405020304" pitchFamily="18" charset="0"/>
                <a:cs typeface="Times New Roman" panose="02020603050405020304" pitchFamily="18" charset="0"/>
              </a:rPr>
              <a:t>High resolution of genetic markers can help to increase value in post-harvest and trade applications for fish and fish products. </a:t>
            </a:r>
          </a:p>
          <a:p>
            <a:pPr algn="just"/>
            <a:r>
              <a:rPr lang="en-IN" dirty="0">
                <a:solidFill>
                  <a:srgbClr val="00B0F0"/>
                </a:solidFill>
                <a:latin typeface="Times New Roman" panose="02020603050405020304" pitchFamily="18" charset="0"/>
                <a:cs typeface="Times New Roman" panose="02020603050405020304" pitchFamily="18" charset="0"/>
              </a:rPr>
              <a:t>Genetic markers provide an extremely sensitive means to identify samples of fish including frozen material, fillets, and early life history stages, e.g. eggs and larvae. </a:t>
            </a:r>
          </a:p>
          <a:p>
            <a:pPr algn="just"/>
            <a:r>
              <a:rPr lang="en-IN" dirty="0">
                <a:solidFill>
                  <a:srgbClr val="FF0000"/>
                </a:solidFill>
                <a:latin typeface="Times New Roman" panose="02020603050405020304" pitchFamily="18" charset="0"/>
                <a:cs typeface="Times New Roman" panose="02020603050405020304" pitchFamily="18" charset="0"/>
              </a:rPr>
              <a:t>Molecular genetic diagnoses of fish and fish products have already identified cases of mislabelling, consumer fraud and have helped convict offending parties</a:t>
            </a:r>
          </a:p>
          <a:p>
            <a:pPr algn="just"/>
            <a:r>
              <a:rPr lang="en-IN" dirty="0">
                <a:solidFill>
                  <a:srgbClr val="00B050"/>
                </a:solidFill>
                <a:latin typeface="Times New Roman" panose="02020603050405020304" pitchFamily="18" charset="0"/>
                <a:cs typeface="Times New Roman" panose="02020603050405020304" pitchFamily="18" charset="0"/>
              </a:rPr>
              <a:t>Immunodiagnostic and molecular technologies are widely applied in pathogen screening and detection, elucidation of pathogenicity and disease diagnosis due to their high sensitivity, specificity, and ability for rapid diagnosis </a:t>
            </a:r>
          </a:p>
          <a:p>
            <a:pPr algn="just"/>
            <a:r>
              <a:rPr lang="en-IN" dirty="0">
                <a:solidFill>
                  <a:srgbClr val="002060"/>
                </a:solidFill>
                <a:latin typeface="Times New Roman" panose="02020603050405020304" pitchFamily="18" charset="0"/>
                <a:cs typeface="Times New Roman" panose="02020603050405020304" pitchFamily="18" charset="0"/>
              </a:rPr>
              <a:t>Linking the use of genetic technologies in fishing and aquaculture will increase efficiency and efficacy of the technologies. </a:t>
            </a:r>
          </a:p>
        </p:txBody>
      </p:sp>
    </p:spTree>
    <p:extLst>
      <p:ext uri="{BB962C8B-B14F-4D97-AF65-F5344CB8AC3E}">
        <p14:creationId xmlns:p14="http://schemas.microsoft.com/office/powerpoint/2010/main" val="1902381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4F8B1672-0C3D-4FEC-86BF-A3E7549FB933}"/>
              </a:ext>
            </a:extLst>
          </p:cNvPr>
          <p:cNvSpPr/>
          <p:nvPr/>
        </p:nvSpPr>
        <p:spPr>
          <a:xfrm>
            <a:off x="587023" y="1938866"/>
            <a:ext cx="8737600" cy="2980267"/>
          </a:xfrm>
          <a:prstGeom prst="roundRect">
            <a:avLst/>
          </a:prstGeom>
          <a:effectLst>
            <a:glow rad="228600">
              <a:schemeClr val="accent5">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IN" sz="7200" dirty="0">
                <a:latin typeface="Mongolian Baiti" panose="03000500000000000000" pitchFamily="66" charset="0"/>
                <a:cs typeface="Mongolian Baiti" panose="03000500000000000000" pitchFamily="66" charset="0"/>
              </a:rPr>
              <a:t>Thank You!</a:t>
            </a:r>
          </a:p>
        </p:txBody>
      </p:sp>
    </p:spTree>
    <p:extLst>
      <p:ext uri="{BB962C8B-B14F-4D97-AF65-F5344CB8AC3E}">
        <p14:creationId xmlns:p14="http://schemas.microsoft.com/office/powerpoint/2010/main" val="2526186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12251-C1E4-4BAD-8AA8-FEDA770F37E6}"/>
              </a:ext>
            </a:extLst>
          </p:cNvPr>
          <p:cNvSpPr>
            <a:spLocks noGrp="1"/>
          </p:cNvSpPr>
          <p:nvPr>
            <p:ph type="title"/>
          </p:nvPr>
        </p:nvSpPr>
        <p:spPr>
          <a:xfrm>
            <a:off x="677334" y="816638"/>
            <a:ext cx="8929510" cy="891822"/>
          </a:xfrm>
        </p:spPr>
        <p:txBody>
          <a:bodyPr/>
          <a:lstStyle/>
          <a:p>
            <a:pPr algn="ctr"/>
            <a:r>
              <a:rPr lang="en-IN" b="1" u="sng"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A80132C8-7CD1-406F-A67E-FCD0E6811884}"/>
              </a:ext>
            </a:extLst>
          </p:cNvPr>
          <p:cNvSpPr>
            <a:spLocks noGrp="1"/>
          </p:cNvSpPr>
          <p:nvPr>
            <p:ph idx="1"/>
          </p:nvPr>
        </p:nvSpPr>
        <p:spPr>
          <a:xfrm>
            <a:off x="677334" y="1708460"/>
            <a:ext cx="8929510" cy="4460918"/>
          </a:xfrm>
        </p:spPr>
        <p:txBody>
          <a:bodyPr>
            <a:normAutofit/>
          </a:bodyPr>
          <a:lstStyle/>
          <a:p>
            <a:pPr algn="just"/>
            <a:r>
              <a:rPr lang="en-IN" sz="2000" dirty="0">
                <a:solidFill>
                  <a:schemeClr val="accent5">
                    <a:lumMod val="75000"/>
                  </a:schemeClr>
                </a:solidFill>
                <a:latin typeface="Times New Roman" panose="02020603050405020304" pitchFamily="18" charset="0"/>
                <a:cs typeface="Times New Roman" panose="02020603050405020304" pitchFamily="18" charset="0"/>
              </a:rPr>
              <a:t>Artificial propagation of fish species in hatcheries has been conducted on a large scale for several decades</a:t>
            </a:r>
          </a:p>
          <a:p>
            <a:pPr marL="0" indent="0" algn="just">
              <a:buNone/>
            </a:pPr>
            <a:endParaRPr lang="en-IN" sz="2000" dirty="0">
              <a:latin typeface="Times New Roman" panose="02020603050405020304" pitchFamily="18" charset="0"/>
              <a:cs typeface="Times New Roman" panose="02020603050405020304" pitchFamily="18" charset="0"/>
            </a:endParaRPr>
          </a:p>
          <a:p>
            <a:pPr algn="just"/>
            <a:r>
              <a:rPr lang="en-IN" sz="2000" dirty="0">
                <a:solidFill>
                  <a:srgbClr val="0070C0"/>
                </a:solidFill>
                <a:latin typeface="Times New Roman" panose="02020603050405020304" pitchFamily="18" charset="0"/>
                <a:cs typeface="Times New Roman" panose="02020603050405020304" pitchFamily="18" charset="0"/>
              </a:rPr>
              <a:t>In recent years, conservation hatcheries aims not only to produce fish for supplementing wild populations but also to preserve the genetic diversity and integrity of threatened or endangered species</a:t>
            </a:r>
          </a:p>
          <a:p>
            <a:pPr marL="0" indent="0" algn="just">
              <a:buNone/>
            </a:pPr>
            <a:endParaRPr lang="en-IN" sz="2000" dirty="0">
              <a:latin typeface="Times New Roman" panose="02020603050405020304" pitchFamily="18" charset="0"/>
              <a:cs typeface="Times New Roman" panose="02020603050405020304" pitchFamily="18" charset="0"/>
            </a:endParaRPr>
          </a:p>
          <a:p>
            <a:pPr algn="just"/>
            <a:r>
              <a:rPr lang="en-IN" sz="2000" dirty="0">
                <a:solidFill>
                  <a:srgbClr val="002060"/>
                </a:solidFill>
                <a:latin typeface="Times New Roman" panose="02020603050405020304" pitchFamily="18" charset="0"/>
                <a:cs typeface="Times New Roman" panose="02020603050405020304" pitchFamily="18" charset="0"/>
              </a:rPr>
              <a:t>Important considerations are maximizing genetic diversity and effective population size while minimizing inbreeding and adaptation to captivity</a:t>
            </a:r>
          </a:p>
        </p:txBody>
      </p:sp>
    </p:spTree>
    <p:extLst>
      <p:ext uri="{BB962C8B-B14F-4D97-AF65-F5344CB8AC3E}">
        <p14:creationId xmlns:p14="http://schemas.microsoft.com/office/powerpoint/2010/main" val="125882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4D3EE7-0F20-461A-8897-B88A5BECC4B1}"/>
              </a:ext>
            </a:extLst>
          </p:cNvPr>
          <p:cNvSpPr>
            <a:spLocks noGrp="1"/>
          </p:cNvSpPr>
          <p:nvPr>
            <p:ph idx="1"/>
          </p:nvPr>
        </p:nvSpPr>
        <p:spPr>
          <a:xfrm>
            <a:off x="756356" y="2480117"/>
            <a:ext cx="8873066" cy="2151767"/>
          </a:xfrm>
        </p:spPr>
        <p:txBody>
          <a:bodyPr/>
          <a:lstStyle/>
          <a:p>
            <a:r>
              <a:rPr lang="en-IN" sz="2000" dirty="0">
                <a:solidFill>
                  <a:srgbClr val="002060"/>
                </a:solidFill>
                <a:latin typeface="Times New Roman" panose="02020603050405020304" pitchFamily="18" charset="0"/>
                <a:cs typeface="Times New Roman" panose="02020603050405020304" pitchFamily="18" charset="0"/>
              </a:rPr>
              <a:t>To maintain the </a:t>
            </a:r>
            <a:r>
              <a:rPr lang="en-IN" sz="2000" b="1" dirty="0">
                <a:solidFill>
                  <a:srgbClr val="002060"/>
                </a:solidFill>
                <a:latin typeface="Times New Roman" panose="02020603050405020304" pitchFamily="18" charset="0"/>
                <a:cs typeface="Times New Roman" panose="02020603050405020304" pitchFamily="18" charset="0"/>
              </a:rPr>
              <a:t>genetic diversity, effective population size </a:t>
            </a:r>
            <a:r>
              <a:rPr lang="en-IN" sz="2000" dirty="0">
                <a:solidFill>
                  <a:srgbClr val="002060"/>
                </a:solidFill>
                <a:latin typeface="Times New Roman" panose="02020603050405020304" pitchFamily="18" charset="0"/>
                <a:cs typeface="Times New Roman" panose="02020603050405020304" pitchFamily="18" charset="0"/>
              </a:rPr>
              <a:t>and to  </a:t>
            </a:r>
            <a:r>
              <a:rPr lang="en-IN" sz="2000" b="1" dirty="0">
                <a:solidFill>
                  <a:srgbClr val="002060"/>
                </a:solidFill>
                <a:latin typeface="Times New Roman" panose="02020603050405020304" pitchFamily="18" charset="0"/>
                <a:cs typeface="Times New Roman" panose="02020603050405020304" pitchFamily="18" charset="0"/>
              </a:rPr>
              <a:t>minimize inbreeding</a:t>
            </a:r>
          </a:p>
          <a:p>
            <a:pPr marL="0" indent="0">
              <a:buNone/>
            </a:pPr>
            <a:endParaRPr lang="en-IN" sz="2000" dirty="0">
              <a:solidFill>
                <a:srgbClr val="002060"/>
              </a:solidFill>
              <a:latin typeface="Times New Roman" panose="02020603050405020304" pitchFamily="18" charset="0"/>
              <a:cs typeface="Times New Roman" panose="02020603050405020304" pitchFamily="18" charset="0"/>
            </a:endParaRPr>
          </a:p>
          <a:p>
            <a:r>
              <a:rPr lang="en-IN" sz="2000" dirty="0">
                <a:solidFill>
                  <a:schemeClr val="accent5"/>
                </a:solidFill>
                <a:latin typeface="Times New Roman" panose="02020603050405020304" pitchFamily="18" charset="0"/>
                <a:cs typeface="Times New Roman" panose="02020603050405020304" pitchFamily="18" charset="0"/>
              </a:rPr>
              <a:t>Genetic management options for developing fish </a:t>
            </a:r>
            <a:r>
              <a:rPr lang="en-IN" sz="2000" b="1" dirty="0">
                <a:solidFill>
                  <a:schemeClr val="accent5"/>
                </a:solidFill>
                <a:latin typeface="Times New Roman" panose="02020603050405020304" pitchFamily="18" charset="0"/>
                <a:cs typeface="Times New Roman" panose="02020603050405020304" pitchFamily="18" charset="0"/>
              </a:rPr>
              <a:t>conservation</a:t>
            </a:r>
            <a:r>
              <a:rPr lang="en-IN" sz="2000" dirty="0">
                <a:solidFill>
                  <a:schemeClr val="accent5"/>
                </a:solidFill>
                <a:latin typeface="Times New Roman" panose="02020603050405020304" pitchFamily="18" charset="0"/>
                <a:cs typeface="Times New Roman" panose="02020603050405020304" pitchFamily="18" charset="0"/>
              </a:rPr>
              <a:t> hatcheries</a:t>
            </a:r>
          </a:p>
          <a:p>
            <a:endParaRPr lang="en-IN" b="1" dirty="0">
              <a:solidFill>
                <a:srgbClr val="002060"/>
              </a:solidFill>
              <a:latin typeface="Times New Roman" panose="02020603050405020304" pitchFamily="18" charset="0"/>
              <a:cs typeface="Times New Roman" panose="02020603050405020304" pitchFamily="18" charset="0"/>
            </a:endParaRPr>
          </a:p>
        </p:txBody>
      </p:sp>
      <p:sp>
        <p:nvSpPr>
          <p:cNvPr id="4" name="Oval 3">
            <a:extLst>
              <a:ext uri="{FF2B5EF4-FFF2-40B4-BE49-F238E27FC236}">
                <a16:creationId xmlns:a16="http://schemas.microsoft.com/office/drawing/2014/main" id="{5C7E7B00-F10C-4544-936C-96384EFC28E8}"/>
              </a:ext>
            </a:extLst>
          </p:cNvPr>
          <p:cNvSpPr/>
          <p:nvPr/>
        </p:nvSpPr>
        <p:spPr>
          <a:xfrm>
            <a:off x="3623733" y="936977"/>
            <a:ext cx="3093156" cy="75635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IN" sz="2800" b="1" u="sng" dirty="0">
                <a:solidFill>
                  <a:srgbClr val="7030A0"/>
                </a:solidFill>
                <a:latin typeface="Times New Roman" panose="02020603050405020304" pitchFamily="18" charset="0"/>
                <a:cs typeface="Times New Roman" panose="02020603050405020304" pitchFamily="18" charset="0"/>
              </a:rPr>
              <a:t>Objective</a:t>
            </a:r>
          </a:p>
        </p:txBody>
      </p:sp>
    </p:spTree>
    <p:extLst>
      <p:ext uri="{BB962C8B-B14F-4D97-AF65-F5344CB8AC3E}">
        <p14:creationId xmlns:p14="http://schemas.microsoft.com/office/powerpoint/2010/main" val="195897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Shark">
            <a:extLst>
              <a:ext uri="{FF2B5EF4-FFF2-40B4-BE49-F238E27FC236}">
                <a16:creationId xmlns:a16="http://schemas.microsoft.com/office/drawing/2014/main" id="{D12BEAAC-E2E7-4DCE-BE17-C93E932E89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10044" y="3533421"/>
            <a:ext cx="914400" cy="914400"/>
          </a:xfrm>
          <a:prstGeom prst="rect">
            <a:avLst/>
          </a:prstGeom>
        </p:spPr>
      </p:pic>
      <p:sp>
        <p:nvSpPr>
          <p:cNvPr id="9" name="Rectangle: Rounded Corners 8">
            <a:extLst>
              <a:ext uri="{FF2B5EF4-FFF2-40B4-BE49-F238E27FC236}">
                <a16:creationId xmlns:a16="http://schemas.microsoft.com/office/drawing/2014/main" id="{1C7DCDCD-F945-483A-BC0A-884118770E9E}"/>
              </a:ext>
            </a:extLst>
          </p:cNvPr>
          <p:cNvSpPr/>
          <p:nvPr/>
        </p:nvSpPr>
        <p:spPr>
          <a:xfrm>
            <a:off x="457200" y="348358"/>
            <a:ext cx="9172222" cy="6161284"/>
          </a:xfrm>
          <a:prstGeom prst="roundRect">
            <a:avLst/>
          </a:prstGeom>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0" name="Picture 9">
            <a:extLst>
              <a:ext uri="{FF2B5EF4-FFF2-40B4-BE49-F238E27FC236}">
                <a16:creationId xmlns:a16="http://schemas.microsoft.com/office/drawing/2014/main" id="{384E9690-0DF3-40ED-8FFF-6BE96BED3455}"/>
              </a:ext>
            </a:extLst>
          </p:cNvPr>
          <p:cNvPicPr>
            <a:picLocks noChangeAspect="1"/>
          </p:cNvPicPr>
          <p:nvPr/>
        </p:nvPicPr>
        <p:blipFill>
          <a:blip r:embed="rId4"/>
          <a:stretch>
            <a:fillRect/>
          </a:stretch>
        </p:blipFill>
        <p:spPr>
          <a:xfrm>
            <a:off x="1095022" y="474133"/>
            <a:ext cx="7710310" cy="5892800"/>
          </a:xfrm>
          <a:prstGeom prst="rect">
            <a:avLst/>
          </a:prstGeom>
          <a:ln/>
        </p:spPr>
        <p:style>
          <a:lnRef idx="1">
            <a:schemeClr val="accent1"/>
          </a:lnRef>
          <a:fillRef idx="3">
            <a:schemeClr val="accent1"/>
          </a:fillRef>
          <a:effectRef idx="2">
            <a:schemeClr val="accent1"/>
          </a:effectRef>
          <a:fontRef idx="minor">
            <a:schemeClr val="lt1"/>
          </a:fontRef>
        </p:style>
      </p:pic>
    </p:spTree>
    <p:extLst>
      <p:ext uri="{BB962C8B-B14F-4D97-AF65-F5344CB8AC3E}">
        <p14:creationId xmlns:p14="http://schemas.microsoft.com/office/powerpoint/2010/main" val="188535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4928AA-37B0-47A6-9AD2-269363676CA4}"/>
              </a:ext>
            </a:extLst>
          </p:cNvPr>
          <p:cNvSpPr>
            <a:spLocks noGrp="1"/>
          </p:cNvSpPr>
          <p:nvPr>
            <p:ph idx="1"/>
          </p:nvPr>
        </p:nvSpPr>
        <p:spPr>
          <a:xfrm>
            <a:off x="643467" y="835379"/>
            <a:ext cx="8596668" cy="5454340"/>
          </a:xfrm>
        </p:spPr>
        <p:txBody>
          <a:bodyPr>
            <a:normAutofit/>
          </a:bodyPr>
          <a:lstStyle/>
          <a:p>
            <a:pPr algn="just"/>
            <a:r>
              <a:rPr lang="en-IN" sz="2000" dirty="0">
                <a:solidFill>
                  <a:srgbClr val="7030A0"/>
                </a:solidFill>
                <a:latin typeface="Times New Roman" panose="02020603050405020304" pitchFamily="18" charset="0"/>
                <a:cs typeface="Times New Roman" panose="02020603050405020304" pitchFamily="18" charset="0"/>
              </a:rPr>
              <a:t>Genetic technologies can be utilized in aquaculture for a variety of reasons, although the main use is to improve production </a:t>
            </a:r>
          </a:p>
          <a:p>
            <a:pPr algn="just"/>
            <a:endParaRPr lang="en-IN" sz="2000" dirty="0">
              <a:latin typeface="Times New Roman" panose="02020603050405020304" pitchFamily="18" charset="0"/>
              <a:cs typeface="Times New Roman" panose="02020603050405020304" pitchFamily="18" charset="0"/>
            </a:endParaRPr>
          </a:p>
          <a:p>
            <a:pPr algn="just"/>
            <a:endParaRPr lang="en-IN" sz="2000" dirty="0">
              <a:latin typeface="Times New Roman" panose="02020603050405020304" pitchFamily="18" charset="0"/>
              <a:cs typeface="Times New Roman" panose="02020603050405020304" pitchFamily="18" charset="0"/>
            </a:endParaRPr>
          </a:p>
          <a:p>
            <a:pPr algn="just"/>
            <a:endParaRPr lang="en-IN" sz="2000" dirty="0">
              <a:latin typeface="Times New Roman" panose="02020603050405020304" pitchFamily="18" charset="0"/>
              <a:cs typeface="Times New Roman" panose="02020603050405020304" pitchFamily="18" charset="0"/>
            </a:endParaRPr>
          </a:p>
          <a:p>
            <a:pPr algn="just"/>
            <a:endParaRPr lang="en-IN" sz="2000" dirty="0">
              <a:latin typeface="Times New Roman" panose="02020603050405020304" pitchFamily="18" charset="0"/>
              <a:cs typeface="Times New Roman" panose="02020603050405020304" pitchFamily="18" charset="0"/>
            </a:endParaRPr>
          </a:p>
          <a:p>
            <a:pPr algn="just"/>
            <a:endParaRPr lang="en-IN" sz="2000" dirty="0">
              <a:latin typeface="Times New Roman" panose="02020603050405020304" pitchFamily="18" charset="0"/>
              <a:cs typeface="Times New Roman" panose="02020603050405020304" pitchFamily="18" charset="0"/>
            </a:endParaRPr>
          </a:p>
          <a:p>
            <a:pPr algn="just"/>
            <a:endParaRPr lang="en-IN" sz="2000" dirty="0">
              <a:latin typeface="Times New Roman" panose="02020603050405020304" pitchFamily="18" charset="0"/>
              <a:cs typeface="Times New Roman" panose="02020603050405020304" pitchFamily="18" charset="0"/>
            </a:endParaRPr>
          </a:p>
          <a:p>
            <a:pPr algn="just"/>
            <a:r>
              <a:rPr lang="en-IN" sz="2000" dirty="0">
                <a:solidFill>
                  <a:srgbClr val="C00000"/>
                </a:solidFill>
                <a:latin typeface="Times New Roman" panose="02020603050405020304" pitchFamily="18" charset="0"/>
                <a:cs typeface="Times New Roman" panose="02020603050405020304" pitchFamily="18" charset="0"/>
              </a:rPr>
              <a:t>The short term gains are usually immediate, within two generations, and generally not cumulative</a:t>
            </a:r>
          </a:p>
          <a:p>
            <a:pPr marL="0" indent="0" algn="just">
              <a:buNone/>
            </a:pPr>
            <a:endParaRPr lang="en-IN" sz="2000" dirty="0">
              <a:latin typeface="Times New Roman" panose="02020603050405020304" pitchFamily="18" charset="0"/>
              <a:cs typeface="Times New Roman" panose="02020603050405020304" pitchFamily="18" charset="0"/>
            </a:endParaRPr>
          </a:p>
          <a:p>
            <a:pPr algn="just"/>
            <a:r>
              <a:rPr lang="en-IN" sz="2000" dirty="0">
                <a:solidFill>
                  <a:srgbClr val="0070C0"/>
                </a:solidFill>
                <a:latin typeface="Times New Roman" panose="02020603050405020304" pitchFamily="18" charset="0"/>
                <a:cs typeface="Times New Roman" panose="02020603050405020304" pitchFamily="18" charset="0"/>
              </a:rPr>
              <a:t>whereas the long term programmes such as selective breeding produce gains that accumulate each generation</a:t>
            </a:r>
          </a:p>
        </p:txBody>
      </p:sp>
      <p:graphicFrame>
        <p:nvGraphicFramePr>
          <p:cNvPr id="7" name="Diagram 6">
            <a:extLst>
              <a:ext uri="{FF2B5EF4-FFF2-40B4-BE49-F238E27FC236}">
                <a16:creationId xmlns:a16="http://schemas.microsoft.com/office/drawing/2014/main" id="{D69CCE3A-A430-42F3-AE3A-4A4C1B22A77C}"/>
              </a:ext>
            </a:extLst>
          </p:cNvPr>
          <p:cNvGraphicFramePr/>
          <p:nvPr>
            <p:extLst>
              <p:ext uri="{D42A27DB-BD31-4B8C-83A1-F6EECF244321}">
                <p14:modId xmlns:p14="http://schemas.microsoft.com/office/powerpoint/2010/main" val="592800506"/>
              </p:ext>
            </p:extLst>
          </p:nvPr>
        </p:nvGraphicFramePr>
        <p:xfrm>
          <a:off x="1146001" y="839216"/>
          <a:ext cx="6191777" cy="3815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149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E56974-7BFE-4766-B5EC-8CB79604C9DB}"/>
              </a:ext>
            </a:extLst>
          </p:cNvPr>
          <p:cNvSpPr>
            <a:spLocks noGrp="1"/>
          </p:cNvSpPr>
          <p:nvPr>
            <p:ph idx="1"/>
          </p:nvPr>
        </p:nvSpPr>
        <p:spPr>
          <a:xfrm>
            <a:off x="677331" y="1100666"/>
            <a:ext cx="8771469" cy="5757333"/>
          </a:xfrm>
        </p:spPr>
        <p:txBody>
          <a:bodyPr>
            <a:noAutofit/>
          </a:bodyPr>
          <a:lstStyle/>
          <a:p>
            <a:pPr algn="just">
              <a:buFont typeface="Wingdings" panose="05000000000000000000" pitchFamily="2" charset="2"/>
              <a:buChar char="v"/>
            </a:pPr>
            <a:endParaRPr lang="en-IN" sz="2000" b="1" dirty="0">
              <a:solidFill>
                <a:srgbClr val="7030A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IN" sz="2000" b="1" dirty="0">
                <a:solidFill>
                  <a:srgbClr val="7030A0"/>
                </a:solidFill>
                <a:latin typeface="Times New Roman" panose="02020603050405020304" pitchFamily="18" charset="0"/>
                <a:cs typeface="Times New Roman" panose="02020603050405020304" pitchFamily="18" charset="0"/>
              </a:rPr>
              <a:t>Natural selection</a:t>
            </a:r>
            <a:r>
              <a:rPr lang="en-IN" sz="2000" dirty="0">
                <a:solidFill>
                  <a:srgbClr val="7030A0"/>
                </a:solidFill>
                <a:latin typeface="Times New Roman" panose="02020603050405020304" pitchFamily="18" charset="0"/>
                <a:cs typeface="Times New Roman" panose="02020603050405020304" pitchFamily="18" charset="0"/>
              </a:rPr>
              <a:t> and </a:t>
            </a:r>
            <a:r>
              <a:rPr lang="en-IN" sz="2000" b="1" dirty="0">
                <a:solidFill>
                  <a:srgbClr val="7030A0"/>
                </a:solidFill>
                <a:latin typeface="Times New Roman" panose="02020603050405020304" pitchFamily="18" charset="0"/>
                <a:cs typeface="Times New Roman" panose="02020603050405020304" pitchFamily="18" charset="0"/>
              </a:rPr>
              <a:t>selective breeding</a:t>
            </a:r>
            <a:r>
              <a:rPr lang="en-IN" sz="2000" dirty="0">
                <a:solidFill>
                  <a:srgbClr val="7030A0"/>
                </a:solidFill>
                <a:latin typeface="Times New Roman" panose="02020603050405020304" pitchFamily="18" charset="0"/>
                <a:cs typeface="Times New Roman" panose="02020603050405020304" pitchFamily="18" charset="0"/>
              </a:rPr>
              <a:t> can both cause changes in animals and plants. </a:t>
            </a:r>
          </a:p>
          <a:p>
            <a:pPr algn="just">
              <a:buFont typeface="Wingdings" panose="05000000000000000000" pitchFamily="2" charset="2"/>
              <a:buChar char="v"/>
            </a:pPr>
            <a:r>
              <a:rPr lang="en-IN" sz="2000" dirty="0">
                <a:solidFill>
                  <a:schemeClr val="accent5">
                    <a:lumMod val="75000"/>
                  </a:schemeClr>
                </a:solidFill>
                <a:latin typeface="Times New Roman" panose="02020603050405020304" pitchFamily="18" charset="0"/>
                <a:cs typeface="Times New Roman" panose="02020603050405020304" pitchFamily="18" charset="0"/>
              </a:rPr>
              <a:t>The difference between the two is that natural selection happens naturally, but selective breeding only occurs when humans intervene hence, sometimes called </a:t>
            </a:r>
            <a:r>
              <a:rPr lang="en-IN" sz="2000" b="1" dirty="0">
                <a:solidFill>
                  <a:schemeClr val="accent5">
                    <a:lumMod val="75000"/>
                  </a:schemeClr>
                </a:solidFill>
                <a:latin typeface="Times New Roman" panose="02020603050405020304" pitchFamily="18" charset="0"/>
                <a:cs typeface="Times New Roman" panose="02020603050405020304" pitchFamily="18" charset="0"/>
              </a:rPr>
              <a:t>artificial selection.</a:t>
            </a:r>
          </a:p>
          <a:p>
            <a:pPr algn="just">
              <a:buFont typeface="Wingdings" panose="05000000000000000000" pitchFamily="2" charset="2"/>
              <a:buChar char="v"/>
            </a:pPr>
            <a:endParaRPr lang="en-IN" sz="2000" dirty="0">
              <a:solidFill>
                <a:schemeClr val="accent5">
                  <a:lumMod val="75000"/>
                </a:schemeClr>
              </a:solidFill>
              <a:latin typeface="Times New Roman" panose="02020603050405020304" pitchFamily="18" charset="0"/>
              <a:cs typeface="Times New Roman" panose="02020603050405020304" pitchFamily="18" charset="0"/>
            </a:endParaRPr>
          </a:p>
          <a:p>
            <a:pPr algn="just"/>
            <a:r>
              <a:rPr lang="en-IN" sz="2000" dirty="0">
                <a:solidFill>
                  <a:srgbClr val="00B0F0"/>
                </a:solidFill>
                <a:latin typeface="Times New Roman" panose="02020603050405020304" pitchFamily="18" charset="0"/>
                <a:cs typeface="Times New Roman" panose="02020603050405020304" pitchFamily="18" charset="0"/>
              </a:rPr>
              <a:t>Growth rate is the characteristic most often improved in selective breeding programmes and increases of up to 20% per generation have been reported. </a:t>
            </a:r>
          </a:p>
          <a:p>
            <a:pPr algn="just"/>
            <a:endParaRPr lang="en-IN" sz="2000" dirty="0">
              <a:solidFill>
                <a:srgbClr val="00B0F0"/>
              </a:solidFill>
              <a:latin typeface="Times New Roman" panose="02020603050405020304" pitchFamily="18" charset="0"/>
              <a:cs typeface="Times New Roman" panose="02020603050405020304" pitchFamily="18" charset="0"/>
            </a:endParaRPr>
          </a:p>
          <a:p>
            <a:pPr algn="just"/>
            <a:r>
              <a:rPr lang="en-IN" sz="2000" dirty="0">
                <a:solidFill>
                  <a:srgbClr val="0070C0"/>
                </a:solidFill>
                <a:latin typeface="Times New Roman" panose="02020603050405020304" pitchFamily="18" charset="0"/>
                <a:cs typeface="Times New Roman" panose="02020603050405020304" pitchFamily="18" charset="0"/>
              </a:rPr>
              <a:t>Other traits have been shown to have additive genetic variance and therefore, amenable to improvement. </a:t>
            </a:r>
          </a:p>
          <a:p>
            <a:pPr algn="just"/>
            <a:endParaRPr lang="en-IN" sz="2000" dirty="0">
              <a:solidFill>
                <a:srgbClr val="0070C0"/>
              </a:solidFill>
              <a:latin typeface="Times New Roman" panose="02020603050405020304" pitchFamily="18" charset="0"/>
              <a:cs typeface="Times New Roman" panose="02020603050405020304" pitchFamily="18" charset="0"/>
            </a:endParaRPr>
          </a:p>
          <a:p>
            <a:pPr algn="just"/>
            <a:r>
              <a:rPr lang="en-IN" sz="2000" dirty="0">
                <a:solidFill>
                  <a:srgbClr val="7030A0"/>
                </a:solidFill>
                <a:latin typeface="Times New Roman" panose="02020603050405020304" pitchFamily="18" charset="0"/>
                <a:cs typeface="Times New Roman" panose="02020603050405020304" pitchFamily="18" charset="0"/>
              </a:rPr>
              <a:t>Traits such as disease and stress resistance, timing of maturity and flesh quality are now being increasingly included in selective breeding programmes.</a:t>
            </a:r>
          </a:p>
        </p:txBody>
      </p:sp>
      <p:sp>
        <p:nvSpPr>
          <p:cNvPr id="4" name="Oval 3">
            <a:extLst>
              <a:ext uri="{FF2B5EF4-FFF2-40B4-BE49-F238E27FC236}">
                <a16:creationId xmlns:a16="http://schemas.microsoft.com/office/drawing/2014/main" id="{C365430D-0314-4B41-A998-73F0ECF9736C}"/>
              </a:ext>
            </a:extLst>
          </p:cNvPr>
          <p:cNvSpPr/>
          <p:nvPr/>
        </p:nvSpPr>
        <p:spPr>
          <a:xfrm>
            <a:off x="948266" y="186267"/>
            <a:ext cx="8500534" cy="91439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N" sz="2200" b="1" dirty="0">
                <a:latin typeface="Times New Roman" panose="02020603050405020304" pitchFamily="18" charset="0"/>
                <a:cs typeface="Times New Roman" panose="02020603050405020304" pitchFamily="18" charset="0"/>
              </a:rPr>
              <a:t>Long-term Genetic Improvement Strategies</a:t>
            </a:r>
            <a:endParaRPr lang="en-IN" sz="2200" dirty="0">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4F1E905B-A7C4-49E5-A7A6-24E041363FF8}"/>
              </a:ext>
            </a:extLst>
          </p:cNvPr>
          <p:cNvSpPr/>
          <p:nvPr/>
        </p:nvSpPr>
        <p:spPr>
          <a:xfrm>
            <a:off x="1027289" y="1106310"/>
            <a:ext cx="2652888" cy="41204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endParaRPr lang="en-IN" b="1" i="1" dirty="0">
              <a:solidFill>
                <a:schemeClr val="accent4"/>
              </a:solidFill>
              <a:latin typeface="Times New Roman" panose="02020603050405020304" pitchFamily="18" charset="0"/>
              <a:cs typeface="Times New Roman" panose="02020603050405020304" pitchFamily="18" charset="0"/>
            </a:endParaRPr>
          </a:p>
          <a:p>
            <a:pPr algn="just"/>
            <a:r>
              <a:rPr lang="en-IN" b="1" i="1" dirty="0">
                <a:solidFill>
                  <a:schemeClr val="accent4"/>
                </a:solidFill>
                <a:latin typeface="Times New Roman" panose="02020603050405020304" pitchFamily="18" charset="0"/>
                <a:cs typeface="Times New Roman" panose="02020603050405020304" pitchFamily="18" charset="0"/>
              </a:rPr>
              <a:t>1. Selective breeding</a:t>
            </a:r>
          </a:p>
          <a:p>
            <a:pPr algn="ctr"/>
            <a:endParaRPr lang="en-IN" dirty="0"/>
          </a:p>
        </p:txBody>
      </p:sp>
    </p:spTree>
    <p:extLst>
      <p:ext uri="{BB962C8B-B14F-4D97-AF65-F5344CB8AC3E}">
        <p14:creationId xmlns:p14="http://schemas.microsoft.com/office/powerpoint/2010/main" val="25709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8A9C77-E3C2-4F08-AA30-F321BCAC3D28}"/>
              </a:ext>
            </a:extLst>
          </p:cNvPr>
          <p:cNvSpPr>
            <a:spLocks noGrp="1"/>
          </p:cNvSpPr>
          <p:nvPr>
            <p:ph idx="1"/>
          </p:nvPr>
        </p:nvSpPr>
        <p:spPr>
          <a:xfrm>
            <a:off x="451557" y="818445"/>
            <a:ext cx="9414932" cy="6039555"/>
          </a:xfrm>
        </p:spPr>
        <p:txBody>
          <a:bodyPr/>
          <a:lstStyle/>
          <a:p>
            <a:pPr>
              <a:buFont typeface="Wingdings" panose="05000000000000000000" pitchFamily="2" charset="2"/>
              <a:buChar char="§"/>
            </a:pPr>
            <a:r>
              <a:rPr lang="en-IN" dirty="0">
                <a:solidFill>
                  <a:srgbClr val="00B0F0"/>
                </a:solidFill>
                <a:latin typeface="Times New Roman" panose="02020603050405020304" pitchFamily="18" charset="0"/>
                <a:cs typeface="Times New Roman" panose="02020603050405020304" pitchFamily="18" charset="0"/>
              </a:rPr>
              <a:t>Decide which characteristics are important enough to select</a:t>
            </a:r>
          </a:p>
          <a:p>
            <a:pPr>
              <a:buFont typeface="Wingdings" panose="05000000000000000000" pitchFamily="2" charset="2"/>
              <a:buChar char="§"/>
            </a:pPr>
            <a:r>
              <a:rPr lang="en-IN" dirty="0">
                <a:solidFill>
                  <a:schemeClr val="accent5">
                    <a:lumMod val="75000"/>
                  </a:schemeClr>
                </a:solidFill>
                <a:latin typeface="Times New Roman" panose="02020603050405020304" pitchFamily="18" charset="0"/>
                <a:cs typeface="Times New Roman" panose="02020603050405020304" pitchFamily="18" charset="0"/>
              </a:rPr>
              <a:t>Choose parents that show these characteristics</a:t>
            </a:r>
          </a:p>
          <a:p>
            <a:pPr>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Choose the best offspring from parents to produce the next generation</a:t>
            </a:r>
          </a:p>
          <a:p>
            <a:pPr>
              <a:buFont typeface="Wingdings" panose="05000000000000000000" pitchFamily="2" charset="2"/>
              <a:buChar char="§"/>
            </a:pPr>
            <a:r>
              <a:rPr lang="en-IN" dirty="0">
                <a:solidFill>
                  <a:srgbClr val="002060"/>
                </a:solidFill>
                <a:latin typeface="Times New Roman" panose="02020603050405020304" pitchFamily="18" charset="0"/>
                <a:cs typeface="Times New Roman" panose="02020603050405020304" pitchFamily="18" charset="0"/>
              </a:rPr>
              <a:t>Repeat the process continuously</a:t>
            </a:r>
          </a:p>
          <a:p>
            <a:endParaRPr lang="en-IN" dirty="0"/>
          </a:p>
        </p:txBody>
      </p:sp>
      <p:sp>
        <p:nvSpPr>
          <p:cNvPr id="5" name="Rectangle: Rounded Corners 4">
            <a:extLst>
              <a:ext uri="{FF2B5EF4-FFF2-40B4-BE49-F238E27FC236}">
                <a16:creationId xmlns:a16="http://schemas.microsoft.com/office/drawing/2014/main" id="{B278CEC3-81DD-44FC-AED2-E42A11E212B3}"/>
              </a:ext>
            </a:extLst>
          </p:cNvPr>
          <p:cNvSpPr/>
          <p:nvPr/>
        </p:nvSpPr>
        <p:spPr>
          <a:xfrm>
            <a:off x="846668" y="344311"/>
            <a:ext cx="2370667" cy="4741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a:p>
            <a:pPr algn="ctr"/>
            <a:r>
              <a:rPr lang="en-IN" b="1" dirty="0">
                <a:solidFill>
                  <a:srgbClr val="002060"/>
                </a:solidFill>
              </a:rPr>
              <a:t>Main steps involved</a:t>
            </a:r>
          </a:p>
          <a:p>
            <a:pPr algn="ctr"/>
            <a:endParaRPr lang="en-IN" dirty="0"/>
          </a:p>
        </p:txBody>
      </p:sp>
      <p:pic>
        <p:nvPicPr>
          <p:cNvPr id="6" name="Picture 6" descr="WorldFish - #WorldFish uses selective #breeding to make... | Facebook">
            <a:extLst>
              <a:ext uri="{FF2B5EF4-FFF2-40B4-BE49-F238E27FC236}">
                <a16:creationId xmlns:a16="http://schemas.microsoft.com/office/drawing/2014/main" id="{9CDA8C44-BEAC-4FD6-9F79-A3EA59AB55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557" y="2641602"/>
            <a:ext cx="4357510" cy="353341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onsiderations about dissemination of improved fish strains for aquac…">
            <a:extLst>
              <a:ext uri="{FF2B5EF4-FFF2-40B4-BE49-F238E27FC236}">
                <a16:creationId xmlns:a16="http://schemas.microsoft.com/office/drawing/2014/main" id="{F20F378D-A681-48E9-A803-1035C6DE1D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9067" y="2641602"/>
            <a:ext cx="4707466" cy="3533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456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lective breeding programmes or medium-sized fish farms">
            <a:extLst>
              <a:ext uri="{FF2B5EF4-FFF2-40B4-BE49-F238E27FC236}">
                <a16:creationId xmlns:a16="http://schemas.microsoft.com/office/drawing/2014/main" id="{6CB009E7-85D7-427C-9454-F7599E8068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1368" y="971550"/>
            <a:ext cx="4345165" cy="49149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nbreeding and brood stock management">
            <a:extLst>
              <a:ext uri="{FF2B5EF4-FFF2-40B4-BE49-F238E27FC236}">
                <a16:creationId xmlns:a16="http://schemas.microsoft.com/office/drawing/2014/main" id="{CF7ED217-918E-40E4-B4FF-C832B94EA5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324" y="971551"/>
            <a:ext cx="4730044"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995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65A020-3BC8-43DB-ACD2-93D0FEDD8B95}"/>
              </a:ext>
            </a:extLst>
          </p:cNvPr>
          <p:cNvSpPr>
            <a:spLocks noGrp="1"/>
          </p:cNvSpPr>
          <p:nvPr>
            <p:ph idx="1"/>
          </p:nvPr>
        </p:nvSpPr>
        <p:spPr>
          <a:xfrm>
            <a:off x="677333" y="654757"/>
            <a:ext cx="8782755" cy="5386606"/>
          </a:xfrm>
        </p:spPr>
        <p:txBody>
          <a:bodyPr>
            <a:normAutofit/>
          </a:bodyPr>
          <a:lstStyle/>
          <a:p>
            <a:pPr marL="0" indent="0">
              <a:buNone/>
            </a:pPr>
            <a:endParaRPr lang="en-IN" dirty="0">
              <a:solidFill>
                <a:schemeClr val="accent5">
                  <a:lumMod val="75000"/>
                </a:schemeClr>
              </a:solidFill>
              <a:latin typeface="Times New Roman" panose="02020603050405020304" pitchFamily="18" charset="0"/>
              <a:cs typeface="Times New Roman" panose="02020603050405020304" pitchFamily="18" charset="0"/>
            </a:endParaRPr>
          </a:p>
          <a:p>
            <a:pPr marL="0" indent="0">
              <a:buNone/>
            </a:pPr>
            <a:endParaRPr lang="en-IN" dirty="0">
              <a:solidFill>
                <a:schemeClr val="accent5">
                  <a:lumMod val="75000"/>
                </a:schemeClr>
              </a:solidFill>
              <a:latin typeface="Times New Roman" panose="02020603050405020304" pitchFamily="18" charset="0"/>
              <a:cs typeface="Times New Roman" panose="02020603050405020304" pitchFamily="18" charset="0"/>
            </a:endParaRPr>
          </a:p>
          <a:p>
            <a:pPr algn="just"/>
            <a:r>
              <a:rPr lang="en-IN" dirty="0">
                <a:solidFill>
                  <a:schemeClr val="accent5">
                    <a:lumMod val="75000"/>
                  </a:schemeClr>
                </a:solidFill>
                <a:latin typeface="Times New Roman" panose="02020603050405020304" pitchFamily="18" charset="0"/>
                <a:cs typeface="Times New Roman" panose="02020603050405020304" pitchFamily="18" charset="0"/>
              </a:rPr>
              <a:t>Examples </a:t>
            </a:r>
            <a:r>
              <a:rPr lang="en-IN" dirty="0">
                <a:solidFill>
                  <a:srgbClr val="7030A0"/>
                </a:solidFill>
                <a:latin typeface="Times New Roman" panose="02020603050405020304" pitchFamily="18" charset="0"/>
                <a:cs typeface="Times New Roman" panose="02020603050405020304" pitchFamily="18" charset="0"/>
              </a:rPr>
              <a:t>include Atlantic cod, Atlantic salmon, common carp, gilthead seabream, hybrid striped bass, Lake Malawi tilapia, Mediterranean sea bass, Nile tilapia, red sea bream and rohu </a:t>
            </a:r>
          </a:p>
          <a:p>
            <a:pPr marL="0" indent="0" algn="just">
              <a:buNone/>
            </a:pPr>
            <a:endParaRPr lang="en-IN" dirty="0">
              <a:solidFill>
                <a:srgbClr val="7030A0"/>
              </a:solidFill>
              <a:latin typeface="Times New Roman" panose="02020603050405020304" pitchFamily="18" charset="0"/>
              <a:cs typeface="Times New Roman" panose="02020603050405020304" pitchFamily="18" charset="0"/>
            </a:endParaRPr>
          </a:p>
          <a:p>
            <a:pPr algn="just"/>
            <a:r>
              <a:rPr lang="en-IN" dirty="0">
                <a:solidFill>
                  <a:srgbClr val="C00000"/>
                </a:solidFill>
                <a:latin typeface="Times New Roman" panose="02020603050405020304" pitchFamily="18" charset="0"/>
                <a:cs typeface="Times New Roman" panose="02020603050405020304" pitchFamily="18" charset="0"/>
              </a:rPr>
              <a:t>On disease resistance, </a:t>
            </a:r>
            <a:r>
              <a:rPr lang="en-IN" dirty="0">
                <a:solidFill>
                  <a:srgbClr val="0070C0"/>
                </a:solidFill>
                <a:latin typeface="Times New Roman" panose="02020603050405020304" pitchFamily="18" charset="0"/>
                <a:cs typeface="Times New Roman" panose="02020603050405020304" pitchFamily="18" charset="0"/>
              </a:rPr>
              <a:t>the adoption of domesticated and genetically improved white-leg shrimp </a:t>
            </a:r>
            <a:r>
              <a:rPr lang="en-IN" i="1" dirty="0">
                <a:solidFill>
                  <a:srgbClr val="0070C0"/>
                </a:solidFill>
                <a:latin typeface="Times New Roman" panose="02020603050405020304" pitchFamily="18" charset="0"/>
                <a:cs typeface="Times New Roman" panose="02020603050405020304" pitchFamily="18" charset="0"/>
              </a:rPr>
              <a:t>Penaeus </a:t>
            </a:r>
            <a:r>
              <a:rPr lang="en-IN" i="1" dirty="0" err="1">
                <a:solidFill>
                  <a:srgbClr val="0070C0"/>
                </a:solidFill>
                <a:latin typeface="Times New Roman" panose="02020603050405020304" pitchFamily="18" charset="0"/>
                <a:cs typeface="Times New Roman" panose="02020603050405020304" pitchFamily="18" charset="0"/>
              </a:rPr>
              <a:t>vannamei</a:t>
            </a:r>
            <a:r>
              <a:rPr lang="en-IN" i="1" dirty="0">
                <a:solidFill>
                  <a:srgbClr val="0070C0"/>
                </a:solidFill>
                <a:latin typeface="Times New Roman" panose="02020603050405020304" pitchFamily="18" charset="0"/>
                <a:cs typeface="Times New Roman" panose="02020603050405020304" pitchFamily="18" charset="0"/>
              </a:rPr>
              <a:t> </a:t>
            </a:r>
            <a:r>
              <a:rPr lang="en-IN" dirty="0">
                <a:solidFill>
                  <a:srgbClr val="0070C0"/>
                </a:solidFill>
                <a:latin typeface="Times New Roman" panose="02020603050405020304" pitchFamily="18" charset="0"/>
                <a:cs typeface="Times New Roman" panose="02020603050405020304" pitchFamily="18" charset="0"/>
              </a:rPr>
              <a:t>resulted in a drastic increase in shrimp aquaculture output but also posed serious risks of persistent infections, e.g. with viral pathogens that can be passed from </a:t>
            </a:r>
            <a:r>
              <a:rPr lang="en-IN" dirty="0" err="1">
                <a:solidFill>
                  <a:srgbClr val="0070C0"/>
                </a:solidFill>
                <a:latin typeface="Times New Roman" panose="02020603050405020304" pitchFamily="18" charset="0"/>
                <a:cs typeface="Times New Roman" panose="02020603050405020304" pitchFamily="18" charset="0"/>
              </a:rPr>
              <a:t>broodstock</a:t>
            </a:r>
            <a:r>
              <a:rPr lang="en-IN" dirty="0">
                <a:solidFill>
                  <a:srgbClr val="0070C0"/>
                </a:solidFill>
                <a:latin typeface="Times New Roman" panose="02020603050405020304" pitchFamily="18" charset="0"/>
                <a:cs typeface="Times New Roman" panose="02020603050405020304" pitchFamily="18" charset="0"/>
              </a:rPr>
              <a:t> to </a:t>
            </a:r>
            <a:r>
              <a:rPr lang="en-IN" dirty="0" err="1">
                <a:solidFill>
                  <a:srgbClr val="0070C0"/>
                </a:solidFill>
                <a:latin typeface="Times New Roman" panose="02020603050405020304" pitchFamily="18" charset="0"/>
                <a:cs typeface="Times New Roman" panose="02020603050405020304" pitchFamily="18" charset="0"/>
              </a:rPr>
              <a:t>postlarvae</a:t>
            </a:r>
            <a:r>
              <a:rPr lang="en-IN" dirty="0">
                <a:solidFill>
                  <a:srgbClr val="0070C0"/>
                </a:solidFill>
                <a:latin typeface="Times New Roman" panose="02020603050405020304" pitchFamily="18" charset="0"/>
                <a:cs typeface="Times New Roman" panose="02020603050405020304" pitchFamily="18" charset="0"/>
              </a:rPr>
              <a:t>.</a:t>
            </a:r>
          </a:p>
          <a:p>
            <a:pPr algn="just"/>
            <a:endParaRPr lang="en-IN" dirty="0">
              <a:solidFill>
                <a:srgbClr val="0070C0"/>
              </a:solidFill>
              <a:latin typeface="Times New Roman" panose="02020603050405020304" pitchFamily="18" charset="0"/>
              <a:cs typeface="Times New Roman" panose="02020603050405020304" pitchFamily="18" charset="0"/>
            </a:endParaRPr>
          </a:p>
          <a:p>
            <a:pPr algn="just"/>
            <a:r>
              <a:rPr lang="en-IN" dirty="0">
                <a:solidFill>
                  <a:srgbClr val="002060"/>
                </a:solidFill>
                <a:latin typeface="Times New Roman" panose="02020603050405020304" pitchFamily="18" charset="0"/>
                <a:cs typeface="Times New Roman" panose="02020603050405020304" pitchFamily="18" charset="0"/>
              </a:rPr>
              <a:t>Another potential application of genetic selection techniques is in the area of enhancing feed utilization, i.e. to determine whether carnivorous fish with natural capacity for protein utilization as main energy source can be genetically selected</a:t>
            </a:r>
          </a:p>
          <a:p>
            <a:endParaRPr lang="en-IN"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0607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896</TotalTime>
  <Words>1388</Words>
  <Application>Microsoft Office PowerPoint</Application>
  <PresentationFormat>Widescreen</PresentationFormat>
  <Paragraphs>128</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Algerian</vt:lpstr>
      <vt:lpstr>Arial</vt:lpstr>
      <vt:lpstr>Matura MT Script Capitals</vt:lpstr>
      <vt:lpstr>Mongolian Baiti</vt:lpstr>
      <vt:lpstr>Times New Roman</vt:lpstr>
      <vt:lpstr>Trebuchet MS</vt:lpstr>
      <vt:lpstr>Wingdings</vt:lpstr>
      <vt:lpstr>Wingdings 3</vt:lpstr>
      <vt:lpstr>Facet</vt:lpstr>
      <vt:lpstr>PowerPoint Presentation</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Applications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 Hatchery Management for Maintaining the Genetic Quality</dc:title>
  <dc:creator>Windows User</dc:creator>
  <cp:lastModifiedBy>Windows User</cp:lastModifiedBy>
  <cp:revision>40</cp:revision>
  <dcterms:created xsi:type="dcterms:W3CDTF">2020-07-14T05:06:30Z</dcterms:created>
  <dcterms:modified xsi:type="dcterms:W3CDTF">2020-07-21T08:41:28Z</dcterms:modified>
</cp:coreProperties>
</file>