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84F9D-FC5D-4D20-976E-75B39BAC94B5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20BA4-0F36-4E07-B438-B5E7A03B7CB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6D6E9BF-A6AD-48FF-AFE2-C3735032FA22}" type="datetimeFigureOut">
              <a:rPr lang="en-IN" smtClean="0"/>
              <a:pPr/>
              <a:t>14-08-2020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743200"/>
            <a:ext cx="8001000" cy="121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altLang="en-US" sz="3000" dirty="0" err="1"/>
              <a:t>Donnan</a:t>
            </a:r>
            <a:r>
              <a:rPr lang="en-IN" altLang="en-US" sz="3000" dirty="0"/>
              <a:t> </a:t>
            </a:r>
            <a:r>
              <a:rPr lang="en-IN" dirty="0"/>
              <a:t>Membrane Equilibrium</a:t>
            </a:r>
            <a:endParaRPr lang="en-IN" sz="4400" dirty="0" smtClean="0">
              <a:solidFill>
                <a:srgbClr val="000099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UNIT-I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857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159747" name="Title 1"/>
          <p:cNvSpPr>
            <a:spLocks noGrp="1"/>
          </p:cNvSpPr>
          <p:nvPr>
            <p:ph type="title" idx="4294967295"/>
          </p:nvPr>
        </p:nvSpPr>
        <p:spPr/>
        <p:txBody>
          <a:bodyPr bIns="91440" anchor="b"/>
          <a:lstStyle/>
          <a:p>
            <a:endParaRPr lang="en-IN" altLang="en-US" smtClean="0"/>
          </a:p>
        </p:txBody>
      </p:sp>
      <p:sp>
        <p:nvSpPr>
          <p:cNvPr id="159748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3050" indent="-273050" algn="just"/>
            <a:r>
              <a:rPr lang="en-IN" altLang="en-US" sz="3000" dirty="0" smtClean="0"/>
              <a:t>Presence of a non diffusible ion on one side of the membrane alters the diffusion of diffusible </a:t>
            </a:r>
            <a:r>
              <a:rPr lang="en-IN" altLang="en-US" sz="3000" dirty="0" smtClean="0"/>
              <a:t>ions is known as </a:t>
            </a:r>
            <a:r>
              <a:rPr lang="en-IN" altLang="en-US" sz="3000" dirty="0" err="1" smtClean="0"/>
              <a:t>Donnan</a:t>
            </a:r>
            <a:r>
              <a:rPr lang="en-IN" altLang="en-US" sz="3000" dirty="0" smtClean="0"/>
              <a:t> </a:t>
            </a:r>
            <a:r>
              <a:rPr lang="en-IN" dirty="0" smtClean="0"/>
              <a:t>Membrane </a:t>
            </a:r>
            <a:r>
              <a:rPr lang="en-IN" dirty="0"/>
              <a:t>Equilibrium</a:t>
            </a:r>
            <a:endParaRPr lang="en-IN" alt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13219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160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bIns="91440" anchor="b"/>
          <a:lstStyle/>
          <a:p>
            <a:r>
              <a:rPr lang="en-US" altLang="en-US" smtClean="0"/>
              <a:t>Passive distribution – Donnan equilibrium</a:t>
            </a:r>
          </a:p>
        </p:txBody>
      </p:sp>
      <p:sp>
        <p:nvSpPr>
          <p:cNvPr id="16077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342313" cy="1316038"/>
          </a:xfrm>
        </p:spPr>
        <p:txBody>
          <a:bodyPr>
            <a:normAutofit lnSpcReduction="10000"/>
          </a:bodyPr>
          <a:lstStyle/>
          <a:p>
            <a:pPr marL="273050" indent="-273050">
              <a:lnSpc>
                <a:spcPct val="90000"/>
              </a:lnSpc>
            </a:pPr>
            <a:r>
              <a:rPr lang="en-US" altLang="en-US" sz="3300" smtClean="0"/>
              <a:t>The ratio of positively charged permeable ions equals the ratio of negatively charged permeable ions</a:t>
            </a:r>
          </a:p>
          <a:p>
            <a:pPr marL="273050" indent="-273050">
              <a:lnSpc>
                <a:spcPct val="90000"/>
              </a:lnSpc>
              <a:buFontTx/>
              <a:buNone/>
            </a:pPr>
            <a:endParaRPr lang="en-US" altLang="en-US" sz="33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3550" y="3355975"/>
            <a:ext cx="3770313" cy="3159125"/>
            <a:chOff x="292" y="1904"/>
            <a:chExt cx="2973" cy="1990"/>
          </a:xfrm>
        </p:grpSpPr>
        <p:sp>
          <p:nvSpPr>
            <p:cNvPr id="160787" name="Rectangle 5"/>
            <p:cNvSpPr>
              <a:spLocks noChangeArrowheads="1"/>
            </p:cNvSpPr>
            <p:nvPr/>
          </p:nvSpPr>
          <p:spPr bwMode="auto">
            <a:xfrm>
              <a:off x="292" y="1904"/>
              <a:ext cx="2973" cy="19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 Unicode MS" panose="020B0604020202020204" pitchFamily="34" charset="-128"/>
              </a:endParaRPr>
            </a:p>
          </p:txBody>
        </p:sp>
        <p:sp>
          <p:nvSpPr>
            <p:cNvPr id="160788" name="Line 6"/>
            <p:cNvSpPr>
              <a:spLocks noChangeShapeType="1"/>
            </p:cNvSpPr>
            <p:nvPr/>
          </p:nvSpPr>
          <p:spPr bwMode="auto">
            <a:xfrm>
              <a:off x="1782" y="1928"/>
              <a:ext cx="0" cy="1966"/>
            </a:xfrm>
            <a:prstGeom prst="line">
              <a:avLst/>
            </a:prstGeom>
            <a:noFill/>
            <a:ln w="76200">
              <a:solidFill>
                <a:srgbClr val="FF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0789" name="Text Box 7"/>
            <p:cNvSpPr txBox="1">
              <a:spLocks noChangeArrowheads="1"/>
            </p:cNvSpPr>
            <p:nvPr/>
          </p:nvSpPr>
          <p:spPr bwMode="auto">
            <a:xfrm>
              <a:off x="2841" y="1920"/>
              <a:ext cx="33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</a:rPr>
                <a:t>II</a:t>
              </a:r>
              <a:endParaRPr lang="en-US" altLang="en-US" sz="2800">
                <a:latin typeface="Arial Unicode MS" panose="020B0604020202020204" pitchFamily="34" charset="-128"/>
              </a:endParaRPr>
            </a:p>
          </p:txBody>
        </p:sp>
        <p:sp>
          <p:nvSpPr>
            <p:cNvPr id="160790" name="Text Box 8"/>
            <p:cNvSpPr txBox="1">
              <a:spLocks noChangeArrowheads="1"/>
            </p:cNvSpPr>
            <p:nvPr/>
          </p:nvSpPr>
          <p:spPr bwMode="auto">
            <a:xfrm>
              <a:off x="356" y="1910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</a:rPr>
                <a:t>I</a:t>
              </a:r>
              <a:endParaRPr lang="en-US" altLang="en-US" sz="2800">
                <a:latin typeface="Arial Unicode MS" panose="020B0604020202020204" pitchFamily="34" charset="-128"/>
              </a:endParaRPr>
            </a:p>
          </p:txBody>
        </p:sp>
      </p:grp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219200" y="4122738"/>
            <a:ext cx="561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Unicode MS" panose="020B0604020202020204" pitchFamily="34" charset="-128"/>
              </a:rPr>
              <a:t>K</a:t>
            </a:r>
            <a:r>
              <a:rPr lang="en-US" altLang="en-US" sz="2800" baseline="30000">
                <a:latin typeface="Arial Unicode MS" panose="020B0604020202020204" pitchFamily="34" charset="-128"/>
              </a:rPr>
              <a:t>+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858963" y="5183188"/>
            <a:ext cx="984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276350" y="4884738"/>
            <a:ext cx="6016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Unicode MS" panose="020B0604020202020204" pitchFamily="34" charset="-128"/>
              </a:rPr>
              <a:t>Cl</a:t>
            </a:r>
            <a:r>
              <a:rPr lang="en-US" altLang="en-US" sz="2800" baseline="30000">
                <a:latin typeface="Arial Unicode MS" panose="020B0604020202020204" pitchFamily="34" charset="-128"/>
              </a:rPr>
              <a:t>-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889125" y="4368800"/>
            <a:ext cx="984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751388" y="3389313"/>
            <a:ext cx="3770312" cy="3159125"/>
            <a:chOff x="292" y="1904"/>
            <a:chExt cx="2973" cy="1990"/>
          </a:xfrm>
        </p:grpSpPr>
        <p:sp>
          <p:nvSpPr>
            <p:cNvPr id="160783" name="Rectangle 14"/>
            <p:cNvSpPr>
              <a:spLocks noChangeArrowheads="1"/>
            </p:cNvSpPr>
            <p:nvPr/>
          </p:nvSpPr>
          <p:spPr bwMode="auto">
            <a:xfrm>
              <a:off x="292" y="1904"/>
              <a:ext cx="2973" cy="19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 Unicode MS" panose="020B0604020202020204" pitchFamily="34" charset="-128"/>
              </a:endParaRPr>
            </a:p>
          </p:txBody>
        </p:sp>
        <p:sp>
          <p:nvSpPr>
            <p:cNvPr id="160784" name="Line 15"/>
            <p:cNvSpPr>
              <a:spLocks noChangeShapeType="1"/>
            </p:cNvSpPr>
            <p:nvPr/>
          </p:nvSpPr>
          <p:spPr bwMode="auto">
            <a:xfrm>
              <a:off x="1782" y="1928"/>
              <a:ext cx="0" cy="1966"/>
            </a:xfrm>
            <a:prstGeom prst="line">
              <a:avLst/>
            </a:prstGeom>
            <a:noFill/>
            <a:ln w="76200">
              <a:solidFill>
                <a:srgbClr val="FF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0785" name="Text Box 16"/>
            <p:cNvSpPr txBox="1">
              <a:spLocks noChangeArrowheads="1"/>
            </p:cNvSpPr>
            <p:nvPr/>
          </p:nvSpPr>
          <p:spPr bwMode="auto">
            <a:xfrm>
              <a:off x="2841" y="1920"/>
              <a:ext cx="33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</a:rPr>
                <a:t>II</a:t>
              </a:r>
              <a:endParaRPr lang="en-US" altLang="en-US" sz="2800">
                <a:latin typeface="Arial Unicode MS" panose="020B0604020202020204" pitchFamily="34" charset="-128"/>
              </a:endParaRPr>
            </a:p>
          </p:txBody>
        </p:sp>
        <p:sp>
          <p:nvSpPr>
            <p:cNvPr id="160786" name="Text Box 17"/>
            <p:cNvSpPr txBox="1">
              <a:spLocks noChangeArrowheads="1"/>
            </p:cNvSpPr>
            <p:nvPr/>
          </p:nvSpPr>
          <p:spPr bwMode="auto">
            <a:xfrm>
              <a:off x="356" y="1910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</a:rPr>
                <a:t>I</a:t>
              </a:r>
              <a:endParaRPr lang="en-US" altLang="en-US" sz="2800">
                <a:latin typeface="Arial Unicode MS" panose="020B0604020202020204" pitchFamily="34" charset="-128"/>
              </a:endParaRPr>
            </a:p>
          </p:txBody>
        </p:sp>
      </p:grp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5684838" y="4127500"/>
            <a:ext cx="19351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Unicode MS" panose="020B0604020202020204" pitchFamily="34" charset="-128"/>
              </a:rPr>
              <a:t>[K</a:t>
            </a:r>
            <a:r>
              <a:rPr lang="en-US" altLang="en-US" sz="2800" baseline="30000">
                <a:latin typeface="Arial Unicode MS" panose="020B0604020202020204" pitchFamily="34" charset="-128"/>
              </a:rPr>
              <a:t>+</a:t>
            </a:r>
            <a:r>
              <a:rPr lang="en-US" altLang="en-US" sz="2800">
                <a:latin typeface="Arial Unicode MS" panose="020B0604020202020204" pitchFamily="34" charset="-128"/>
              </a:rPr>
              <a:t>]  = [K</a:t>
            </a:r>
            <a:r>
              <a:rPr lang="en-US" altLang="en-US" sz="2800" baseline="30000">
                <a:latin typeface="Arial Unicode MS" panose="020B0604020202020204" pitchFamily="34" charset="-128"/>
              </a:rPr>
              <a:t>+</a:t>
            </a:r>
            <a:r>
              <a:rPr lang="en-US" altLang="en-US" sz="2800">
                <a:latin typeface="Arial Unicode MS" panose="020B0604020202020204" pitchFamily="34" charset="-128"/>
              </a:rPr>
              <a:t>] 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621338" y="5184775"/>
            <a:ext cx="20145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Unicode MS" panose="020B0604020202020204" pitchFamily="34" charset="-128"/>
              </a:rPr>
              <a:t>[Cl</a:t>
            </a:r>
            <a:r>
              <a:rPr lang="en-US" altLang="en-US" sz="2800" baseline="30000">
                <a:latin typeface="Arial Unicode MS" panose="020B0604020202020204" pitchFamily="34" charset="-128"/>
              </a:rPr>
              <a:t>-</a:t>
            </a:r>
            <a:r>
              <a:rPr lang="en-US" altLang="en-US" sz="2800">
                <a:latin typeface="Arial Unicode MS" panose="020B0604020202020204" pitchFamily="34" charset="-128"/>
              </a:rPr>
              <a:t>]  = [Cl</a:t>
            </a:r>
            <a:r>
              <a:rPr lang="en-US" altLang="en-US" sz="2800" baseline="30000">
                <a:latin typeface="Arial Unicode MS" panose="020B0604020202020204" pitchFamily="34" charset="-128"/>
              </a:rPr>
              <a:t>-</a:t>
            </a:r>
            <a:r>
              <a:rPr lang="en-US" altLang="en-US" sz="2800">
                <a:latin typeface="Arial Unicode MS" panose="020B0604020202020204" pitchFamily="34" charset="-128"/>
              </a:rPr>
              <a:t>] 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2000250" y="2886075"/>
            <a:ext cx="66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 Unicode MS" panose="020B0604020202020204" pitchFamily="34" charset="-128"/>
              </a:rPr>
              <a:t>Start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5981700" y="2949575"/>
            <a:ext cx="1314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 Unicode MS" panose="020B0604020202020204" pitchFamily="34" charset="-128"/>
              </a:rPr>
              <a:t>Equilibrium</a:t>
            </a:r>
          </a:p>
        </p:txBody>
      </p:sp>
    </p:spTree>
    <p:extLst>
      <p:ext uri="{BB962C8B-B14F-4D97-AF65-F5344CB8AC3E}">
        <p14:creationId xmlns:p14="http://schemas.microsoft.com/office/powerpoint/2010/main" val="128029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31" grpId="0"/>
      <p:bldP spid="5138" grpId="0"/>
      <p:bldP spid="5139" grpId="0"/>
      <p:bldP spid="5140" grpId="0"/>
      <p:bldP spid="51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1617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bIns="91440" anchor="b"/>
          <a:lstStyle/>
          <a:p>
            <a:r>
              <a:rPr lang="en-US" altLang="en-US" smtClean="0"/>
              <a:t>Donnan Equilibrium</a:t>
            </a:r>
          </a:p>
        </p:txBody>
      </p:sp>
      <p:sp>
        <p:nvSpPr>
          <p:cNvPr id="16179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132763" cy="2459038"/>
          </a:xfrm>
        </p:spPr>
        <p:txBody>
          <a:bodyPr/>
          <a:lstStyle/>
          <a:p>
            <a:pPr marL="273050" indent="-273050"/>
            <a:r>
              <a:rPr lang="en-US" altLang="en-US" sz="2900" smtClean="0"/>
              <a:t>Mathematically expressed:</a:t>
            </a:r>
          </a:p>
          <a:p>
            <a:pPr marL="273050" indent="-273050">
              <a:buFontTx/>
              <a:buNone/>
            </a:pPr>
            <a:endParaRPr lang="en-US" altLang="en-US" sz="2900" smtClean="0"/>
          </a:p>
          <a:p>
            <a:pPr marL="273050" indent="-273050">
              <a:buFontTx/>
              <a:buNone/>
            </a:pPr>
            <a:endParaRPr lang="en-US" altLang="en-US" sz="2900" smtClean="0"/>
          </a:p>
          <a:p>
            <a:pPr marL="273050" indent="-273050">
              <a:buFontTx/>
              <a:buNone/>
            </a:pPr>
            <a:endParaRPr lang="en-US" altLang="en-US" sz="2900" smtClean="0"/>
          </a:p>
          <a:p>
            <a:pPr marL="273050" indent="-273050">
              <a:buFontTx/>
              <a:buNone/>
            </a:pPr>
            <a:endParaRPr lang="en-US" altLang="en-US" sz="2900" smtClean="0"/>
          </a:p>
          <a:p>
            <a:pPr marL="273050" indent="-273050">
              <a:buFontTx/>
              <a:buNone/>
            </a:pPr>
            <a:endParaRPr lang="en-US" altLang="en-US" sz="2900" smtClean="0"/>
          </a:p>
          <a:p>
            <a:pPr marL="273050" indent="-273050">
              <a:buFontTx/>
              <a:buNone/>
            </a:pPr>
            <a:endParaRPr lang="en-US" altLang="en-US" sz="2900" smtClean="0"/>
          </a:p>
        </p:txBody>
      </p:sp>
      <p:graphicFrame>
        <p:nvGraphicFramePr>
          <p:cNvPr id="161797" name="Rectangle 2"/>
          <p:cNvGraphicFramePr>
            <a:graphicFrameLocks/>
          </p:cNvGraphicFramePr>
          <p:nvPr>
            <p:ph sz="half" idx="4294967295"/>
          </p:nvPr>
        </p:nvGraphicFramePr>
        <p:xfrm>
          <a:off x="0" y="2516188"/>
          <a:ext cx="40386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161797" name="Rectangl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16188"/>
                        <a:ext cx="4038600" cy="269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423863" y="4581525"/>
            <a:ext cx="7878762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400">
                <a:latin typeface="Arial" panose="020B0604020202020204" pitchFamily="34" charset="0"/>
              </a:rPr>
              <a:t>Another way of saying the number of positive charges must equal the number of negative charges on each side of the membrane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graphicFrame>
        <p:nvGraphicFramePr>
          <p:cNvPr id="161799" name="Object 3"/>
          <p:cNvGraphicFramePr>
            <a:graphicFrameLocks noChangeAspect="1"/>
          </p:cNvGraphicFramePr>
          <p:nvPr>
            <p:ph sz="half" idx="4294967295"/>
          </p:nvPr>
        </p:nvGraphicFramePr>
        <p:xfrm>
          <a:off x="2239963" y="2619375"/>
          <a:ext cx="3857625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1028700" imgH="457200" progId="Equation.DSMT4">
                  <p:embed/>
                </p:oleObj>
              </mc:Choice>
              <mc:Fallback>
                <p:oleObj name="Equation" r:id="rId4" imgW="1028700" imgH="457200" progId="Equation.DSMT4">
                  <p:embed/>
                  <p:pic>
                    <p:nvPicPr>
                      <p:cNvPr id="1617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2619375"/>
                        <a:ext cx="3857625" cy="160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871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162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4138"/>
            <a:ext cx="8229600" cy="1143000"/>
          </a:xfrm>
        </p:spPr>
        <p:txBody>
          <a:bodyPr bIns="91440" anchor="b"/>
          <a:lstStyle/>
          <a:p>
            <a:r>
              <a:rPr lang="en-US" altLang="en-US" smtClean="0"/>
              <a:t>Passive Distribution</a:t>
            </a:r>
          </a:p>
        </p:txBody>
      </p:sp>
      <p:sp>
        <p:nvSpPr>
          <p:cNvPr id="1628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0625"/>
            <a:ext cx="8229600" cy="2179638"/>
          </a:xfrm>
        </p:spPr>
        <p:txBody>
          <a:bodyPr>
            <a:normAutofit fontScale="92500" lnSpcReduction="20000"/>
          </a:bodyPr>
          <a:lstStyle/>
          <a:p>
            <a:pPr marL="273050" indent="-273050"/>
            <a:r>
              <a:rPr lang="en-US" altLang="en-US" sz="3300" smtClean="0"/>
              <a:t>BUT, in real cells there are a large number of negatively charged, impermeable molecules (proteins, nucleic acids, other ions) </a:t>
            </a:r>
          </a:p>
          <a:p>
            <a:pPr marL="273050" indent="-273050"/>
            <a:r>
              <a:rPr lang="en-US" altLang="en-US" sz="3300" smtClean="0"/>
              <a:t>call them A</a:t>
            </a:r>
            <a:r>
              <a:rPr lang="en-US" altLang="en-US" sz="3300" baseline="30000" smtClean="0"/>
              <a:t>-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5950" y="3508375"/>
            <a:ext cx="3770313" cy="3159125"/>
            <a:chOff x="292" y="1904"/>
            <a:chExt cx="2973" cy="1990"/>
          </a:xfrm>
        </p:grpSpPr>
        <p:sp>
          <p:nvSpPr>
            <p:cNvPr id="162837" name="Rectangle 5"/>
            <p:cNvSpPr>
              <a:spLocks noChangeArrowheads="1"/>
            </p:cNvSpPr>
            <p:nvPr/>
          </p:nvSpPr>
          <p:spPr bwMode="auto">
            <a:xfrm>
              <a:off x="292" y="1904"/>
              <a:ext cx="2973" cy="19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 Unicode MS" panose="020B0604020202020204" pitchFamily="34" charset="-128"/>
              </a:endParaRPr>
            </a:p>
          </p:txBody>
        </p:sp>
        <p:sp>
          <p:nvSpPr>
            <p:cNvPr id="162838" name="Line 6"/>
            <p:cNvSpPr>
              <a:spLocks noChangeShapeType="1"/>
            </p:cNvSpPr>
            <p:nvPr/>
          </p:nvSpPr>
          <p:spPr bwMode="auto">
            <a:xfrm>
              <a:off x="1782" y="1928"/>
              <a:ext cx="0" cy="1966"/>
            </a:xfrm>
            <a:prstGeom prst="line">
              <a:avLst/>
            </a:prstGeom>
            <a:noFill/>
            <a:ln w="76200">
              <a:solidFill>
                <a:srgbClr val="FF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2839" name="Text Box 7"/>
            <p:cNvSpPr txBox="1">
              <a:spLocks noChangeArrowheads="1"/>
            </p:cNvSpPr>
            <p:nvPr/>
          </p:nvSpPr>
          <p:spPr bwMode="auto">
            <a:xfrm>
              <a:off x="2841" y="1920"/>
              <a:ext cx="33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</a:rPr>
                <a:t>II</a:t>
              </a:r>
              <a:endParaRPr lang="en-US" altLang="en-US" sz="2800">
                <a:latin typeface="Arial Unicode MS" panose="020B0604020202020204" pitchFamily="34" charset="-128"/>
              </a:endParaRPr>
            </a:p>
          </p:txBody>
        </p:sp>
        <p:sp>
          <p:nvSpPr>
            <p:cNvPr id="162840" name="Text Box 8"/>
            <p:cNvSpPr txBox="1">
              <a:spLocks noChangeArrowheads="1"/>
            </p:cNvSpPr>
            <p:nvPr/>
          </p:nvSpPr>
          <p:spPr bwMode="auto">
            <a:xfrm>
              <a:off x="356" y="1910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</a:rPr>
                <a:t>I</a:t>
              </a:r>
              <a:endParaRPr lang="en-US" altLang="en-US" sz="2800">
                <a:latin typeface="Arial Unicode MS" panose="020B0604020202020204" pitchFamily="34" charset="-128"/>
              </a:endParaRPr>
            </a:p>
          </p:txBody>
        </p:sp>
      </p:grp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371600" y="4275138"/>
            <a:ext cx="561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Unicode MS" panose="020B0604020202020204" pitchFamily="34" charset="-128"/>
              </a:rPr>
              <a:t>K</a:t>
            </a:r>
            <a:r>
              <a:rPr lang="en-US" altLang="en-US" sz="2800" baseline="30000">
                <a:latin typeface="Arial Unicode MS" panose="020B0604020202020204" pitchFamily="34" charset="-128"/>
              </a:rPr>
              <a:t>+</a:t>
            </a: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2011363" y="5335588"/>
            <a:ext cx="984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428750" y="5037138"/>
            <a:ext cx="6016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Unicode MS" panose="020B0604020202020204" pitchFamily="34" charset="-128"/>
              </a:rPr>
              <a:t>Cl</a:t>
            </a:r>
            <a:r>
              <a:rPr lang="en-US" altLang="en-US" sz="2800" baseline="30000">
                <a:latin typeface="Arial Unicode MS" panose="020B0604020202020204" pitchFamily="34" charset="-128"/>
              </a:rPr>
              <a:t>-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2041525" y="4521200"/>
            <a:ext cx="984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152650" y="3038475"/>
            <a:ext cx="66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 Unicode MS" panose="020B0604020202020204" pitchFamily="34" charset="-128"/>
              </a:rPr>
              <a:t>Start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1295400" y="3573463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0099"/>
                </a:solidFill>
                <a:latin typeface="Arial Unicode MS" panose="020B0604020202020204" pitchFamily="34" charset="-128"/>
              </a:rPr>
              <a:t>A-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903788" y="3541713"/>
            <a:ext cx="3770312" cy="3159125"/>
            <a:chOff x="292" y="1904"/>
            <a:chExt cx="2973" cy="1990"/>
          </a:xfrm>
        </p:grpSpPr>
        <p:sp>
          <p:nvSpPr>
            <p:cNvPr id="162833" name="Rectangle 16"/>
            <p:cNvSpPr>
              <a:spLocks noChangeArrowheads="1"/>
            </p:cNvSpPr>
            <p:nvPr/>
          </p:nvSpPr>
          <p:spPr bwMode="auto">
            <a:xfrm>
              <a:off x="292" y="1904"/>
              <a:ext cx="2973" cy="19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 Unicode MS" panose="020B0604020202020204" pitchFamily="34" charset="-128"/>
              </a:endParaRPr>
            </a:p>
          </p:txBody>
        </p:sp>
        <p:sp>
          <p:nvSpPr>
            <p:cNvPr id="162834" name="Line 17"/>
            <p:cNvSpPr>
              <a:spLocks noChangeShapeType="1"/>
            </p:cNvSpPr>
            <p:nvPr/>
          </p:nvSpPr>
          <p:spPr bwMode="auto">
            <a:xfrm>
              <a:off x="1782" y="1928"/>
              <a:ext cx="0" cy="1966"/>
            </a:xfrm>
            <a:prstGeom prst="line">
              <a:avLst/>
            </a:prstGeom>
            <a:noFill/>
            <a:ln w="76200">
              <a:solidFill>
                <a:srgbClr val="FF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2835" name="Text Box 18"/>
            <p:cNvSpPr txBox="1">
              <a:spLocks noChangeArrowheads="1"/>
            </p:cNvSpPr>
            <p:nvPr/>
          </p:nvSpPr>
          <p:spPr bwMode="auto">
            <a:xfrm>
              <a:off x="2841" y="1920"/>
              <a:ext cx="33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</a:rPr>
                <a:t>II</a:t>
              </a:r>
              <a:endParaRPr lang="en-US" altLang="en-US" sz="2800">
                <a:latin typeface="Arial Unicode MS" panose="020B0604020202020204" pitchFamily="34" charset="-128"/>
              </a:endParaRPr>
            </a:p>
          </p:txBody>
        </p:sp>
        <p:sp>
          <p:nvSpPr>
            <p:cNvPr id="162836" name="Text Box 19"/>
            <p:cNvSpPr txBox="1">
              <a:spLocks noChangeArrowheads="1"/>
            </p:cNvSpPr>
            <p:nvPr/>
          </p:nvSpPr>
          <p:spPr bwMode="auto">
            <a:xfrm>
              <a:off x="356" y="1910"/>
              <a:ext cx="2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</a:rPr>
                <a:t>I</a:t>
              </a:r>
              <a:endParaRPr lang="en-US" altLang="en-US" sz="2800">
                <a:latin typeface="Arial Unicode MS" panose="020B0604020202020204" pitchFamily="34" charset="-128"/>
              </a:endParaRPr>
            </a:p>
          </p:txBody>
        </p:sp>
      </p:grp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837238" y="4230688"/>
            <a:ext cx="1965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Unicode MS" panose="020B0604020202020204" pitchFamily="34" charset="-128"/>
              </a:rPr>
              <a:t>[K</a:t>
            </a:r>
            <a:r>
              <a:rPr lang="en-US" altLang="en-US" sz="2800" baseline="30000">
                <a:latin typeface="Arial Unicode MS" panose="020B0604020202020204" pitchFamily="34" charset="-128"/>
              </a:rPr>
              <a:t>+</a:t>
            </a:r>
            <a:r>
              <a:rPr lang="en-US" altLang="en-US" sz="2800">
                <a:latin typeface="Arial Unicode MS" panose="020B0604020202020204" pitchFamily="34" charset="-128"/>
              </a:rPr>
              <a:t>]  </a:t>
            </a:r>
            <a:r>
              <a:rPr lang="en-US" altLang="en-US">
                <a:latin typeface="Arial Unicode MS" panose="020B0604020202020204" pitchFamily="34" charset="-128"/>
              </a:rPr>
              <a:t>&gt;</a:t>
            </a:r>
            <a:r>
              <a:rPr lang="en-US" altLang="en-US" sz="2800">
                <a:latin typeface="Arial Unicode MS" panose="020B0604020202020204" pitchFamily="34" charset="-128"/>
              </a:rPr>
              <a:t> [K</a:t>
            </a:r>
            <a:r>
              <a:rPr lang="en-US" altLang="en-US" sz="2800" baseline="30000">
                <a:latin typeface="Arial Unicode MS" panose="020B0604020202020204" pitchFamily="34" charset="-128"/>
              </a:rPr>
              <a:t>+</a:t>
            </a:r>
            <a:r>
              <a:rPr lang="en-US" altLang="en-US" sz="2800">
                <a:latin typeface="Arial Unicode MS" panose="020B0604020202020204" pitchFamily="34" charset="-128"/>
              </a:rPr>
              <a:t>] 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5773738" y="5287963"/>
            <a:ext cx="2044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Unicode MS" panose="020B0604020202020204" pitchFamily="34" charset="-128"/>
              </a:rPr>
              <a:t>[Cl</a:t>
            </a:r>
            <a:r>
              <a:rPr lang="en-US" altLang="en-US" sz="2800" baseline="30000">
                <a:latin typeface="Arial Unicode MS" panose="020B0604020202020204" pitchFamily="34" charset="-128"/>
              </a:rPr>
              <a:t>-</a:t>
            </a:r>
            <a:r>
              <a:rPr lang="en-US" altLang="en-US" sz="2800">
                <a:latin typeface="Arial Unicode MS" panose="020B0604020202020204" pitchFamily="34" charset="-128"/>
              </a:rPr>
              <a:t>]  </a:t>
            </a:r>
            <a:r>
              <a:rPr lang="en-US" altLang="en-US">
                <a:latin typeface="Arial Unicode MS" panose="020B0604020202020204" pitchFamily="34" charset="-128"/>
              </a:rPr>
              <a:t>&lt;</a:t>
            </a:r>
            <a:r>
              <a:rPr lang="en-US" altLang="en-US" sz="2800">
                <a:latin typeface="Arial Unicode MS" panose="020B0604020202020204" pitchFamily="34" charset="-128"/>
              </a:rPr>
              <a:t> [Cl</a:t>
            </a:r>
            <a:r>
              <a:rPr lang="en-US" altLang="en-US" sz="2800" baseline="30000">
                <a:latin typeface="Arial Unicode MS" panose="020B0604020202020204" pitchFamily="34" charset="-128"/>
              </a:rPr>
              <a:t>-</a:t>
            </a:r>
            <a:r>
              <a:rPr lang="en-US" altLang="en-US" sz="2800">
                <a:latin typeface="Arial Unicode MS" panose="020B0604020202020204" pitchFamily="34" charset="-128"/>
              </a:rPr>
              <a:t>] 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134100" y="3101975"/>
            <a:ext cx="1314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 Unicode MS" panose="020B0604020202020204" pitchFamily="34" charset="-128"/>
              </a:rPr>
              <a:t>Equilibrium</a:t>
            </a: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5811838" y="35877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0099"/>
                </a:solidFill>
                <a:latin typeface="Arial Unicode MS" panose="020B0604020202020204" pitchFamily="34" charset="-128"/>
              </a:rPr>
              <a:t>A-</a:t>
            </a:r>
          </a:p>
        </p:txBody>
      </p:sp>
    </p:spTree>
    <p:extLst>
      <p:ext uri="{BB962C8B-B14F-4D97-AF65-F5344CB8AC3E}">
        <p14:creationId xmlns:p14="http://schemas.microsoft.com/office/powerpoint/2010/main" val="88154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7179" grpId="0"/>
      <p:bldP spid="7181" grpId="0"/>
      <p:bldP spid="7182" grpId="0"/>
      <p:bldP spid="7188" grpId="0"/>
      <p:bldP spid="7189" grpId="0"/>
      <p:bldP spid="7190" grpId="0"/>
      <p:bldP spid="71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163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bIns="91440" anchor="b"/>
          <a:lstStyle/>
          <a:p>
            <a:endParaRPr lang="en-US" altLang="en-US" smtClean="0"/>
          </a:p>
        </p:txBody>
      </p:sp>
      <p:sp>
        <p:nvSpPr>
          <p:cNvPr id="1638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The presence of impermeable negatively charged molecules requires more positively charged molecules inside the cell.</a:t>
            </a:r>
          </a:p>
        </p:txBody>
      </p:sp>
    </p:spTree>
    <p:extLst>
      <p:ext uri="{BB962C8B-B14F-4D97-AF65-F5344CB8AC3E}">
        <p14:creationId xmlns:p14="http://schemas.microsoft.com/office/powerpoint/2010/main" val="30661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1648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7363" y="161925"/>
            <a:ext cx="8229600" cy="1143000"/>
          </a:xfrm>
        </p:spPr>
        <p:txBody>
          <a:bodyPr bIns="91440" anchor="b"/>
          <a:lstStyle/>
          <a:p>
            <a:r>
              <a:rPr lang="en-US" altLang="en-US" sz="3600" smtClean="0"/>
              <a:t>Donnan Equilibrium Example</a:t>
            </a:r>
          </a:p>
        </p:txBody>
      </p:sp>
      <p:sp>
        <p:nvSpPr>
          <p:cNvPr id="164868" name="Line 4"/>
          <p:cNvSpPr>
            <a:spLocks noChangeShapeType="1"/>
          </p:cNvSpPr>
          <p:nvPr/>
        </p:nvSpPr>
        <p:spPr bwMode="auto">
          <a:xfrm>
            <a:off x="4337050" y="2805113"/>
            <a:ext cx="0" cy="2198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2878138" y="2928938"/>
            <a:ext cx="13620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</a:t>
            </a:r>
            <a:r>
              <a:rPr lang="en-US" altLang="en-US" sz="2400" baseline="30000">
                <a:latin typeface="Arial" panose="020B0604020202020204" pitchFamily="34" charset="0"/>
              </a:rPr>
              <a:t>-</a:t>
            </a:r>
            <a:r>
              <a:rPr lang="en-US" altLang="en-US" sz="2400">
                <a:latin typeface="Arial" panose="020B0604020202020204" pitchFamily="34" charset="0"/>
              </a:rPr>
              <a:t> = 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K</a:t>
            </a:r>
            <a:r>
              <a:rPr lang="en-US" altLang="en-US" sz="2400" baseline="30000">
                <a:latin typeface="Arial" panose="020B0604020202020204" pitchFamily="34" charset="0"/>
              </a:rPr>
              <a:t>+</a:t>
            </a:r>
            <a:r>
              <a:rPr lang="en-US" altLang="en-US" sz="2400">
                <a:latin typeface="Arial" panose="020B0604020202020204" pitchFamily="34" charset="0"/>
              </a:rPr>
              <a:t> = 150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Cl</a:t>
            </a:r>
            <a:r>
              <a:rPr lang="en-US" altLang="en-US" sz="2400" baseline="30000">
                <a:latin typeface="Arial" panose="020B0604020202020204" pitchFamily="34" charset="0"/>
              </a:rPr>
              <a:t>-</a:t>
            </a:r>
            <a:r>
              <a:rPr lang="en-US" altLang="en-US" sz="2400">
                <a:latin typeface="Arial" panose="020B0604020202020204" pitchFamily="34" charset="0"/>
              </a:rPr>
              <a:t> = 50</a:t>
            </a: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4478338" y="2882900"/>
            <a:ext cx="1397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</a:t>
            </a:r>
            <a:r>
              <a:rPr lang="en-US" altLang="en-US" sz="2400" baseline="30000">
                <a:latin typeface="Arial" panose="020B0604020202020204" pitchFamily="34" charset="0"/>
              </a:rPr>
              <a:t>-</a:t>
            </a:r>
            <a:r>
              <a:rPr lang="en-US" altLang="en-US" sz="2400">
                <a:latin typeface="Arial" panose="020B0604020202020204" pitchFamily="34" charset="0"/>
              </a:rPr>
              <a:t>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K</a:t>
            </a:r>
            <a:r>
              <a:rPr lang="en-US" altLang="en-US" sz="2400" baseline="30000">
                <a:latin typeface="Arial" panose="020B0604020202020204" pitchFamily="34" charset="0"/>
              </a:rPr>
              <a:t>+</a:t>
            </a:r>
            <a:r>
              <a:rPr lang="en-US" altLang="en-US" sz="2400">
                <a:latin typeface="Arial" panose="020B0604020202020204" pitchFamily="34" charset="0"/>
              </a:rPr>
              <a:t> = 150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Cl</a:t>
            </a:r>
            <a:r>
              <a:rPr lang="en-US" altLang="en-US" sz="2400" baseline="30000">
                <a:latin typeface="Arial" panose="020B0604020202020204" pitchFamily="34" charset="0"/>
              </a:rPr>
              <a:t>-</a:t>
            </a:r>
            <a:r>
              <a:rPr lang="en-US" altLang="en-US" sz="2400">
                <a:latin typeface="Arial" panose="020B0604020202020204" pitchFamily="34" charset="0"/>
              </a:rPr>
              <a:t> = 150</a:t>
            </a:r>
          </a:p>
        </p:txBody>
      </p:sp>
      <p:sp>
        <p:nvSpPr>
          <p:cNvPr id="164871" name="Line 7"/>
          <p:cNvSpPr>
            <a:spLocks noChangeShapeType="1"/>
          </p:cNvSpPr>
          <p:nvPr/>
        </p:nvSpPr>
        <p:spPr bwMode="auto">
          <a:xfrm>
            <a:off x="2960688" y="2855913"/>
            <a:ext cx="2722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4799013" y="239395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II</a:t>
            </a:r>
          </a:p>
        </p:txBody>
      </p:sp>
      <p:sp>
        <p:nvSpPr>
          <p:cNvPr id="164873" name="Text Box 9"/>
          <p:cNvSpPr txBox="1">
            <a:spLocks noChangeArrowheads="1"/>
          </p:cNvSpPr>
          <p:nvPr/>
        </p:nvSpPr>
        <p:spPr bwMode="auto">
          <a:xfrm>
            <a:off x="3463925" y="2393950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4081463" y="4406900"/>
            <a:ext cx="452437" cy="195263"/>
          </a:xfrm>
          <a:prstGeom prst="leftArrow">
            <a:avLst>
              <a:gd name="adj1" fmla="val 50000"/>
              <a:gd name="adj2" fmla="val 579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IN" altLang="en-US" sz="1800">
              <a:latin typeface="Arial" panose="020B0604020202020204" pitchFamily="34" charset="0"/>
            </a:endParaRPr>
          </a:p>
        </p:txBody>
      </p:sp>
      <p:sp>
        <p:nvSpPr>
          <p:cNvPr id="164875" name="Text Box 21"/>
          <p:cNvSpPr txBox="1">
            <a:spLocks noChangeArrowheads="1"/>
          </p:cNvSpPr>
          <p:nvPr/>
        </p:nvSpPr>
        <p:spPr bwMode="auto">
          <a:xfrm>
            <a:off x="2516188" y="1576388"/>
            <a:ext cx="38052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Initial Concentrations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2352675" y="5400675"/>
            <a:ext cx="53514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Are these ions in electrochemical equilibrium?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No,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</a:t>
            </a:r>
            <a:r>
              <a:rPr lang="en-US" altLang="en-US" sz="2000" baseline="-25000">
                <a:latin typeface="Arial" panose="020B0604020202020204" pitchFamily="34" charset="0"/>
              </a:rPr>
              <a:t>K</a:t>
            </a:r>
            <a:r>
              <a:rPr lang="en-US" altLang="en-US" sz="2000" baseline="30000">
                <a:latin typeface="Arial" panose="020B0604020202020204" pitchFamily="34" charset="0"/>
              </a:rPr>
              <a:t>+</a:t>
            </a:r>
            <a:r>
              <a:rPr lang="en-US" altLang="en-US" sz="2000">
                <a:latin typeface="Arial" panose="020B0604020202020204" pitchFamily="34" charset="0"/>
              </a:rPr>
              <a:t> = 0 mV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</a:t>
            </a:r>
            <a:r>
              <a:rPr lang="en-US" altLang="en-US" sz="2000" baseline="-25000">
                <a:latin typeface="Arial" panose="020B0604020202020204" pitchFamily="34" charset="0"/>
              </a:rPr>
              <a:t>Cl</a:t>
            </a:r>
            <a:r>
              <a:rPr lang="en-US" altLang="en-US" sz="2000" baseline="30000">
                <a:latin typeface="Arial" panose="020B0604020202020204" pitchFamily="34" charset="0"/>
              </a:rPr>
              <a:t>-</a:t>
            </a:r>
            <a:r>
              <a:rPr lang="en-US" altLang="en-US" sz="2000" baseline="-25000">
                <a:latin typeface="Arial" panose="020B0604020202020204" pitchFamily="34" charset="0"/>
              </a:rPr>
              <a:t> </a:t>
            </a:r>
            <a:r>
              <a:rPr lang="en-US" altLang="en-US" sz="2000">
                <a:latin typeface="Arial" panose="020B0604020202020204" pitchFamily="34" charset="0"/>
              </a:rPr>
              <a:t>= -27 mV</a:t>
            </a:r>
            <a:endParaRPr lang="en-US" altLang="en-US" sz="2000" baseline="-25000">
              <a:latin typeface="Arial" panose="020B0604020202020204" pitchFamily="34" charset="0"/>
            </a:endParaRPr>
          </a:p>
        </p:txBody>
      </p:sp>
      <p:sp>
        <p:nvSpPr>
          <p:cNvPr id="38940" name="AutoShape 28"/>
          <p:cNvSpPr>
            <a:spLocks noChangeArrowheads="1"/>
          </p:cNvSpPr>
          <p:nvPr/>
        </p:nvSpPr>
        <p:spPr bwMode="auto">
          <a:xfrm>
            <a:off x="4110038" y="3943350"/>
            <a:ext cx="452437" cy="195263"/>
          </a:xfrm>
          <a:prstGeom prst="leftArrow">
            <a:avLst>
              <a:gd name="adj1" fmla="val 50000"/>
              <a:gd name="adj2" fmla="val 579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IN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25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2" grpId="0" animBg="1"/>
      <p:bldP spid="38936" grpId="0"/>
      <p:bldP spid="389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IN" altLang="en-US">
                <a:solidFill>
                  <a:srgbClr val="898989"/>
                </a:solidFill>
                <a:latin typeface="Calibri" panose="020F0502020204030204" pitchFamily="34" charset="0"/>
              </a:rPr>
              <a:t>Anil Gattani, Ajeet Kumar</a:t>
            </a:r>
          </a:p>
        </p:txBody>
      </p:sp>
      <p:sp>
        <p:nvSpPr>
          <p:cNvPr id="165891" name="Title 1"/>
          <p:cNvSpPr>
            <a:spLocks noGrp="1"/>
          </p:cNvSpPr>
          <p:nvPr>
            <p:ph type="title" idx="4294967295"/>
          </p:nvPr>
        </p:nvSpPr>
        <p:spPr>
          <a:xfrm>
            <a:off x="457200" y="661988"/>
            <a:ext cx="8229600" cy="633412"/>
          </a:xfrm>
        </p:spPr>
        <p:txBody>
          <a:bodyPr bIns="91440" anchor="b">
            <a:normAutofit fontScale="90000"/>
          </a:bodyPr>
          <a:lstStyle/>
          <a:p>
            <a:r>
              <a:rPr lang="en-IN" altLang="en-US" sz="3200" b="1" dirty="0" smtClean="0">
                <a:solidFill>
                  <a:srgbClr val="FF0000"/>
                </a:solidFill>
              </a:rPr>
              <a:t>Application of Donna Membrane Equilibrium</a:t>
            </a:r>
          </a:p>
        </p:txBody>
      </p:sp>
      <p:sp>
        <p:nvSpPr>
          <p:cNvPr id="165892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3050" indent="-273050" algn="just"/>
            <a:r>
              <a:rPr lang="en-IN" altLang="en-US" sz="3000" dirty="0" smtClean="0"/>
              <a:t> Difference in the ionic concentration of biological fluid</a:t>
            </a:r>
          </a:p>
          <a:p>
            <a:pPr marL="273050" indent="-273050" algn="just"/>
            <a:r>
              <a:rPr lang="en-IN" altLang="en-US" sz="3000" dirty="0" smtClean="0"/>
              <a:t>Membrane hydrolysis</a:t>
            </a:r>
          </a:p>
          <a:p>
            <a:pPr marL="273050" indent="-273050" algn="just"/>
            <a:r>
              <a:rPr lang="en-IN" altLang="en-US" sz="3000" dirty="0" smtClean="0"/>
              <a:t>Low pH in RBC</a:t>
            </a:r>
          </a:p>
          <a:p>
            <a:pPr marL="273050" indent="-273050" algn="just"/>
            <a:r>
              <a:rPr lang="en-IN" altLang="en-US" sz="3000" dirty="0" smtClean="0"/>
              <a:t>Osmotic Imbalance</a:t>
            </a:r>
          </a:p>
          <a:p>
            <a:pPr marL="273050" indent="-273050" algn="just"/>
            <a:endParaRPr lang="en-IN" altLang="en-US" sz="3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378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3712</TotalTime>
  <Words>272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 Unicode MS</vt:lpstr>
      <vt:lpstr>Arial</vt:lpstr>
      <vt:lpstr>Calibri</vt:lpstr>
      <vt:lpstr>Comic Sans MS</vt:lpstr>
      <vt:lpstr>Georgia</vt:lpstr>
      <vt:lpstr>Times New Roman</vt:lpstr>
      <vt:lpstr>Wingdings</vt:lpstr>
      <vt:lpstr>Wingdings 2</vt:lpstr>
      <vt:lpstr>Civic</vt:lpstr>
      <vt:lpstr>MathType 5.0 Equation</vt:lpstr>
      <vt:lpstr>UNIT-I</vt:lpstr>
      <vt:lpstr>PowerPoint Presentation</vt:lpstr>
      <vt:lpstr>Passive distribution – Donnan equilibrium</vt:lpstr>
      <vt:lpstr>Donnan Equilibrium</vt:lpstr>
      <vt:lpstr>Passive Distribution</vt:lpstr>
      <vt:lpstr>PowerPoint Presentation</vt:lpstr>
      <vt:lpstr>Donnan Equilibrium Example</vt:lpstr>
      <vt:lpstr>Application of Donna Membrane Equilibrium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DST-FIST-2016</dc:title>
  <dc:creator>ajeet</dc:creator>
  <cp:lastModifiedBy>HP</cp:lastModifiedBy>
  <cp:revision>145</cp:revision>
  <dcterms:created xsi:type="dcterms:W3CDTF">2017-11-05T08:06:48Z</dcterms:created>
  <dcterms:modified xsi:type="dcterms:W3CDTF">2020-08-14T06:09:31Z</dcterms:modified>
</cp:coreProperties>
</file>