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92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84F9D-FC5D-4D20-976E-75B39BAC94B5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0BA4-0F36-4E07-B438-B5E7A03B7C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152CA3-2558-4C89-87C9-77A51844F101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Biochemistry has become the foundation for understanding all biological processes. It has provided explanations for the causes of many diseases in humans, animals and plants." </a:t>
            </a:r>
          </a:p>
        </p:txBody>
      </p:sp>
    </p:spTree>
    <p:extLst>
      <p:ext uri="{BB962C8B-B14F-4D97-AF65-F5344CB8AC3E}">
        <p14:creationId xmlns:p14="http://schemas.microsoft.com/office/powerpoint/2010/main" val="398275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E957463-16B7-4570-8E06-4495ADF92588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814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1AADF3-CD5A-456D-A099-EFCCF1540922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151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AFFEFE-47AA-4E85-A82E-D5A3A492A566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3944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6E1A94-B1D4-487E-AE42-42117E4BB516}" type="slidenum">
              <a:rPr lang="en-US" altLang="zh-CN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4295F0-95E4-4692-A5DF-E45C20C80052}" type="slidenum">
              <a:rPr lang="da-DK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da-DK" altLang="en-US">
              <a:latin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val="379742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743200"/>
            <a:ext cx="8001000" cy="1219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b="1" dirty="0" smtClean="0"/>
              <a:t>Scope and Importance of Biochemistry</a:t>
            </a:r>
            <a:endParaRPr lang="en-US" sz="4400" dirty="0" smtClean="0"/>
          </a:p>
          <a:p>
            <a:pPr marL="0" indent="0" algn="ctr">
              <a:buNone/>
            </a:pPr>
            <a:endParaRPr lang="en-IN" sz="4400" dirty="0" smtClean="0">
              <a:solidFill>
                <a:srgbClr val="0000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UNIT-I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8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600" y="1219200"/>
            <a:ext cx="86106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In </a:t>
            </a:r>
            <a:r>
              <a:rPr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1937</a:t>
            </a:r>
            <a:r>
              <a:rPr lang="zh-CN" altLang="en-US" sz="2800" smtClean="0">
                <a:solidFill>
                  <a:srgbClr val="0000FF"/>
                </a:solidFill>
                <a:ea typeface="华文新魏" pitchFamily="2" charset="-122"/>
              </a:rPr>
              <a:t>， </a:t>
            </a:r>
            <a:r>
              <a:rPr lang="en-US" altLang="zh-CN" sz="2800" smtClean="0">
                <a:solidFill>
                  <a:srgbClr val="CC00FF"/>
                </a:solidFill>
                <a:ea typeface="华文新魏" pitchFamily="2" charset="-122"/>
              </a:rPr>
              <a:t>Krebs</a:t>
            </a:r>
            <a:r>
              <a:rPr lang="en-US" altLang="zh-CN" sz="2800" smtClean="0">
                <a:solidFill>
                  <a:srgbClr val="FF00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for the discovery of t</a:t>
            </a:r>
            <a:r>
              <a:rPr kumimoji="1" lang="en-US" altLang="en-US" sz="2800" smtClean="0">
                <a:solidFill>
                  <a:srgbClr val="0000FF"/>
                </a:solidFill>
                <a:ea typeface="华文新魏" pitchFamily="2" charset="-122"/>
              </a:rPr>
              <a:t>he</a:t>
            </a:r>
            <a:r>
              <a:rPr kumimoji="1" lang="en-US" altLang="en-US" sz="2800" smtClean="0">
                <a:solidFill>
                  <a:srgbClr val="0066FF"/>
                </a:solidFill>
                <a:ea typeface="华文新魏" pitchFamily="2" charset="-122"/>
              </a:rPr>
              <a:t> </a:t>
            </a:r>
            <a:r>
              <a:rPr kumimoji="1" lang="en-US" altLang="en-US" sz="2800" smtClean="0">
                <a:solidFill>
                  <a:srgbClr val="FF0000"/>
                </a:solidFill>
                <a:ea typeface="华文新魏" pitchFamily="2" charset="-122"/>
              </a:rPr>
              <a:t>Citric Acid Cycle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-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won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 t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he Nobel Prize in Physiology or Medicine in 1953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In </a:t>
            </a:r>
            <a:r>
              <a:rPr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1953</a:t>
            </a:r>
            <a:r>
              <a:rPr lang="zh-CN" altLang="en-US" sz="2800" smtClean="0">
                <a:solidFill>
                  <a:srgbClr val="0000FF"/>
                </a:solidFill>
                <a:ea typeface="华文新魏" pitchFamily="2" charset="-122"/>
              </a:rPr>
              <a:t>，</a:t>
            </a:r>
            <a:r>
              <a:rPr lang="en-US" altLang="zh-CN" sz="2800" smtClean="0">
                <a:solidFill>
                  <a:srgbClr val="CC00FF"/>
                </a:solidFill>
                <a:ea typeface="华文新魏" pitchFamily="2" charset="-122"/>
              </a:rPr>
              <a:t>Watson &amp; Crick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for the discovery of t</a:t>
            </a:r>
            <a:r>
              <a:rPr kumimoji="1" lang="en-US" altLang="en-US" sz="2800" smtClean="0">
                <a:solidFill>
                  <a:srgbClr val="0000FF"/>
                </a:solidFill>
                <a:ea typeface="华文新魏" pitchFamily="2" charset="-122"/>
              </a:rPr>
              <a:t>he</a:t>
            </a:r>
            <a:r>
              <a:rPr kumimoji="1" lang="en-US" altLang="zh-CN" sz="2800" smtClean="0">
                <a:solidFill>
                  <a:srgbClr val="0066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“</a:t>
            </a:r>
            <a:r>
              <a:rPr kumimoji="1"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DNA Double Helix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” -won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the Nobel Prize in Physiology or</a:t>
            </a:r>
            <a:r>
              <a:rPr kumimoji="1" lang="en-US" altLang="zh-CN" sz="2800" smtClean="0">
                <a:solidFill>
                  <a:srgbClr val="0066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Medicine in 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1962</a:t>
            </a:r>
            <a:endParaRPr lang="en-US" altLang="zh-CN" sz="2800" smtClean="0">
              <a:solidFill>
                <a:srgbClr val="0066FF"/>
              </a:solidFill>
              <a:ea typeface="华文新魏" pitchFamily="2" charset="-122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04800" y="457200"/>
            <a:ext cx="7416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>
                <a:solidFill>
                  <a:srgbClr val="990000"/>
                </a:solidFill>
                <a:latin typeface="Arial" panose="020B0604020202020204" pitchFamily="34" charset="0"/>
                <a:ea typeface="华文新魏" pitchFamily="2" charset="-122"/>
              </a:rPr>
              <a:t>Some historic events</a:t>
            </a:r>
          </a:p>
        </p:txBody>
      </p:sp>
      <p:pic>
        <p:nvPicPr>
          <p:cNvPr id="123908" name="Picture 4" descr="9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2599" r="3334" b="104"/>
          <a:stretch>
            <a:fillRect/>
          </a:stretch>
        </p:blipFill>
        <p:spPr bwMode="auto">
          <a:xfrm>
            <a:off x="685800" y="4114800"/>
            <a:ext cx="281940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9" name="Picture 5" descr="image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38600"/>
            <a:ext cx="4191000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77466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23850" y="1371600"/>
            <a:ext cx="8569325" cy="4721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In </a:t>
            </a:r>
            <a:r>
              <a:rPr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1955</a:t>
            </a:r>
            <a:r>
              <a:rPr lang="zh-CN" altLang="en-US" sz="2800" smtClean="0">
                <a:solidFill>
                  <a:srgbClr val="0000FF"/>
                </a:solidFill>
                <a:ea typeface="华文新魏" pitchFamily="2" charset="-122"/>
              </a:rPr>
              <a:t>，</a:t>
            </a:r>
            <a:r>
              <a:rPr lang="en-US" altLang="zh-CN" sz="2800" smtClean="0">
                <a:solidFill>
                  <a:srgbClr val="CC00FF"/>
                </a:solidFill>
                <a:ea typeface="华文新魏" pitchFamily="2" charset="-122"/>
              </a:rPr>
              <a:t>Sanger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for the determination of</a:t>
            </a:r>
            <a:r>
              <a:rPr kumimoji="1" lang="en-US" altLang="zh-CN" sz="2800" smtClean="0">
                <a:solidFill>
                  <a:srgbClr val="0066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insulin</a:t>
            </a:r>
            <a:r>
              <a:rPr kumimoji="1" lang="en-US" altLang="zh-CN" sz="2800" smtClean="0">
                <a:solidFill>
                  <a:srgbClr val="0066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sequence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- won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the Nobel Prize in Physiology or Medicine in 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1956</a:t>
            </a:r>
            <a:r>
              <a:rPr lang="en-US" altLang="zh-CN" sz="2800" smtClean="0">
                <a:solidFill>
                  <a:srgbClr val="0066FF"/>
                </a:solidFill>
                <a:ea typeface="华文新魏" pitchFamily="2" charset="-122"/>
              </a:rPr>
              <a:t>  </a:t>
            </a:r>
            <a:endParaRPr lang="en-US" altLang="zh-CN" sz="280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In </a:t>
            </a:r>
            <a:r>
              <a:rPr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1980</a:t>
            </a:r>
            <a:r>
              <a:rPr lang="zh-CN" altLang="en-US" sz="2800" smtClean="0">
                <a:solidFill>
                  <a:srgbClr val="0000FF"/>
                </a:solidFill>
                <a:ea typeface="华文新魏" pitchFamily="2" charset="-122"/>
              </a:rPr>
              <a:t>， </a:t>
            </a:r>
            <a:r>
              <a:rPr lang="en-US" altLang="zh-CN" sz="2800" smtClean="0">
                <a:solidFill>
                  <a:srgbClr val="CC00FF"/>
                </a:solidFill>
                <a:ea typeface="华文新魏" pitchFamily="2" charset="-122"/>
              </a:rPr>
              <a:t>Sanger &amp; Gilbert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 for</a:t>
            </a:r>
            <a:r>
              <a:rPr lang="en-US" altLang="zh-CN" sz="2800" smtClean="0">
                <a:solidFill>
                  <a:srgbClr val="0066FF"/>
                </a:solidFill>
                <a:ea typeface="华文新魏" pitchFamily="2" charset="-122"/>
              </a:rPr>
              <a:t> </a:t>
            </a:r>
            <a:r>
              <a:rPr kumimoji="1"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Sequencing of DNA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-won </a:t>
            </a:r>
            <a:r>
              <a:rPr kumimoji="1"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the Nobel Prize in Chemistry in 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1980</a:t>
            </a:r>
            <a:endParaRPr lang="en-US" altLang="zh-CN" sz="120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lnSpc>
                <a:spcPct val="110000"/>
              </a:lnSpc>
            </a:pPr>
            <a:endParaRPr lang="en-US" altLang="zh-CN" sz="120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In</a:t>
            </a:r>
            <a:r>
              <a:rPr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 1993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,  </a:t>
            </a:r>
            <a:r>
              <a:rPr lang="en-US" altLang="zh-CN" sz="2800" smtClean="0">
                <a:solidFill>
                  <a:srgbClr val="CC00FF"/>
                </a:solidFill>
                <a:ea typeface="华文新魏" pitchFamily="2" charset="-122"/>
              </a:rPr>
              <a:t>Kary B. Mullis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 for invention of </a:t>
            </a:r>
            <a:r>
              <a:rPr kumimoji="1" lang="en-US" altLang="zh-CN" sz="2800" smtClean="0">
                <a:solidFill>
                  <a:srgbClr val="FF0000"/>
                </a:solidFill>
                <a:ea typeface="华文新魏" pitchFamily="2" charset="-122"/>
              </a:rPr>
              <a:t>PCR</a:t>
            </a:r>
            <a:r>
              <a:rPr lang="en-US" altLang="zh-CN" sz="2800" smtClean="0">
                <a:solidFill>
                  <a:srgbClr val="0000FF"/>
                </a:solidFill>
                <a:ea typeface="华文新魏" pitchFamily="2" charset="-122"/>
              </a:rPr>
              <a:t> method -won the Nobel Prize in Chemistry in 1993</a:t>
            </a:r>
          </a:p>
        </p:txBody>
      </p:sp>
    </p:spTree>
    <p:extLst>
      <p:ext uri="{BB962C8B-B14F-4D97-AF65-F5344CB8AC3E}">
        <p14:creationId xmlns:p14="http://schemas.microsoft.com/office/powerpoint/2010/main" val="186397846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Organization of Life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elements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simple organic compounds (monomers)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macromolecules (polymers)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supramolecular structures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organelles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cells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tissues</a:t>
            </a:r>
          </a:p>
          <a:p>
            <a:pPr eaLnBrk="1" hangingPunct="1"/>
            <a:r>
              <a:rPr lang="en-US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organisms</a:t>
            </a:r>
          </a:p>
          <a:p>
            <a:pPr eaLnBrk="1" hangingPunct="1">
              <a:buFontTx/>
              <a:buNone/>
            </a:pPr>
            <a:endParaRPr lang="en-US" altLang="en-US" sz="28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228600" y="304800"/>
          <a:ext cx="4676775" cy="639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Photo Editor Photo" r:id="rId4" imgW="4676190" imgH="6392167" progId="MSPhotoEd.3">
                  <p:embed/>
                </p:oleObj>
              </mc:Choice>
              <mc:Fallback>
                <p:oleObj name="Photo Editor Photo" r:id="rId4" imgW="4676190" imgH="6392167" progId="MSPhotoEd.3">
                  <p:embed/>
                  <p:pic>
                    <p:nvPicPr>
                      <p:cNvPr id="184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4676775" cy="639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5638800" y="1371600"/>
            <a:ext cx="3124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mtClean="0">
                <a:solidFill>
                  <a:schemeClr val="accent2"/>
                </a:solidFill>
                <a:latin typeface="Comic Sans MS" pitchFamily="66" charset="0"/>
              </a:rPr>
              <a:t>Range of the sizes of objects studies by Biochemist and Biologist</a:t>
            </a:r>
          </a:p>
        </p:txBody>
      </p:sp>
      <p:sp>
        <p:nvSpPr>
          <p:cNvPr id="18437" name="Text Box 1028"/>
          <p:cNvSpPr txBox="1">
            <a:spLocks noChangeArrowheads="1"/>
          </p:cNvSpPr>
          <p:nvPr/>
        </p:nvSpPr>
        <p:spPr bwMode="auto">
          <a:xfrm>
            <a:off x="5486400" y="5257800"/>
            <a:ext cx="294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 angstrom = 0.1 nm</a:t>
            </a:r>
          </a:p>
        </p:txBody>
      </p:sp>
    </p:spTree>
    <p:extLst>
      <p:ext uri="{BB962C8B-B14F-4D97-AF65-F5344CB8AC3E}">
        <p14:creationId xmlns:p14="http://schemas.microsoft.com/office/powerpoint/2010/main" val="1306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What dose the Biochemistry discuss?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structure and function of cellular components </a:t>
            </a:r>
          </a:p>
          <a:p>
            <a:pPr lvl="1" eaLnBrk="1" hangingPunct="1"/>
            <a:r>
              <a:rPr lang="en-US" altLang="zh-CN" smtClean="0">
                <a:solidFill>
                  <a:schemeClr val="folHlink"/>
                </a:solidFill>
              </a:rPr>
              <a:t>proteins, carbohydrates, lipids, nucleic acids</a:t>
            </a:r>
            <a:r>
              <a:rPr lang="en-US" altLang="zh-CN" smtClean="0"/>
              <a:t> and other biomolecules </a:t>
            </a:r>
          </a:p>
          <a:p>
            <a:pPr eaLnBrk="1" hangingPunct="1"/>
            <a:r>
              <a:rPr lang="en-US" altLang="zh-CN" smtClean="0"/>
              <a:t>Metabolism and  Regulation</a:t>
            </a:r>
          </a:p>
          <a:p>
            <a:pPr eaLnBrk="1" hangingPunct="1"/>
            <a:r>
              <a:rPr lang="en-US" altLang="zh-CN" smtClean="0"/>
              <a:t>Gene expression and modulation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5257800"/>
            <a:ext cx="8610600" cy="488950"/>
            <a:chOff x="144" y="3312"/>
            <a:chExt cx="5424" cy="308"/>
          </a:xfrm>
        </p:grpSpPr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144" y="3312"/>
              <a:ext cx="5424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latin typeface="Arial" panose="020B0604020202020204" pitchFamily="34" charset="0"/>
                </a:rPr>
                <a:t>	    </a:t>
              </a:r>
              <a:r>
                <a:rPr lang="en-US" altLang="en-US" sz="2600" b="1">
                  <a:solidFill>
                    <a:srgbClr val="FF0000"/>
                  </a:solidFill>
                  <a:latin typeface="Arial" panose="020B0604020202020204" pitchFamily="34" charset="0"/>
                </a:rPr>
                <a:t>DNA</a:t>
              </a:r>
              <a:r>
                <a:rPr lang="en-US" altLang="en-US" sz="2600" b="1">
                  <a:latin typeface="Arial" panose="020B0604020202020204" pitchFamily="34" charset="0"/>
                </a:rPr>
                <a:t>		</a:t>
              </a:r>
              <a:r>
                <a:rPr lang="en-US" altLang="en-US" sz="2600" b="1">
                  <a:solidFill>
                    <a:schemeClr val="accent2"/>
                  </a:solidFill>
                  <a:latin typeface="Arial" panose="020B0604020202020204" pitchFamily="34" charset="0"/>
                </a:rPr>
                <a:t>RNA</a:t>
              </a:r>
              <a:r>
                <a:rPr lang="en-US" altLang="en-US" sz="2600" b="1">
                  <a:latin typeface="Arial" panose="020B0604020202020204" pitchFamily="34" charset="0"/>
                </a:rPr>
                <a:t>		</a:t>
              </a:r>
              <a:r>
                <a:rPr lang="en-US" altLang="en-US" sz="2600" b="1">
                  <a:solidFill>
                    <a:srgbClr val="009900"/>
                  </a:solidFill>
                  <a:latin typeface="Arial" panose="020B0604020202020204" pitchFamily="34" charset="0"/>
                </a:rPr>
                <a:t>Protein</a:t>
              </a:r>
              <a:r>
                <a:rPr lang="en-US" altLang="en-US" sz="2600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0487" name="AutoShape 6"/>
            <p:cNvSpPr>
              <a:spLocks noChangeArrowheads="1"/>
            </p:cNvSpPr>
            <p:nvPr/>
          </p:nvSpPr>
          <p:spPr bwMode="auto">
            <a:xfrm>
              <a:off x="1728" y="3456"/>
              <a:ext cx="432" cy="48"/>
            </a:xfrm>
            <a:prstGeom prst="rightArrow">
              <a:avLst>
                <a:gd name="adj1" fmla="val 50000"/>
                <a:gd name="adj2" fmla="val 2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I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0488" name="AutoShape 7"/>
            <p:cNvSpPr>
              <a:spLocks noChangeArrowheads="1"/>
            </p:cNvSpPr>
            <p:nvPr/>
          </p:nvSpPr>
          <p:spPr bwMode="auto">
            <a:xfrm>
              <a:off x="3120" y="3456"/>
              <a:ext cx="432" cy="48"/>
            </a:xfrm>
            <a:prstGeom prst="rightArrow">
              <a:avLst>
                <a:gd name="adj1" fmla="val 50000"/>
                <a:gd name="adj2" fmla="val 2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IN" altLang="en-US" sz="18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2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zh-CN" sz="3600" smtClean="0"/>
              <a:t>Monomers /Polymers/Macromolecule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mtClean="0"/>
              <a:t>Each of these types of molecules are polymers that are assembled from single units called </a:t>
            </a:r>
            <a:r>
              <a:rPr lang="en-US" altLang="zh-CN" smtClean="0">
                <a:solidFill>
                  <a:schemeClr val="folHlink"/>
                </a:solidFill>
              </a:rPr>
              <a:t>monomers</a:t>
            </a:r>
            <a:r>
              <a:rPr lang="en-US" altLang="zh-CN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mtClean="0"/>
              <a:t>Each type of macromolecule is an assemblage of </a:t>
            </a:r>
            <a:r>
              <a:rPr lang="en-US" altLang="zh-CN" u="sng" smtClean="0">
                <a:solidFill>
                  <a:schemeClr val="folHlink"/>
                </a:solidFill>
              </a:rPr>
              <a:t>a different type of monomer</a:t>
            </a:r>
            <a:r>
              <a:rPr lang="en-US" altLang="zh-CN" smtClean="0"/>
              <a:t>. </a:t>
            </a:r>
          </a:p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8171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Comic Sans MS" panose="030F0702030302020204" pitchFamily="66" charset="0"/>
              </a:rPr>
              <a:t>Many Important Biomolecules are Polymers</a:t>
            </a: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3687763" y="2667000"/>
          <a:ext cx="1724025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MS Org Chart" r:id="rId4" imgW="2133600" imgH="2466975" progId="OrgPlusWOPX.4">
                  <p:embed/>
                </p:oleObj>
              </mc:Choice>
              <mc:Fallback>
                <p:oleObj name="MS Org Chart" r:id="rId4" imgW="2133600" imgH="2466975" progId="OrgPlusWOPX.4">
                  <p:embed/>
                  <p:pic>
                    <p:nvPicPr>
                      <p:cNvPr id="225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763" y="2667000"/>
                        <a:ext cx="1724025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1952625" y="2667000"/>
          <a:ext cx="14017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MS Org Chart" r:id="rId6" imgW="1725105" imgH="2441542" progId="OrgPlusWOPX.4">
                  <p:embed/>
                </p:oleObj>
              </mc:Choice>
              <mc:Fallback>
                <p:oleObj name="MS Org Chart" r:id="rId6" imgW="1725105" imgH="2441542" progId="OrgPlusWOPX.4">
                  <p:embed/>
                  <p:pic>
                    <p:nvPicPr>
                      <p:cNvPr id="225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2667000"/>
                        <a:ext cx="14017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5792788" y="2667000"/>
          <a:ext cx="1020762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MS Org Chart" r:id="rId8" imgW="1266825" imgH="2466975" progId="OrgPlusWOPX.4">
                  <p:embed/>
                </p:oleObj>
              </mc:Choice>
              <mc:Fallback>
                <p:oleObj name="MS Org Chart" r:id="rId8" imgW="1266825" imgH="2466975" progId="OrgPlusWOPX.4">
                  <p:embed/>
                  <p:pic>
                    <p:nvPicPr>
                      <p:cNvPr id="225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667000"/>
                        <a:ext cx="1020762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5"/>
          <p:cNvGraphicFramePr>
            <a:graphicFrameLocks noChangeAspect="1"/>
          </p:cNvGraphicFramePr>
          <p:nvPr/>
        </p:nvGraphicFramePr>
        <p:xfrm>
          <a:off x="7164388" y="2667000"/>
          <a:ext cx="1446212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MS Org Chart" r:id="rId10" imgW="1790700" imgH="2466975" progId="OrgPlusWOPX.4">
                  <p:embed/>
                </p:oleObj>
              </mc:Choice>
              <mc:Fallback>
                <p:oleObj name="MS Org Chart" r:id="rId10" imgW="1790700" imgH="2466975" progId="OrgPlusWOPX.4">
                  <p:embed/>
                  <p:pic>
                    <p:nvPicPr>
                      <p:cNvPr id="225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667000"/>
                        <a:ext cx="1446212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712788" y="2727325"/>
            <a:ext cx="123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monomer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838200" y="3489325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polymer</a:t>
            </a: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0" y="4038600"/>
            <a:ext cx="1952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supramolecular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structure</a:t>
            </a:r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2193925" y="2133600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lipids</a:t>
            </a:r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3810000" y="2133600"/>
            <a:ext cx="1357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proteins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5775325" y="2133600"/>
            <a:ext cx="98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carbo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6934200" y="2133600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nucleic acids</a:t>
            </a:r>
          </a:p>
        </p:txBody>
      </p:sp>
    </p:spTree>
    <p:extLst>
      <p:ext uri="{BB962C8B-B14F-4D97-AF65-F5344CB8AC3E}">
        <p14:creationId xmlns:p14="http://schemas.microsoft.com/office/powerpoint/2010/main" val="12150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How do monomers form polymers?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447800"/>
            <a:ext cx="39624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smtClean="0"/>
              <a:t>In </a:t>
            </a:r>
            <a:r>
              <a:rPr lang="en-US" altLang="zh-CN" sz="2800" smtClean="0">
                <a:solidFill>
                  <a:schemeClr val="folHlink"/>
                </a:solidFill>
              </a:rPr>
              <a:t>condensation reactions</a:t>
            </a:r>
            <a:r>
              <a:rPr lang="en-US" altLang="zh-CN" sz="2800" smtClean="0"/>
              <a:t> (also called dehydration synthesis), a molecule of water is removed from two monomers as they are connected together.</a:t>
            </a:r>
          </a:p>
          <a:p>
            <a:pPr eaLnBrk="1" hangingPunct="1">
              <a:lnSpc>
                <a:spcPct val="110000"/>
              </a:lnSpc>
            </a:pPr>
            <a:endParaRPr lang="en-US" altLang="zh-CN" sz="2800" smtClean="0"/>
          </a:p>
        </p:txBody>
      </p:sp>
      <p:pic>
        <p:nvPicPr>
          <p:cNvPr id="24581" name="Picture 4" descr="img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2" t="23077" r="12500" b="6410"/>
          <a:stretch>
            <a:fillRect/>
          </a:stretch>
        </p:blipFill>
        <p:spPr bwMode="auto">
          <a:xfrm>
            <a:off x="4724400" y="1752600"/>
            <a:ext cx="4114800" cy="348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67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pic>
        <p:nvPicPr>
          <p:cNvPr id="25603" name="Picture 2" descr="figure 2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65100"/>
            <a:ext cx="6435725" cy="65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5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28262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 </a:t>
            </a:r>
            <a:r>
              <a:rPr lang="en-US" altLang="zh-CN" u="sng" smtClean="0">
                <a:solidFill>
                  <a:srgbClr val="FF0000"/>
                </a:solidFill>
              </a:rPr>
              <a:t>Building block</a:t>
            </a:r>
          </a:p>
          <a:p>
            <a:pPr lvl="1" eaLnBrk="1" hangingPunct="1"/>
            <a:r>
              <a:rPr lang="en-US" altLang="zh-CN" smtClean="0"/>
              <a:t> Simple sugar</a:t>
            </a:r>
          </a:p>
          <a:p>
            <a:pPr lvl="1" eaLnBrk="1" hangingPunct="1"/>
            <a:r>
              <a:rPr lang="en-US" altLang="zh-CN" smtClean="0"/>
              <a:t> Amino acid</a:t>
            </a:r>
          </a:p>
          <a:p>
            <a:pPr lvl="1" eaLnBrk="1" hangingPunct="1"/>
            <a:r>
              <a:rPr lang="en-US" altLang="zh-CN" smtClean="0"/>
              <a:t> Nucleotide</a:t>
            </a:r>
          </a:p>
          <a:p>
            <a:pPr lvl="1" eaLnBrk="1" hangingPunct="1"/>
            <a:r>
              <a:rPr lang="en-US" altLang="zh-CN" smtClean="0"/>
              <a:t> Fatty acid</a:t>
            </a:r>
          </a:p>
        </p:txBody>
      </p:sp>
      <p:sp>
        <p:nvSpPr>
          <p:cNvPr id="28262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981200"/>
            <a:ext cx="4191000" cy="4114800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 </a:t>
            </a:r>
            <a:r>
              <a:rPr lang="en-US" altLang="zh-CN" u="sng" smtClean="0">
                <a:solidFill>
                  <a:srgbClr val="FF0000"/>
                </a:solidFill>
              </a:rPr>
              <a:t>Macromolecule</a:t>
            </a:r>
          </a:p>
          <a:p>
            <a:pPr lvl="1" eaLnBrk="1" hangingPunct="1"/>
            <a:r>
              <a:rPr lang="en-US" altLang="zh-CN" smtClean="0"/>
              <a:t> Polysaccharide</a:t>
            </a:r>
          </a:p>
          <a:p>
            <a:pPr lvl="1" eaLnBrk="1" hangingPunct="1"/>
            <a:r>
              <a:rPr lang="en-US" altLang="zh-CN" smtClean="0"/>
              <a:t> Protein (peptide)</a:t>
            </a:r>
          </a:p>
          <a:p>
            <a:pPr lvl="1" eaLnBrk="1" hangingPunct="1"/>
            <a:r>
              <a:rPr lang="en-US" altLang="zh-CN" smtClean="0"/>
              <a:t> RNA or DNA</a:t>
            </a:r>
          </a:p>
          <a:p>
            <a:pPr lvl="1" eaLnBrk="1" hangingPunct="1"/>
            <a:r>
              <a:rPr lang="en-US" altLang="zh-CN" smtClean="0"/>
              <a:t> Lipid</a:t>
            </a:r>
          </a:p>
          <a:p>
            <a:pPr eaLnBrk="1" hangingPunct="1"/>
            <a:endParaRPr lang="en-US" altLang="zh-CN" sz="360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43300" y="1524000"/>
            <a:ext cx="3641725" cy="533400"/>
            <a:chOff x="2232" y="960"/>
            <a:chExt cx="2294" cy="336"/>
          </a:xfrm>
        </p:grpSpPr>
        <p:sp>
          <p:nvSpPr>
            <p:cNvPr id="27657" name="AutoShape 6"/>
            <p:cNvSpPr>
              <a:spLocks noChangeArrowheads="1"/>
            </p:cNvSpPr>
            <p:nvPr/>
          </p:nvSpPr>
          <p:spPr bwMode="auto">
            <a:xfrm>
              <a:off x="2232" y="960"/>
              <a:ext cx="1295" cy="336"/>
            </a:xfrm>
            <a:prstGeom prst="curvedDownArrow">
              <a:avLst>
                <a:gd name="adj1" fmla="val 77083"/>
                <a:gd name="adj2" fmla="val 154167"/>
                <a:gd name="adj3" fmla="val 31602"/>
              </a:avLst>
            </a:prstGeom>
            <a:solidFill>
              <a:srgbClr val="66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658" name="Text Box 8"/>
            <p:cNvSpPr txBox="1">
              <a:spLocks noChangeArrowheads="1"/>
            </p:cNvSpPr>
            <p:nvPr/>
          </p:nvSpPr>
          <p:spPr bwMode="auto">
            <a:xfrm>
              <a:off x="3600" y="960"/>
              <a:ext cx="9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chemeClr val="folHlink"/>
                  </a:solidFill>
                  <a:latin typeface="Arial" panose="020B0604020202020204" pitchFamily="34" charset="0"/>
                </a:rPr>
                <a:t>Anabolic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00200" y="5410200"/>
            <a:ext cx="3617913" cy="533400"/>
            <a:chOff x="1248" y="3408"/>
            <a:chExt cx="2279" cy="336"/>
          </a:xfrm>
        </p:grpSpPr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 rot="-10752642">
              <a:off x="2232" y="3408"/>
              <a:ext cx="1295" cy="336"/>
            </a:xfrm>
            <a:prstGeom prst="curvedDownArrow">
              <a:avLst>
                <a:gd name="adj1" fmla="val 77083"/>
                <a:gd name="adj2" fmla="val 154167"/>
                <a:gd name="adj3" fmla="val 3160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656" name="Text Box 9"/>
            <p:cNvSpPr txBox="1">
              <a:spLocks noChangeArrowheads="1"/>
            </p:cNvSpPr>
            <p:nvPr/>
          </p:nvSpPr>
          <p:spPr bwMode="auto">
            <a:xfrm>
              <a:off x="1248" y="3456"/>
              <a:ext cx="9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chemeClr val="folHlink"/>
                  </a:solidFill>
                  <a:latin typeface="Arial" panose="020B0604020202020204" pitchFamily="34" charset="0"/>
                </a:rPr>
                <a:t>Catabolic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/>
      <p:bldP spid="282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512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eaLnBrk="1" hangingPunct="1"/>
            <a:r>
              <a:rPr lang="da-DK" altLang="en-US" smtClean="0">
                <a:latin typeface="Comic Sans MS" panose="030F0702030302020204" pitchFamily="66" charset="0"/>
              </a:rPr>
              <a:t>Biochemistry</a:t>
            </a:r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441298-5CF3-49E7-B661-D56493E1E403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33400" y="3505200"/>
            <a:ext cx="8229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Biochemistry has become the foundation for understanding all biological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processes.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It has provided explanations for the causes of many diseases in humans,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animals and plants</a:t>
            </a:r>
            <a:endParaRPr lang="da-DK" altLang="en-US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Comic Sans MS" panose="030F0702030302020204" pitchFamily="66" charset="0"/>
              </a:rPr>
              <a:t>What is Biochemistry ?</a:t>
            </a:r>
            <a:r>
              <a:rPr lang="en-US" alt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990600"/>
            <a:ext cx="8382000" cy="5638800"/>
          </a:xfrm>
        </p:spPr>
        <p:txBody>
          <a:bodyPr/>
          <a:lstStyle/>
          <a:p>
            <a:pPr marL="609600" indent="-609600" eaLnBrk="1" hangingPunct="1"/>
            <a:r>
              <a:rPr lang="en-US" altLang="en-US" sz="2400" dirty="0" smtClean="0">
                <a:latin typeface="Comic Sans MS" panose="030F0702030302020204" pitchFamily="66" charset="0"/>
              </a:rPr>
              <a:t>Biochemistry is the application of chemistry to the study of biological processes at the cellular and molecular level.</a:t>
            </a:r>
          </a:p>
          <a:p>
            <a:pPr marL="609600" indent="-609600" eaLnBrk="1" hangingPunct="1"/>
            <a:endParaRPr lang="en-US" altLang="en-US" sz="1000" dirty="0" smtClean="0">
              <a:latin typeface="Comic Sans MS" panose="030F0702030302020204" pitchFamily="66" charset="0"/>
            </a:endParaRPr>
          </a:p>
          <a:p>
            <a:pPr marL="609600" indent="-609600" algn="just" eaLnBrk="1" hangingPunct="1"/>
            <a:r>
              <a:rPr lang="en-US" altLang="en-US" sz="2400" dirty="0" smtClean="0">
                <a:latin typeface="Comic Sans MS" panose="030F0702030302020204" pitchFamily="66" charset="0"/>
              </a:rPr>
              <a:t> It emerged as a distinct discipline around the beginning of the 20th century when scientists combined chemistry, physiology and biology to investigate the chemistry of living systems by:</a:t>
            </a:r>
            <a:r>
              <a:rPr lang="en-US" altLang="en-US" dirty="0" smtClean="0">
                <a:latin typeface="Comic Sans MS" panose="030F0702030302020204" pitchFamily="66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marL="990600" lvl="1" indent="-533400" eaLnBrk="1" hangingPunct="1">
              <a:buFontTx/>
              <a:buAutoNum type="alphaUcPeriod"/>
            </a:pPr>
            <a:r>
              <a:rPr lang="en-US" altLang="en-US" sz="2000" dirty="0" smtClean="0">
                <a:latin typeface="Comic Sans MS" panose="030F0702030302020204" pitchFamily="66" charset="0"/>
              </a:rPr>
              <a:t>Studying the structure and behavior of the complex molecules found in biological material and</a:t>
            </a:r>
          </a:p>
          <a:p>
            <a:pPr marL="990600" lvl="1" indent="-533400" eaLnBrk="1" hangingPunct="1">
              <a:buFontTx/>
              <a:buAutoNum type="alphaUcPeriod"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2000" dirty="0" smtClean="0">
                <a:latin typeface="Comic Sans MS" panose="030F0702030302020204" pitchFamily="66" charset="0"/>
              </a:rPr>
              <a:t>the ways these molecules interact to form cells, tissues and whole organism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AutoNum type="alphaUcPeriod"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AutoNum type="alphaUcPeriod"/>
            </a:pPr>
            <a:endParaRPr lang="en-US" alt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6C3F78D-FF24-4D68-99F8-745E7151D829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Biochemistry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u="sng" smtClean="0">
                <a:solidFill>
                  <a:schemeClr val="folHlink"/>
                </a:solidFill>
              </a:rPr>
              <a:t>Aim:</a:t>
            </a:r>
            <a:r>
              <a:rPr lang="en-US" altLang="zh-CN" sz="3600" smtClean="0"/>
              <a:t> </a:t>
            </a:r>
            <a:r>
              <a:rPr lang="en-US" altLang="zh-CN" sz="3600" smtClean="0">
                <a:solidFill>
                  <a:schemeClr val="folHlink"/>
                </a:solidFill>
              </a:rPr>
              <a:t>to describe and explain, </a:t>
            </a:r>
            <a:r>
              <a:rPr lang="en-US" altLang="zh-CN" sz="3600" i="1" smtClean="0">
                <a:solidFill>
                  <a:schemeClr val="hlink"/>
                </a:solidFill>
              </a:rPr>
              <a:t>in molecular terms</a:t>
            </a:r>
            <a:r>
              <a:rPr lang="en-US" altLang="zh-CN" sz="3600" smtClean="0">
                <a:solidFill>
                  <a:schemeClr val="folHlink"/>
                </a:solidFill>
              </a:rPr>
              <a:t>, </a:t>
            </a:r>
            <a:r>
              <a:rPr lang="en-US" altLang="zh-CN" sz="3600" smtClean="0">
                <a:solidFill>
                  <a:schemeClr val="tx2"/>
                </a:solidFill>
              </a:rPr>
              <a:t>all chemical processes</a:t>
            </a:r>
            <a:r>
              <a:rPr lang="en-US" altLang="zh-CN" sz="3600" smtClean="0">
                <a:solidFill>
                  <a:schemeClr val="folHlink"/>
                </a:solidFill>
              </a:rPr>
              <a:t> of living cells</a:t>
            </a:r>
          </a:p>
          <a:p>
            <a:pPr lvl="1" eaLnBrk="1" hangingPunct="1"/>
            <a:r>
              <a:rPr lang="en-US" altLang="zh-CN" sz="3200" smtClean="0"/>
              <a:t>Structure-function</a:t>
            </a:r>
          </a:p>
          <a:p>
            <a:pPr lvl="1" eaLnBrk="1" hangingPunct="1"/>
            <a:r>
              <a:rPr lang="en-US" altLang="zh-CN" sz="3200" smtClean="0"/>
              <a:t>Metabolism and Regulation</a:t>
            </a:r>
          </a:p>
          <a:p>
            <a:pPr lvl="1" eaLnBrk="1" hangingPunct="1"/>
            <a:r>
              <a:rPr lang="en-US" altLang="zh-CN" sz="3200" smtClean="0"/>
              <a:t>How life began</a:t>
            </a:r>
            <a:endParaRPr lang="zh-CN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54711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Biochemistry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3600" u="sng" smtClean="0">
                <a:solidFill>
                  <a:schemeClr val="folHlink"/>
                </a:solidFill>
              </a:rPr>
              <a:t>Significance:</a:t>
            </a:r>
            <a:r>
              <a:rPr lang="en-US" altLang="zh-CN" smtClean="0">
                <a:solidFill>
                  <a:schemeClr val="folHlink"/>
                </a:solidFill>
              </a:rPr>
              <a:t> </a:t>
            </a:r>
            <a:r>
              <a:rPr lang="en-US" altLang="zh-CN" smtClean="0">
                <a:solidFill>
                  <a:schemeClr val="hlink"/>
                </a:solidFill>
              </a:rPr>
              <a:t>be essential to</a:t>
            </a:r>
            <a:r>
              <a:rPr lang="en-US" altLang="zh-CN" smtClean="0">
                <a:solidFill>
                  <a:schemeClr val="folHlink"/>
                </a:solidFill>
              </a:rPr>
              <a:t> all life sciences as the common knowledge</a:t>
            </a:r>
            <a:r>
              <a:rPr lang="en-US" altLang="zh-CN" smtClean="0"/>
              <a:t> </a:t>
            </a:r>
          </a:p>
          <a:p>
            <a:pPr lvl="1" eaLnBrk="1" hangingPunct="1"/>
            <a:r>
              <a:rPr lang="en-US" altLang="zh-CN" smtClean="0"/>
              <a:t>Genetics; Cell biology; Molecular biology</a:t>
            </a:r>
          </a:p>
          <a:p>
            <a:pPr lvl="1" eaLnBrk="1" hangingPunct="1"/>
            <a:r>
              <a:rPr lang="en-US" altLang="zh-CN" smtClean="0"/>
              <a:t>Physiology and Immunology</a:t>
            </a:r>
          </a:p>
          <a:p>
            <a:pPr lvl="1" eaLnBrk="1" hangingPunct="1"/>
            <a:r>
              <a:rPr lang="en-US" altLang="zh-CN" smtClean="0"/>
              <a:t>Pharmacology and Pharmacy</a:t>
            </a:r>
          </a:p>
          <a:p>
            <a:pPr lvl="1" eaLnBrk="1" hangingPunct="1"/>
            <a:r>
              <a:rPr lang="en-US" altLang="zh-CN" smtClean="0"/>
              <a:t>Toxicology; Pathology; Microbiology</a:t>
            </a:r>
          </a:p>
        </p:txBody>
      </p:sp>
    </p:spTree>
    <p:extLst>
      <p:ext uri="{BB962C8B-B14F-4D97-AF65-F5344CB8AC3E}">
        <p14:creationId xmlns:p14="http://schemas.microsoft.com/office/powerpoint/2010/main" val="20581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Biochemistry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196975"/>
            <a:ext cx="8591550" cy="5184775"/>
          </a:xfrm>
        </p:spPr>
        <p:txBody>
          <a:bodyPr/>
          <a:lstStyle/>
          <a:p>
            <a:pPr lvl="1" eaLnBrk="1" hangingPunct="1">
              <a:spcBef>
                <a:spcPct val="10000"/>
              </a:spcBef>
            </a:pPr>
            <a:r>
              <a:rPr lang="en-US" altLang="zh-CN" smtClean="0">
                <a:solidFill>
                  <a:schemeClr val="hlink"/>
                </a:solidFill>
              </a:rPr>
              <a:t>Medical/Veterinary students</a:t>
            </a:r>
            <a:r>
              <a:rPr lang="en-US" altLang="zh-CN" smtClean="0"/>
              <a:t> who acquire a sound knowledge of biochemistry will be in  a strong position to </a:t>
            </a:r>
            <a:r>
              <a:rPr lang="en-US" altLang="zh-CN" smtClean="0">
                <a:solidFill>
                  <a:schemeClr val="folHlink"/>
                </a:solidFill>
              </a:rPr>
              <a:t>deal with two central concerns</a:t>
            </a:r>
            <a:r>
              <a:rPr lang="en-US" altLang="zh-CN" smtClean="0"/>
              <a:t> of the health sciences:</a:t>
            </a:r>
          </a:p>
          <a:p>
            <a:pPr lvl="1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 smtClean="0"/>
              <a:t>  (1) the understanding and maintenance of </a:t>
            </a:r>
            <a:r>
              <a:rPr lang="en-US" altLang="zh-CN" smtClean="0">
                <a:solidFill>
                  <a:schemeClr val="hlink"/>
                </a:solidFill>
              </a:rPr>
              <a:t>health</a:t>
            </a:r>
            <a:r>
              <a:rPr lang="en-US" altLang="zh-CN" smtClean="0"/>
              <a:t> </a:t>
            </a:r>
          </a:p>
          <a:p>
            <a:pPr lvl="1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 smtClean="0"/>
              <a:t>  (2) the understanding and effective treatment of </a:t>
            </a:r>
            <a:r>
              <a:rPr lang="en-US" altLang="zh-CN" smtClean="0">
                <a:solidFill>
                  <a:schemeClr val="hlink"/>
                </a:solidFill>
              </a:rPr>
              <a:t>disease</a:t>
            </a:r>
          </a:p>
          <a:p>
            <a:pPr lvl="2" algn="just" eaLnBrk="1" hangingPunct="1">
              <a:spcBef>
                <a:spcPct val="10000"/>
              </a:spcBef>
            </a:pPr>
            <a:r>
              <a:rPr kumimoji="1" lang="en-US" altLang="zh-CN" smtClean="0"/>
              <a:t>Causes of cancers, etc </a:t>
            </a:r>
          </a:p>
          <a:p>
            <a:pPr lvl="2" algn="just" eaLnBrk="1" hangingPunct="1">
              <a:spcBef>
                <a:spcPct val="10000"/>
              </a:spcBef>
            </a:pPr>
            <a:r>
              <a:rPr kumimoji="1" lang="en-US" altLang="zh-CN" smtClean="0"/>
              <a:t>Molecular lesions causing various genetic diseases</a:t>
            </a:r>
          </a:p>
          <a:p>
            <a:pPr lvl="2" algn="just" eaLnBrk="1" hangingPunct="1">
              <a:spcBef>
                <a:spcPct val="10000"/>
              </a:spcBef>
            </a:pPr>
            <a:r>
              <a:rPr kumimoji="1" lang="en-US" altLang="zh-CN" smtClean="0"/>
              <a:t>Rational design of new drugs </a:t>
            </a:r>
          </a:p>
        </p:txBody>
      </p:sp>
    </p:spTree>
    <p:extLst>
      <p:ext uri="{BB962C8B-B14F-4D97-AF65-F5344CB8AC3E}">
        <p14:creationId xmlns:p14="http://schemas.microsoft.com/office/powerpoint/2010/main" val="22065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Comic Sans MS" panose="030F0702030302020204" pitchFamily="66" charset="0"/>
              </a:rPr>
              <a:t>Principles of Biochemistry</a:t>
            </a:r>
            <a:r>
              <a:rPr lang="en-US" altLang="en-US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latin typeface="Comic Sans MS" panose="030F0702030302020204" pitchFamily="66" charset="0"/>
              </a:rPr>
              <a:t>Cells (basic structural units of living organisms) are highly organized and constant source of energy is required to maintain the ordered state.</a:t>
            </a:r>
          </a:p>
          <a:p>
            <a:pPr eaLnBrk="1" hangingPunct="1"/>
            <a:endParaRPr lang="en-US" altLang="en-US" sz="90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000" smtClean="0">
                <a:latin typeface="Comic Sans MS" panose="030F0702030302020204" pitchFamily="66" charset="0"/>
              </a:rPr>
              <a:t> Living processes contain thousands of chemical pathways. Precise regulation and integration of these pathways are required to maintain life</a:t>
            </a:r>
          </a:p>
          <a:p>
            <a:pPr eaLnBrk="1" hangingPunct="1"/>
            <a:endParaRPr lang="en-US" altLang="en-US" sz="90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000" smtClean="0">
                <a:latin typeface="Comic Sans MS" panose="030F0702030302020204" pitchFamily="66" charset="0"/>
              </a:rPr>
              <a:t>Certain important pathways e.g. Glycolysis is found in almost all organisms.</a:t>
            </a:r>
          </a:p>
          <a:p>
            <a:pPr eaLnBrk="1" hangingPunct="1"/>
            <a:endParaRPr lang="en-US" altLang="en-US" sz="90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000" smtClean="0">
                <a:latin typeface="Comic Sans MS" panose="030F0702030302020204" pitchFamily="66" charset="0"/>
              </a:rPr>
              <a:t>All organisms use the same type of molecules: carbohydrates, proteins, lipids &amp; nucleic acids.</a:t>
            </a:r>
          </a:p>
          <a:p>
            <a:pPr eaLnBrk="1" hangingPunct="1"/>
            <a:endParaRPr lang="en-US" altLang="en-US" sz="90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000" smtClean="0">
                <a:latin typeface="Comic Sans MS" panose="030F0702030302020204" pitchFamily="66" charset="0"/>
              </a:rPr>
              <a:t>Instructions for growth, reproduction and developments for each organism is encoded  in their DNA</a:t>
            </a:r>
            <a:r>
              <a:rPr lang="en-US" altLang="en-US" sz="2000" smtClean="0"/>
              <a:t> 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F9D0E1E-02EF-4122-AFB3-44ABC0B0ECD4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4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458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solidFill>
                  <a:srgbClr val="990000"/>
                </a:solidFill>
                <a:latin typeface="Arial" panose="020B0604020202020204" pitchFamily="34" charset="0"/>
                <a:ea typeface="华文新魏" pitchFamily="2" charset="-122"/>
              </a:rPr>
              <a:t>  History and development</a:t>
            </a:r>
            <a:r>
              <a:rPr kumimoji="1" lang="en-US" altLang="zh-CN" sz="1800">
                <a:latin typeface="Arial" panose="020B0604020202020204" pitchFamily="34" charset="0"/>
              </a:rPr>
              <a:t>  </a:t>
            </a:r>
            <a:r>
              <a:rPr kumimoji="1" lang="en-US" altLang="zh-CN" sz="3600" b="1">
                <a:solidFill>
                  <a:srgbClr val="990000"/>
                </a:solidFill>
                <a:latin typeface="Arial" panose="020B0604020202020204" pitchFamily="34" charset="0"/>
                <a:ea typeface="华文新魏" pitchFamily="2" charset="-122"/>
              </a:rPr>
              <a:t>of Biochemistry 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03213" y="2381250"/>
            <a:ext cx="52593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b="1">
                <a:solidFill>
                  <a:srgbClr val="0000FF"/>
                </a:solidFill>
                <a:latin typeface="Comic Sans MS" panose="030F0702030302020204" pitchFamily="66" charset="0"/>
                <a:ea typeface="华文新魏" pitchFamily="2" charset="-122"/>
              </a:rPr>
              <a:t>1903, Neuberg (German):</a:t>
            </a:r>
            <a:r>
              <a:rPr kumimoji="1" lang="en-US" altLang="zh-CN" b="1">
                <a:solidFill>
                  <a:srgbClr val="0066FF"/>
                </a:solidFill>
                <a:latin typeface="Comic Sans MS" panose="030F0702030302020204" pitchFamily="66" charset="0"/>
                <a:ea typeface="华文新魏" pitchFamily="2" charset="-122"/>
              </a:rPr>
              <a:t> </a:t>
            </a:r>
            <a:r>
              <a:rPr kumimoji="1" lang="en-US" altLang="zh-CN" b="1">
                <a:solidFill>
                  <a:srgbClr val="FF0000"/>
                </a:solidFill>
                <a:latin typeface="Comic Sans MS" panose="030F0702030302020204" pitchFamily="66" charset="0"/>
                <a:ea typeface="华文新魏" pitchFamily="2" charset="-122"/>
              </a:rPr>
              <a:t>“Biochemistry”</a:t>
            </a:r>
            <a:r>
              <a:rPr kumimoji="1" lang="en-US" altLang="zh-CN" b="1">
                <a:solidFill>
                  <a:srgbClr val="FF3399"/>
                </a:solidFill>
                <a:latin typeface="Comic Sans MS" panose="030F0702030302020204" pitchFamily="66" charset="0"/>
                <a:ea typeface="华文新魏" pitchFamily="2" charset="-122"/>
              </a:rPr>
              <a:t> </a:t>
            </a:r>
            <a:endParaRPr lang="en-US" altLang="zh-CN">
              <a:solidFill>
                <a:srgbClr val="FF3399"/>
              </a:solidFill>
              <a:latin typeface="Comic Sans MS" panose="030F0702030302020204" pitchFamily="66" charset="0"/>
              <a:ea typeface="华文新魏" pitchFamily="2" charset="-122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457200" y="37338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3600" b="1">
                <a:solidFill>
                  <a:srgbClr val="FF3399"/>
                </a:solidFill>
                <a:latin typeface="Comic Sans MS" panose="030F0702030302020204" pitchFamily="66" charset="0"/>
                <a:ea typeface="华文新魏" pitchFamily="2" charset="-122"/>
              </a:rPr>
              <a:t> </a:t>
            </a:r>
            <a:r>
              <a:rPr kumimoji="1" lang="en-US" altLang="zh-CN" sz="3600" b="1">
                <a:solidFill>
                  <a:srgbClr val="FF0000"/>
                </a:solidFill>
                <a:latin typeface="Comic Sans MS" panose="030F0702030302020204" pitchFamily="66" charset="0"/>
                <a:ea typeface="华文新魏" pitchFamily="2" charset="-122"/>
              </a:rPr>
              <a:t>“Chemistry of Life” </a:t>
            </a:r>
          </a:p>
        </p:txBody>
      </p:sp>
      <p:pic>
        <p:nvPicPr>
          <p:cNvPr id="122885" name="Picture 5" descr="neu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133600"/>
            <a:ext cx="32385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535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  <p:bldP spid="1228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Two notable breakthroughs</a:t>
            </a:r>
            <a:endParaRPr lang="en-US" altLang="en-US" sz="3200" smtClean="0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7724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0" indent="-6350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>
                <a:latin typeface="Comic Sans MS" panose="030F0702030302020204" pitchFamily="66" charset="0"/>
              </a:rPr>
              <a:t>(1)  Discovery of the role of </a:t>
            </a:r>
            <a:r>
              <a:rPr lang="en-US" altLang="en-US" sz="3000" b="1">
                <a:solidFill>
                  <a:schemeClr val="hlink"/>
                </a:solidFill>
                <a:latin typeface="Comic Sans MS" panose="030F0702030302020204" pitchFamily="66" charset="0"/>
              </a:rPr>
              <a:t>enzymes</a:t>
            </a:r>
            <a:r>
              <a:rPr lang="en-US" altLang="en-US" sz="3000" b="1">
                <a:latin typeface="Comic Sans MS" panose="030F0702030302020204" pitchFamily="66" charset="0"/>
              </a:rPr>
              <a:t> as catalysts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>
                <a:latin typeface="Comic Sans MS" panose="030F0702030302020204" pitchFamily="66" charset="0"/>
              </a:rPr>
              <a:t>(2)  Identification of </a:t>
            </a:r>
            <a:r>
              <a:rPr lang="en-US" altLang="en-US" sz="3000" b="1">
                <a:solidFill>
                  <a:schemeClr val="folHlink"/>
                </a:solidFill>
                <a:latin typeface="Comic Sans MS" panose="030F0702030302020204" pitchFamily="66" charset="0"/>
              </a:rPr>
              <a:t>nucleic acids</a:t>
            </a:r>
            <a:r>
              <a:rPr lang="en-US" altLang="en-US" sz="3000" b="1">
                <a:latin typeface="Comic Sans MS" panose="030F0702030302020204" pitchFamily="66" charset="0"/>
              </a:rPr>
              <a:t> as information molecules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4267200"/>
            <a:ext cx="8610600" cy="1084263"/>
            <a:chOff x="192" y="2688"/>
            <a:chExt cx="5424" cy="683"/>
          </a:xfrm>
        </p:grpSpPr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192" y="2688"/>
              <a:ext cx="5424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Flow of information</a:t>
              </a:r>
              <a:r>
                <a:rPr lang="en-US" altLang="en-US" sz="2600" b="1">
                  <a:latin typeface="Comic Sans MS" panose="030F0702030302020204" pitchFamily="66" charset="0"/>
                </a:rPr>
                <a:t>: from nucleic acids to proteins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Comic Sans MS" panose="030F0702030302020204" pitchFamily="66" charset="0"/>
                </a:rPr>
                <a:t>	    </a:t>
              </a:r>
              <a:r>
                <a:rPr lang="en-US" altLang="en-US" sz="26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DNA</a:t>
              </a:r>
              <a:r>
                <a:rPr lang="en-US" altLang="en-US" sz="2600" b="1">
                  <a:latin typeface="Comic Sans MS" panose="030F0702030302020204" pitchFamily="66" charset="0"/>
                </a:rPr>
                <a:t>		</a:t>
              </a:r>
              <a:r>
                <a:rPr lang="en-US" altLang="en-US" sz="2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RNA</a:t>
              </a:r>
              <a:r>
                <a:rPr lang="en-US" altLang="en-US" sz="2600" b="1">
                  <a:latin typeface="Comic Sans MS" panose="030F0702030302020204" pitchFamily="66" charset="0"/>
                </a:rPr>
                <a:t>		</a:t>
              </a:r>
              <a:r>
                <a:rPr lang="en-US" altLang="en-US" sz="2600" b="1">
                  <a:solidFill>
                    <a:srgbClr val="009900"/>
                  </a:solidFill>
                  <a:latin typeface="Comic Sans MS" panose="030F0702030302020204" pitchFamily="66" charset="0"/>
                </a:rPr>
                <a:t>Protein</a:t>
              </a:r>
              <a:r>
                <a:rPr lang="en-US" altLang="en-US" sz="26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3319" name="AutoShape 6"/>
            <p:cNvSpPr>
              <a:spLocks noChangeArrowheads="1"/>
            </p:cNvSpPr>
            <p:nvPr/>
          </p:nvSpPr>
          <p:spPr bwMode="auto">
            <a:xfrm>
              <a:off x="1872" y="3264"/>
              <a:ext cx="432" cy="48"/>
            </a:xfrm>
            <a:prstGeom prst="rightArrow">
              <a:avLst>
                <a:gd name="adj1" fmla="val 50000"/>
                <a:gd name="adj2" fmla="val 2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I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20" name="AutoShape 7"/>
            <p:cNvSpPr>
              <a:spLocks noChangeArrowheads="1"/>
            </p:cNvSpPr>
            <p:nvPr/>
          </p:nvSpPr>
          <p:spPr bwMode="auto">
            <a:xfrm>
              <a:off x="3168" y="3264"/>
              <a:ext cx="432" cy="48"/>
            </a:xfrm>
            <a:prstGeom prst="rightArrow">
              <a:avLst>
                <a:gd name="adj1" fmla="val 50000"/>
                <a:gd name="adj2" fmla="val 2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IN" altLang="en-US" sz="18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32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3696</TotalTime>
  <Words>795</Words>
  <Application>Microsoft Office PowerPoint</Application>
  <PresentationFormat>On-screen Show (4:3)</PresentationFormat>
  <Paragraphs>132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SimSun</vt:lpstr>
      <vt:lpstr>华文新魏</vt:lpstr>
      <vt:lpstr>Arial</vt:lpstr>
      <vt:lpstr>Calibri</vt:lpstr>
      <vt:lpstr>Comic Sans MS</vt:lpstr>
      <vt:lpstr>方正舒体</vt:lpstr>
      <vt:lpstr>Georgia</vt:lpstr>
      <vt:lpstr>Wingdings</vt:lpstr>
      <vt:lpstr>Wingdings 2</vt:lpstr>
      <vt:lpstr>Civic</vt:lpstr>
      <vt:lpstr>Microsoft Photo Editor 3.0 Photo</vt:lpstr>
      <vt:lpstr>MS Organization Chart 2.0</vt:lpstr>
      <vt:lpstr>UNIT-I</vt:lpstr>
      <vt:lpstr>Biochemistry</vt:lpstr>
      <vt:lpstr>What is Biochemistry ? </vt:lpstr>
      <vt:lpstr>Biochemistry </vt:lpstr>
      <vt:lpstr>Biochemistry </vt:lpstr>
      <vt:lpstr>Biochemistry </vt:lpstr>
      <vt:lpstr>Principles of Biochemistry </vt:lpstr>
      <vt:lpstr>PowerPoint Presentation</vt:lpstr>
      <vt:lpstr>Two notable breakthroughs</vt:lpstr>
      <vt:lpstr>PowerPoint Presentation</vt:lpstr>
      <vt:lpstr>PowerPoint Presentation</vt:lpstr>
      <vt:lpstr>Organization of Life</vt:lpstr>
      <vt:lpstr>Range of the sizes of objects studies by Biochemist and Biologist</vt:lpstr>
      <vt:lpstr>What dose the Biochemistry discuss?</vt:lpstr>
      <vt:lpstr>Monomers /Polymers/Macromolecule</vt:lpstr>
      <vt:lpstr>Many Important Biomolecules are Polymers</vt:lpstr>
      <vt:lpstr>How do monomers form polymers?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DST-FIST-2016</dc:title>
  <dc:creator>ajeet</dc:creator>
  <cp:lastModifiedBy>HP</cp:lastModifiedBy>
  <cp:revision>141</cp:revision>
  <dcterms:created xsi:type="dcterms:W3CDTF">2017-11-05T08:06:48Z</dcterms:created>
  <dcterms:modified xsi:type="dcterms:W3CDTF">2020-08-14T05:43:34Z</dcterms:modified>
</cp:coreProperties>
</file>