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92" r:id="rId2"/>
    <p:sldId id="312" r:id="rId3"/>
    <p:sldId id="313" r:id="rId4"/>
    <p:sldId id="293" r:id="rId5"/>
    <p:sldId id="295" r:id="rId6"/>
    <p:sldId id="296" r:id="rId7"/>
    <p:sldId id="297" r:id="rId8"/>
    <p:sldId id="298" r:id="rId9"/>
    <p:sldId id="299" r:id="rId10"/>
    <p:sldId id="300" r:id="rId11"/>
    <p:sldId id="315" r:id="rId12"/>
    <p:sldId id="301" r:id="rId13"/>
    <p:sldId id="316" r:id="rId14"/>
    <p:sldId id="305" r:id="rId15"/>
    <p:sldId id="306" r:id="rId16"/>
    <p:sldId id="307" r:id="rId17"/>
    <p:sldId id="303" r:id="rId18"/>
    <p:sldId id="309" r:id="rId19"/>
    <p:sldId id="308" r:id="rId20"/>
    <p:sldId id="304" r:id="rId21"/>
    <p:sldId id="310" r:id="rId22"/>
    <p:sldId id="31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489" autoAdjust="0"/>
  </p:normalViewPr>
  <p:slideViewPr>
    <p:cSldViewPr>
      <p:cViewPr varScale="1">
        <p:scale>
          <a:sx n="96" d="100"/>
          <a:sy n="96" d="100"/>
        </p:scale>
        <p:origin x="-206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36AC89-1D24-4F9E-982F-DA5BF7ECD9F4}" type="datetimeFigureOut">
              <a:rPr lang="en-IN" smtClean="0"/>
              <a:t>30-09-2020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856353-8F37-4299-9A00-D215CE4B5BD8}" type="slidenum">
              <a:rPr lang="en-IN" smtClean="0"/>
              <a:t>‹#›</a:t>
            </a:fld>
            <a:endParaRPr lang="en-IN"/>
          </a:p>
        </p:txBody>
      </p:sp>
    </p:spTree>
    <p:extLst>
      <p:ext uri="{BB962C8B-B14F-4D97-AF65-F5344CB8AC3E}">
        <p14:creationId xmlns:p14="http://schemas.microsoft.com/office/powerpoint/2010/main" val="1010395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3C22391-F062-4485-B1BA-127C2904BA5D}" type="slidenum">
              <a:rPr lang="en-IN" smtClean="0"/>
              <a:t>1</a:t>
            </a:fld>
            <a:endParaRPr lang="en-IN"/>
          </a:p>
        </p:txBody>
      </p:sp>
    </p:spTree>
    <p:extLst>
      <p:ext uri="{BB962C8B-B14F-4D97-AF65-F5344CB8AC3E}">
        <p14:creationId xmlns:p14="http://schemas.microsoft.com/office/powerpoint/2010/main" val="4102938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1856353-8F37-4299-9A00-D215CE4B5BD8}" type="slidenum">
              <a:rPr lang="en-IN" smtClean="0"/>
              <a:t>18</a:t>
            </a:fld>
            <a:endParaRPr lang="en-IN"/>
          </a:p>
        </p:txBody>
      </p:sp>
    </p:spTree>
    <p:extLst>
      <p:ext uri="{BB962C8B-B14F-4D97-AF65-F5344CB8AC3E}">
        <p14:creationId xmlns:p14="http://schemas.microsoft.com/office/powerpoint/2010/main" val="1963925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56055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36373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72090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5909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25849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47606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78455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44024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94641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4599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5973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9/30/2020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27112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9/30/2020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02095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75408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03405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57745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pPr/>
              <a:t>9/30/2020</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294785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1.jpeg"/><Relationship Id="rId7" Type="http://schemas.openxmlformats.org/officeDocument/2006/relationships/image" Target="../media/image4.jpeg"/><Relationship Id="rId12"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jpeg"/><Relationship Id="rId5" Type="http://schemas.openxmlformats.org/officeDocument/2006/relationships/hyperlink" Target="https://www.basu.org.in/" TargetMode="External"/><Relationship Id="rId10" Type="http://schemas.openxmlformats.org/officeDocument/2006/relationships/image" Target="../media/image7.jpeg"/><Relationship Id="rId4" Type="http://schemas.openxmlformats.org/officeDocument/2006/relationships/image" Target="../media/image2.jpeg"/><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5.jpeg"/><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0.jpeg"/><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5.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1.xml"/><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1295400" y="5181600"/>
            <a:ext cx="6477000" cy="1600200"/>
          </a:xfrm>
        </p:spPr>
        <p:txBody>
          <a:bodyPr>
            <a:normAutofit fontScale="92500" lnSpcReduction="20000"/>
          </a:bodyPr>
          <a:lstStyle/>
          <a:p>
            <a:pPr algn="ctr" eaLnBrk="1" hangingPunct="1">
              <a:lnSpc>
                <a:spcPct val="80000"/>
              </a:lnSpc>
            </a:pPr>
            <a:r>
              <a:rPr lang="pt-BR" sz="2000" b="1" dirty="0" smtClean="0">
                <a:solidFill>
                  <a:srgbClr val="7030A0"/>
                </a:solidFill>
                <a:latin typeface="Arial Black" panose="020B0A04020102020204" pitchFamily="34" charset="0"/>
              </a:rPr>
              <a:t>Dr. AJIT KUMAR</a:t>
            </a:r>
          </a:p>
          <a:p>
            <a:pPr algn="ctr" eaLnBrk="1" hangingPunct="1">
              <a:lnSpc>
                <a:spcPct val="80000"/>
              </a:lnSpc>
            </a:pPr>
            <a:r>
              <a:rPr lang="en-US" sz="2000" b="1" dirty="0" smtClean="0">
                <a:solidFill>
                  <a:srgbClr val="7030A0"/>
                </a:solidFill>
                <a:latin typeface="Arial Black" panose="020B0A04020102020204" pitchFamily="34" charset="0"/>
              </a:rPr>
              <a:t>Department of Veterinary Parasitology</a:t>
            </a:r>
          </a:p>
          <a:p>
            <a:pPr algn="ctr" eaLnBrk="1" hangingPunct="1">
              <a:lnSpc>
                <a:spcPct val="80000"/>
              </a:lnSpc>
            </a:pPr>
            <a:r>
              <a:rPr lang="en-US" sz="2000" b="1" dirty="0" smtClean="0">
                <a:solidFill>
                  <a:srgbClr val="7030A0"/>
                </a:solidFill>
                <a:latin typeface="Arial Black" panose="020B0A04020102020204" pitchFamily="34" charset="0"/>
              </a:rPr>
              <a:t>Bihar Veterinary College</a:t>
            </a:r>
          </a:p>
          <a:p>
            <a:pPr algn="ctr" eaLnBrk="1" hangingPunct="1">
              <a:lnSpc>
                <a:spcPct val="80000"/>
              </a:lnSpc>
            </a:pPr>
            <a:r>
              <a:rPr lang="en-US" sz="2000" b="1" dirty="0" smtClean="0">
                <a:solidFill>
                  <a:srgbClr val="7030A0"/>
                </a:solidFill>
                <a:latin typeface="Arial Black" panose="020B0A04020102020204" pitchFamily="34" charset="0"/>
              </a:rPr>
              <a:t>Bihar Animal Sciences University</a:t>
            </a:r>
          </a:p>
          <a:p>
            <a:pPr algn="ctr" eaLnBrk="1" hangingPunct="1">
              <a:lnSpc>
                <a:spcPct val="80000"/>
              </a:lnSpc>
            </a:pPr>
            <a:r>
              <a:rPr lang="en-US" sz="2000" b="1" dirty="0" smtClean="0">
                <a:solidFill>
                  <a:srgbClr val="7030A0"/>
                </a:solidFill>
                <a:latin typeface="Arial Black" panose="020B0A04020102020204" pitchFamily="34" charset="0"/>
              </a:rPr>
              <a:t>Patna-800014</a:t>
            </a:r>
          </a:p>
        </p:txBody>
      </p:sp>
      <p:sp>
        <p:nvSpPr>
          <p:cNvPr id="2051" name="Rectangle 6"/>
          <p:cNvSpPr>
            <a:spLocks noChangeArrowheads="1"/>
          </p:cNvSpPr>
          <p:nvPr/>
        </p:nvSpPr>
        <p:spPr bwMode="auto">
          <a:xfrm>
            <a:off x="0" y="683786"/>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nchor="ctr">
            <a:spAutoFit/>
          </a:bodyPr>
          <a:lstStyle/>
          <a:p>
            <a:pPr algn="ctr"/>
            <a:r>
              <a:rPr lang="en-US" sz="3200" b="1" dirty="0" smtClean="0">
                <a:solidFill>
                  <a:srgbClr val="7030A0"/>
                </a:solidFill>
                <a:latin typeface="Arial Rounded MT Bold" pitchFamily="34" charset="0"/>
              </a:rPr>
              <a:t>Veterinary Parasitology</a:t>
            </a:r>
          </a:p>
        </p:txBody>
      </p:sp>
      <p:pic>
        <p:nvPicPr>
          <p:cNvPr id="1028" name="Picture 4" descr="C:\Users\ACER\Desktop\co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4339" y="3529334"/>
            <a:ext cx="16383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CER\Desktop\t. evans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881218">
            <a:off x="5800487" y="2615413"/>
            <a:ext cx="173355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Bihar Animal Sciences University | बिहार पशु विज्ञान विश्वविद्यालय">
            <a:hlinkClick r:id="rId5" tooltip="&quot;Bihar Animal Sciences University | बिहार पशु विज्ञान विश्वविद्यालय - &quot;"/>
          </p:cNvPr>
          <p:cNvPicPr/>
          <p:nvPr/>
        </p:nvPicPr>
        <p:blipFill>
          <a:blip r:embed="rId6"/>
          <a:srcRect/>
          <a:stretch>
            <a:fillRect/>
          </a:stretch>
        </p:blipFill>
        <p:spPr bwMode="auto">
          <a:xfrm>
            <a:off x="422677" y="111755"/>
            <a:ext cx="1149087" cy="1193163"/>
          </a:xfrm>
          <a:prstGeom prst="rect">
            <a:avLst/>
          </a:prstGeom>
          <a:noFill/>
          <a:ln w="9525">
            <a:noFill/>
            <a:miter lim="800000"/>
            <a:headEnd/>
            <a:tailEnd/>
          </a:ln>
        </p:spPr>
      </p:pic>
      <p:pic>
        <p:nvPicPr>
          <p:cNvPr id="11" name="Picture 10" descr="Colour Logofinal"/>
          <p:cNvPicPr/>
          <p:nvPr/>
        </p:nvPicPr>
        <p:blipFill>
          <a:blip r:embed="rId7" cstate="print"/>
          <a:srcRect/>
          <a:stretch>
            <a:fillRect/>
          </a:stretch>
        </p:blipFill>
        <p:spPr bwMode="auto">
          <a:xfrm>
            <a:off x="7565355" y="381000"/>
            <a:ext cx="1099890" cy="1246392"/>
          </a:xfrm>
          <a:prstGeom prst="rect">
            <a:avLst/>
          </a:prstGeom>
          <a:noFill/>
          <a:ln w="9525">
            <a:noFill/>
            <a:miter lim="800000"/>
            <a:headEnd/>
            <a:tailEnd/>
          </a:ln>
        </p:spPr>
      </p:pic>
      <p:sp>
        <p:nvSpPr>
          <p:cNvPr id="12" name="Rectangle 4"/>
          <p:cNvSpPr>
            <a:spLocks noChangeArrowheads="1"/>
          </p:cNvSpPr>
          <p:nvPr/>
        </p:nvSpPr>
        <p:spPr bwMode="auto">
          <a:xfrm>
            <a:off x="7086600" y="6540500"/>
            <a:ext cx="2057400" cy="292100"/>
          </a:xfrm>
          <a:prstGeom prst="rect">
            <a:avLst/>
          </a:prstGeom>
          <a:solidFill>
            <a:schemeClr val="accent1"/>
          </a:solidFill>
          <a:ln w="12700" cap="sq" algn="ctr">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N" altLang="en-US" sz="1200" dirty="0"/>
              <a:t>Image source: Google image</a:t>
            </a:r>
          </a:p>
        </p:txBody>
      </p:sp>
      <p:pic>
        <p:nvPicPr>
          <p:cNvPr id="14" name="Picture 2" descr="C:\Users\Bala\Pictures\pic\dog-ticks  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a:xfrm>
            <a:off x="5601699" y="4269776"/>
            <a:ext cx="1676400" cy="1219200"/>
          </a:xfrm>
          <a:prstGeom prst="rect">
            <a:avLst/>
          </a:prstGeom>
          <a:noFill/>
        </p:spPr>
      </p:pic>
      <p:pic>
        <p:nvPicPr>
          <p:cNvPr id="15" name="Picture 2" descr="8"/>
          <p:cNvPicPr>
            <a:picLocks noChangeAspect="1" noChangeArrowheads="1"/>
          </p:cNvPicPr>
          <p:nvPr/>
        </p:nvPicPr>
        <p:blipFill>
          <a:blip r:embed="rId9"/>
          <a:srcRect/>
          <a:stretch>
            <a:fillRect/>
          </a:stretch>
        </p:blipFill>
        <p:spPr bwMode="auto">
          <a:xfrm>
            <a:off x="4193875" y="1351073"/>
            <a:ext cx="1731963" cy="1581150"/>
          </a:xfrm>
          <a:prstGeom prst="rect">
            <a:avLst/>
          </a:prstGeom>
          <a:noFill/>
          <a:ln w="9525">
            <a:noFill/>
            <a:miter lim="800000"/>
            <a:headEnd/>
            <a:tailEnd/>
          </a:ln>
        </p:spPr>
      </p:pic>
      <p:pic>
        <p:nvPicPr>
          <p:cNvPr id="16" name="Picture 8" descr="C:\Users\ACER\Desktop\moneizia.jpg"/>
          <p:cNvPicPr>
            <a:picLocks noChangeAspect="1" noChangeArrowheads="1"/>
          </p:cNvPicPr>
          <p:nvPr/>
        </p:nvPicPr>
        <p:blipFill>
          <a:blip r:embed="rId10"/>
          <a:srcRect/>
          <a:stretch>
            <a:fillRect/>
          </a:stretch>
        </p:blipFill>
        <p:spPr bwMode="auto">
          <a:xfrm>
            <a:off x="3050875" y="2688472"/>
            <a:ext cx="1143000" cy="914400"/>
          </a:xfrm>
          <a:prstGeom prst="rect">
            <a:avLst/>
          </a:prstGeom>
          <a:noFill/>
          <a:ln w="9525">
            <a:noFill/>
            <a:miter lim="800000"/>
            <a:headEnd/>
            <a:tailEnd/>
          </a:ln>
        </p:spPr>
      </p:pic>
      <p:pic>
        <p:nvPicPr>
          <p:cNvPr id="17" name="Picture 3" descr="C:\Users\ACER\Desktop\ppt photo\adult haemonchus.jpg"/>
          <p:cNvPicPr>
            <a:picLocks noChangeAspect="1" noChangeArrowheads="1"/>
          </p:cNvPicPr>
          <p:nvPr/>
        </p:nvPicPr>
        <p:blipFill>
          <a:blip r:embed="rId11"/>
          <a:srcRect/>
          <a:stretch>
            <a:fillRect/>
          </a:stretch>
        </p:blipFill>
        <p:spPr bwMode="auto">
          <a:xfrm rot="12175962">
            <a:off x="1302484" y="2434861"/>
            <a:ext cx="1667071" cy="1044035"/>
          </a:xfrm>
          <a:prstGeom prst="rect">
            <a:avLst/>
          </a:prstGeom>
          <a:noFill/>
          <a:ln w="9525">
            <a:noFill/>
            <a:miter lim="800000"/>
            <a:headEnd/>
            <a:tailEnd/>
          </a:ln>
        </p:spPr>
      </p:pic>
      <p:pic>
        <p:nvPicPr>
          <p:cNvPr id="18" name="Picture 2" descr="C:\Users\Dr. Ajit\Desktop\bottle jaw.jpg"/>
          <p:cNvPicPr>
            <a:picLocks noChangeAspect="1" noChangeArrowheads="1"/>
          </p:cNvPicPr>
          <p:nvPr/>
        </p:nvPicPr>
        <p:blipFill>
          <a:blip r:embed="rId12"/>
          <a:srcRect/>
          <a:stretch>
            <a:fillRect/>
          </a:stretch>
        </p:blipFill>
        <p:spPr bwMode="auto">
          <a:xfrm>
            <a:off x="546978" y="3602872"/>
            <a:ext cx="2049572" cy="1298062"/>
          </a:xfrm>
          <a:prstGeom prst="rect">
            <a:avLst/>
          </a:prstGeom>
          <a:noFill/>
          <a:ln w="9525">
            <a:noFill/>
            <a:miter lim="800000"/>
            <a:headEnd/>
            <a:tailEnd/>
          </a:ln>
        </p:spPr>
      </p:pic>
      <p:pic>
        <p:nvPicPr>
          <p:cNvPr id="20" name="Picture 19" descr="Tiger | Smithsonian's National Zoo"/>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470473">
            <a:off x="7495988" y="3587919"/>
            <a:ext cx="1469120" cy="921450"/>
          </a:xfrm>
          <a:prstGeom prst="rect">
            <a:avLst/>
          </a:prstGeom>
          <a:noFill/>
          <a:ln>
            <a:noFill/>
          </a:ln>
        </p:spPr>
      </p:pic>
    </p:spTree>
    <p:extLst>
      <p:ext uri="{BB962C8B-B14F-4D97-AF65-F5344CB8AC3E}">
        <p14:creationId xmlns:p14="http://schemas.microsoft.com/office/powerpoint/2010/main" val="1054255935"/>
      </p:ext>
    </p:extLst>
  </p:cSld>
  <p:clrMapOvr>
    <a:masterClrMapping/>
  </p:clrMapOvr>
  <p:transition>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553200" cy="1066800"/>
          </a:xfrm>
        </p:spPr>
        <p:txBody>
          <a:bodyPr>
            <a:normAutofit fontScale="90000"/>
          </a:bodyPr>
          <a:lstStyle/>
          <a:p>
            <a:pPr algn="ctr"/>
            <a:r>
              <a:rPr lang="en-US" sz="3100" dirty="0" smtClean="0">
                <a:latin typeface="Arial Rounded MT Bold" pitchFamily="34" charset="0"/>
              </a:rPr>
              <a:t>Protozoa of Veterinary Importance</a:t>
            </a:r>
            <a:br>
              <a:rPr lang="en-US" sz="3100" dirty="0" smtClean="0">
                <a:latin typeface="Arial Rounded MT Bold" pitchFamily="34" charset="0"/>
              </a:rPr>
            </a:br>
            <a:r>
              <a:rPr lang="en-US" sz="3100" dirty="0" smtClean="0">
                <a:latin typeface="Arial Rounded MT Bold" pitchFamily="34" charset="0"/>
              </a:rPr>
              <a:t>(Unit-5)</a:t>
            </a:r>
            <a:endParaRPr lang="en-US" sz="3100" dirty="0">
              <a:latin typeface="Arial Rounded MT Bold" pitchFamily="34" charset="0"/>
            </a:endParaRPr>
          </a:p>
        </p:txBody>
      </p:sp>
      <p:sp>
        <p:nvSpPr>
          <p:cNvPr id="3" name="Content Placeholder 2"/>
          <p:cNvSpPr>
            <a:spLocks noGrp="1"/>
          </p:cNvSpPr>
          <p:nvPr>
            <p:ph idx="1"/>
          </p:nvPr>
        </p:nvSpPr>
        <p:spPr>
          <a:xfrm>
            <a:off x="914400" y="1219200"/>
            <a:ext cx="6477000" cy="5791200"/>
          </a:xfrm>
        </p:spPr>
        <p:txBody>
          <a:bodyPr>
            <a:normAutofit/>
          </a:bodyPr>
          <a:lstStyle/>
          <a:p>
            <a:pPr algn="ctr">
              <a:buNone/>
            </a:pPr>
            <a:endParaRPr lang="en-US" sz="1200" b="1" dirty="0" smtClean="0">
              <a:latin typeface="Arial Rounded MT Bold" pitchFamily="34" charset="0"/>
            </a:endParaRPr>
          </a:p>
          <a:p>
            <a:pPr algn="just">
              <a:buFont typeface="Wingdings" panose="05000000000000000000" pitchFamily="2" charset="2"/>
              <a:buChar char="v"/>
            </a:pPr>
            <a:r>
              <a:rPr lang="en-US" b="1" dirty="0" smtClean="0">
                <a:solidFill>
                  <a:srgbClr val="FF0000"/>
                </a:solidFill>
                <a:latin typeface="Arial Rounded MT Bold" pitchFamily="34" charset="0"/>
              </a:rPr>
              <a:t> </a:t>
            </a:r>
            <a:r>
              <a:rPr lang="en-US" sz="2400" b="1" dirty="0" smtClean="0">
                <a:solidFill>
                  <a:srgbClr val="7030A0"/>
                </a:solidFill>
                <a:latin typeface="Arial Rounded MT Bold" pitchFamily="34" charset="0"/>
              </a:rPr>
              <a:t>Protozoa: </a:t>
            </a:r>
            <a:r>
              <a:rPr lang="en-US" b="1" dirty="0" smtClean="0">
                <a:solidFill>
                  <a:srgbClr val="FF0000"/>
                </a:solidFill>
                <a:latin typeface="Arial Rounded MT Bold" pitchFamily="34" charset="0"/>
              </a:rPr>
              <a:t>Introduction , general account and classification, general life cycle of protozoa with morphological features of their developmental stages, Differentiation from bacteria and rickettsia, important morphological features, life cycle, modes of transmission, pathogenesis, epidemiology, diagnosis  and control of protozoan parasites of veterinary and zoonotic importance.</a:t>
            </a:r>
          </a:p>
          <a:p>
            <a:pPr algn="just">
              <a:buFont typeface="Wingdings" panose="05000000000000000000" pitchFamily="2" charset="2"/>
              <a:buChar char="v"/>
            </a:pPr>
            <a:endParaRPr lang="en-IN" dirty="0" smtClean="0">
              <a:solidFill>
                <a:srgbClr val="FF0000"/>
              </a:solidFill>
              <a:latin typeface="Arial Rounded MT Bold" pitchFamily="34" charset="0"/>
            </a:endParaRPr>
          </a:p>
        </p:txBody>
      </p:sp>
      <p:pic>
        <p:nvPicPr>
          <p:cNvPr id="4" name="Picture 5" descr="C:\Users\ACER\Desktop\t. evans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2060" y="3966696"/>
            <a:ext cx="1810723" cy="14326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bigeminablsme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5676" y="3966696"/>
            <a:ext cx="1945124" cy="1357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663230" y="5376137"/>
            <a:ext cx="1524000" cy="6988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i="1" dirty="0" err="1" smtClean="0">
                <a:solidFill>
                  <a:srgbClr val="002060"/>
                </a:solidFill>
                <a:latin typeface="Arial Black" panose="020B0A04020102020204" pitchFamily="34" charset="0"/>
              </a:rPr>
              <a:t>Trypanosoma</a:t>
            </a:r>
            <a:r>
              <a:rPr lang="en-IN" sz="1200" i="1" dirty="0" smtClean="0">
                <a:solidFill>
                  <a:srgbClr val="002060"/>
                </a:solidFill>
                <a:latin typeface="Arial Black" panose="020B0A04020102020204" pitchFamily="34" charset="0"/>
              </a:rPr>
              <a:t>  </a:t>
            </a:r>
            <a:r>
              <a:rPr lang="en-IN" sz="1200" dirty="0" smtClean="0">
                <a:solidFill>
                  <a:srgbClr val="002060"/>
                </a:solidFill>
                <a:latin typeface="Arial Black" panose="020B0A04020102020204" pitchFamily="34" charset="0"/>
              </a:rPr>
              <a:t>sp. </a:t>
            </a:r>
            <a:r>
              <a:rPr lang="en-IN" sz="1200" dirty="0">
                <a:solidFill>
                  <a:srgbClr val="002060"/>
                </a:solidFill>
                <a:latin typeface="Arial Black" panose="020B0A04020102020204" pitchFamily="34" charset="0"/>
              </a:rPr>
              <a:t> i</a:t>
            </a:r>
            <a:r>
              <a:rPr lang="en-IN" sz="1200" dirty="0" smtClean="0">
                <a:solidFill>
                  <a:srgbClr val="002060"/>
                </a:solidFill>
                <a:latin typeface="Arial Black" panose="020B0A04020102020204" pitchFamily="34" charset="0"/>
              </a:rPr>
              <a:t>n blood plasma</a:t>
            </a:r>
            <a:endParaRPr lang="en-IN" sz="1200" dirty="0">
              <a:solidFill>
                <a:srgbClr val="002060"/>
              </a:solidFill>
              <a:latin typeface="Arial Black" panose="020B0A04020102020204" pitchFamily="34" charset="0"/>
            </a:endParaRPr>
          </a:p>
        </p:txBody>
      </p:sp>
      <p:sp>
        <p:nvSpPr>
          <p:cNvPr id="7" name="Right Arrow 6"/>
          <p:cNvSpPr/>
          <p:nvPr/>
        </p:nvSpPr>
        <p:spPr>
          <a:xfrm>
            <a:off x="1219200" y="4152900"/>
            <a:ext cx="56526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4455676" y="5324231"/>
            <a:ext cx="1945124" cy="4517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i="1" dirty="0" err="1" smtClean="0">
                <a:solidFill>
                  <a:srgbClr val="002060"/>
                </a:solidFill>
                <a:latin typeface="Arial Black" panose="020B0A04020102020204" pitchFamily="34" charset="0"/>
              </a:rPr>
              <a:t>Babesia</a:t>
            </a:r>
            <a:r>
              <a:rPr lang="en-IN" dirty="0" smtClean="0">
                <a:solidFill>
                  <a:srgbClr val="002060"/>
                </a:solidFill>
              </a:rPr>
              <a:t> </a:t>
            </a:r>
            <a:r>
              <a:rPr lang="en-IN" sz="1400" dirty="0" smtClean="0">
                <a:solidFill>
                  <a:srgbClr val="002060"/>
                </a:solidFill>
                <a:latin typeface="Arial Black" panose="020B0A04020102020204" pitchFamily="34" charset="0"/>
              </a:rPr>
              <a:t>sp. inside RBCs</a:t>
            </a:r>
            <a:endParaRPr lang="en-IN" sz="1400" dirty="0">
              <a:solidFill>
                <a:srgbClr val="002060"/>
              </a:solidFill>
              <a:latin typeface="Arial Black" panose="020B0A04020102020204" pitchFamily="34" charset="0"/>
            </a:endParaRPr>
          </a:p>
        </p:txBody>
      </p:sp>
      <p:sp>
        <p:nvSpPr>
          <p:cNvPr id="9" name="Down Arrow 8"/>
          <p:cNvSpPr/>
          <p:nvPr/>
        </p:nvSpPr>
        <p:spPr>
          <a:xfrm rot="5644749">
            <a:off x="6520565" y="4468726"/>
            <a:ext cx="135752" cy="6071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4"/>
          <p:cNvSpPr>
            <a:spLocks noChangeArrowheads="1"/>
          </p:cNvSpPr>
          <p:nvPr/>
        </p:nvSpPr>
        <p:spPr bwMode="auto">
          <a:xfrm>
            <a:off x="7297906" y="6616700"/>
            <a:ext cx="1846094" cy="215900"/>
          </a:xfrm>
          <a:prstGeom prst="rect">
            <a:avLst/>
          </a:prstGeom>
          <a:solidFill>
            <a:schemeClr val="accent1"/>
          </a:solidFill>
          <a:ln w="12700" cap="sq" algn="ctr">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N" altLang="en-US" sz="1000" dirty="0"/>
              <a:t>Image source: Google image</a:t>
            </a:r>
          </a:p>
        </p:txBody>
      </p:sp>
    </p:spTree>
    <p:extLst>
      <p:ext uri="{BB962C8B-B14F-4D97-AF65-F5344CB8AC3E}">
        <p14:creationId xmlns:p14="http://schemas.microsoft.com/office/powerpoint/2010/main" val="2532992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7543800" cy="1066800"/>
          </a:xfrm>
        </p:spPr>
        <p:txBody>
          <a:bodyPr>
            <a:normAutofit fontScale="90000"/>
          </a:bodyPr>
          <a:lstStyle/>
          <a:p>
            <a:pPr algn="ctr"/>
            <a:r>
              <a:rPr lang="en-US" sz="4000" dirty="0" smtClean="0">
                <a:latin typeface="Arial Rounded MT Bold" pitchFamily="34" charset="0"/>
              </a:rPr>
              <a:t> Veterinary Parasitology</a:t>
            </a:r>
            <a:br>
              <a:rPr lang="en-US" sz="4000" dirty="0" smtClean="0">
                <a:latin typeface="Arial Rounded MT Bold" pitchFamily="34" charset="0"/>
              </a:rPr>
            </a:br>
            <a:r>
              <a:rPr lang="en-US" sz="3100" dirty="0" smtClean="0">
                <a:solidFill>
                  <a:srgbClr val="002060"/>
                </a:solidFill>
                <a:latin typeface="Arial Rounded MT Bold" pitchFamily="34" charset="0"/>
              </a:rPr>
              <a:t>Internal Assessment Examination</a:t>
            </a:r>
            <a:r>
              <a:rPr lang="en-US" sz="4000" dirty="0" smtClean="0">
                <a:latin typeface="Arial Rounded MT Bold" pitchFamily="34" charset="0"/>
              </a:rPr>
              <a:t/>
            </a:r>
            <a:br>
              <a:rPr lang="en-US" sz="4000" dirty="0" smtClean="0">
                <a:latin typeface="Arial Rounded MT Bold" pitchFamily="34" charset="0"/>
              </a:rPr>
            </a:br>
            <a:endParaRPr lang="en-US" sz="4000" dirty="0">
              <a:latin typeface="Arial Rounded MT Bold" pitchFamily="34" charset="0"/>
            </a:endParaRPr>
          </a:p>
        </p:txBody>
      </p:sp>
      <p:sp>
        <p:nvSpPr>
          <p:cNvPr id="3" name="Content Placeholder 2"/>
          <p:cNvSpPr>
            <a:spLocks noGrp="1"/>
          </p:cNvSpPr>
          <p:nvPr>
            <p:ph idx="1"/>
          </p:nvPr>
        </p:nvSpPr>
        <p:spPr>
          <a:xfrm>
            <a:off x="457200" y="1600200"/>
            <a:ext cx="7315200" cy="5410200"/>
          </a:xfrm>
        </p:spPr>
        <p:txBody>
          <a:bodyPr>
            <a:normAutofit/>
          </a:bodyPr>
          <a:lstStyle/>
          <a:p>
            <a:pPr lvl="0">
              <a:buNone/>
            </a:pPr>
            <a:endParaRPr lang="en-IN" dirty="0" smtClean="0"/>
          </a:p>
          <a:p>
            <a:pPr algn="ctr">
              <a:buNone/>
            </a:pPr>
            <a:endParaRPr lang="en-US" sz="1200" b="1" dirty="0" smtClean="0">
              <a:latin typeface="Arial Rounded MT Bold" pitchFamily="34" charset="0"/>
            </a:endParaRPr>
          </a:p>
          <a:p>
            <a:pPr marL="0" indent="0">
              <a:buNone/>
            </a:pPr>
            <a:endParaRPr lang="en-IN" dirty="0" smtClean="0">
              <a:solidFill>
                <a:srgbClr val="FF0000"/>
              </a:solidFill>
              <a:latin typeface="Arial Rounded MT Bold"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079879353"/>
              </p:ext>
            </p:extLst>
          </p:nvPr>
        </p:nvGraphicFramePr>
        <p:xfrm>
          <a:off x="990600" y="1600201"/>
          <a:ext cx="6019800" cy="2971800"/>
        </p:xfrm>
        <a:graphic>
          <a:graphicData uri="http://schemas.openxmlformats.org/drawingml/2006/table">
            <a:tbl>
              <a:tblPr firstRow="1" bandRow="1">
                <a:tableStyleId>{5C22544A-7EE6-4342-B048-85BDC9FD1C3A}</a:tableStyleId>
              </a:tblPr>
              <a:tblGrid>
                <a:gridCol w="2073486">
                  <a:extLst>
                    <a:ext uri="{9D8B030D-6E8A-4147-A177-3AD203B41FA5}">
                      <a16:colId xmlns:a16="http://schemas.microsoft.com/office/drawing/2014/main" xmlns="" val="318429346"/>
                    </a:ext>
                  </a:extLst>
                </a:gridCol>
                <a:gridCol w="1939714">
                  <a:extLst>
                    <a:ext uri="{9D8B030D-6E8A-4147-A177-3AD203B41FA5}">
                      <a16:colId xmlns:a16="http://schemas.microsoft.com/office/drawing/2014/main" xmlns="" val="532721090"/>
                    </a:ext>
                  </a:extLst>
                </a:gridCol>
                <a:gridCol w="2006600">
                  <a:extLst>
                    <a:ext uri="{9D8B030D-6E8A-4147-A177-3AD203B41FA5}">
                      <a16:colId xmlns:a16="http://schemas.microsoft.com/office/drawing/2014/main" xmlns="" val="3052743002"/>
                    </a:ext>
                  </a:extLst>
                </a:gridCol>
              </a:tblGrid>
              <a:tr h="1012434">
                <a:tc>
                  <a:txBody>
                    <a:bodyPr/>
                    <a:lstStyle/>
                    <a:p>
                      <a:pPr algn="ctr"/>
                      <a:r>
                        <a:rPr lang="en-US" dirty="0" smtClean="0">
                          <a:solidFill>
                            <a:srgbClr val="FF0000"/>
                          </a:solidFill>
                          <a:latin typeface="Arial Rounded MT Bold" panose="020F0704030504030204" pitchFamily="34" charset="0"/>
                        </a:rPr>
                        <a:t>Internal Assessment </a:t>
                      </a:r>
                      <a:endParaRPr lang="en-IN" dirty="0">
                        <a:solidFill>
                          <a:srgbClr val="FF0000"/>
                        </a:solidFill>
                        <a:latin typeface="Arial Rounded MT Bold" panose="020F0704030504030204" pitchFamily="34" charset="0"/>
                      </a:endParaRPr>
                    </a:p>
                  </a:txBody>
                  <a:tcPr/>
                </a:tc>
                <a:tc>
                  <a:txBody>
                    <a:bodyPr/>
                    <a:lstStyle/>
                    <a:p>
                      <a:pPr algn="ctr"/>
                      <a:r>
                        <a:rPr lang="en-US" dirty="0" smtClean="0">
                          <a:solidFill>
                            <a:srgbClr val="FF0000"/>
                          </a:solidFill>
                          <a:latin typeface="Arial Rounded MT Bold" panose="020F0704030504030204" pitchFamily="34" charset="0"/>
                        </a:rPr>
                        <a:t> Maximum Marks</a:t>
                      </a:r>
                      <a:endParaRPr lang="en-IN" dirty="0">
                        <a:solidFill>
                          <a:srgbClr val="FF0000"/>
                        </a:solidFill>
                        <a:latin typeface="Arial Rounded MT Bold" panose="020F0704030504030204" pitchFamily="34" charset="0"/>
                      </a:endParaRPr>
                    </a:p>
                  </a:txBody>
                  <a:tcPr/>
                </a:tc>
                <a:tc>
                  <a:txBody>
                    <a:bodyPr/>
                    <a:lstStyle/>
                    <a:p>
                      <a:pPr algn="ctr"/>
                      <a:r>
                        <a:rPr lang="en-US" dirty="0" smtClean="0">
                          <a:solidFill>
                            <a:srgbClr val="FF0000"/>
                          </a:solidFill>
                          <a:latin typeface="Arial Rounded MT Bold" panose="020F0704030504030204" pitchFamily="34" charset="0"/>
                        </a:rPr>
                        <a:t> Weightage</a:t>
                      </a:r>
                      <a:endParaRPr lang="en-IN" dirty="0">
                        <a:solidFill>
                          <a:srgbClr val="FF0000"/>
                        </a:solidFill>
                        <a:latin typeface="Arial Rounded MT Bold" panose="020F0704030504030204" pitchFamily="34" charset="0"/>
                      </a:endParaRPr>
                    </a:p>
                  </a:txBody>
                  <a:tcPr/>
                </a:tc>
                <a:extLst>
                  <a:ext uri="{0D108BD9-81ED-4DB2-BD59-A6C34878D82A}">
                    <a16:rowId xmlns:a16="http://schemas.microsoft.com/office/drawing/2014/main" xmlns="" val="2690807493"/>
                  </a:ext>
                </a:extLst>
              </a:tr>
              <a:tr h="653122">
                <a:tc>
                  <a:txBody>
                    <a:bodyPr/>
                    <a:lstStyle/>
                    <a:p>
                      <a:pPr algn="ctr"/>
                      <a:r>
                        <a:rPr lang="en-US" b="1" dirty="0" smtClean="0">
                          <a:solidFill>
                            <a:srgbClr val="7030A0"/>
                          </a:solidFill>
                          <a:latin typeface="Arial Rounded MT Bold" panose="020F0704030504030204" pitchFamily="34" charset="0"/>
                        </a:rPr>
                        <a:t> First </a:t>
                      </a:r>
                      <a:endParaRPr lang="en-IN" b="1" dirty="0">
                        <a:solidFill>
                          <a:srgbClr val="7030A0"/>
                        </a:solidFill>
                        <a:latin typeface="Arial Rounded MT Bold" panose="020F0704030504030204" pitchFamily="34" charset="0"/>
                      </a:endParaRPr>
                    </a:p>
                  </a:txBody>
                  <a:tcPr/>
                </a:tc>
                <a:tc>
                  <a:txBody>
                    <a:bodyPr/>
                    <a:lstStyle/>
                    <a:p>
                      <a:pPr algn="ctr"/>
                      <a:r>
                        <a:rPr lang="en-US" b="1" dirty="0" smtClean="0">
                          <a:solidFill>
                            <a:srgbClr val="7030A0"/>
                          </a:solidFill>
                          <a:latin typeface="Arial Rounded MT Bold" panose="020F0704030504030204" pitchFamily="34" charset="0"/>
                        </a:rPr>
                        <a:t> 40</a:t>
                      </a:r>
                      <a:endParaRPr lang="en-IN" b="1" dirty="0">
                        <a:solidFill>
                          <a:srgbClr val="7030A0"/>
                        </a:solidFill>
                        <a:latin typeface="Arial Rounded MT Bold" panose="020F0704030504030204" pitchFamily="34" charset="0"/>
                      </a:endParaRPr>
                    </a:p>
                  </a:txBody>
                  <a:tcPr/>
                </a:tc>
                <a:tc>
                  <a:txBody>
                    <a:bodyPr/>
                    <a:lstStyle/>
                    <a:p>
                      <a:pPr algn="ctr"/>
                      <a:r>
                        <a:rPr lang="en-US" b="1" dirty="0" smtClean="0">
                          <a:solidFill>
                            <a:srgbClr val="7030A0"/>
                          </a:solidFill>
                          <a:latin typeface="Arial Rounded MT Bold" panose="020F0704030504030204" pitchFamily="34" charset="0"/>
                        </a:rPr>
                        <a:t>10</a:t>
                      </a:r>
                      <a:endParaRPr lang="en-IN" b="1" dirty="0">
                        <a:solidFill>
                          <a:srgbClr val="7030A0"/>
                        </a:solidFill>
                        <a:latin typeface="Arial Rounded MT Bold" panose="020F0704030504030204" pitchFamily="34" charset="0"/>
                      </a:endParaRPr>
                    </a:p>
                  </a:txBody>
                  <a:tcPr/>
                </a:tc>
                <a:extLst>
                  <a:ext uri="{0D108BD9-81ED-4DB2-BD59-A6C34878D82A}">
                    <a16:rowId xmlns:a16="http://schemas.microsoft.com/office/drawing/2014/main" xmlns="" val="1610509871"/>
                  </a:ext>
                </a:extLst>
              </a:tr>
              <a:tr h="653122">
                <a:tc>
                  <a:txBody>
                    <a:bodyPr/>
                    <a:lstStyle/>
                    <a:p>
                      <a:pPr algn="ctr"/>
                      <a:r>
                        <a:rPr lang="en-US" b="1" dirty="0" smtClean="0">
                          <a:solidFill>
                            <a:srgbClr val="0070C0"/>
                          </a:solidFill>
                          <a:latin typeface="Arial Rounded MT Bold" panose="020F0704030504030204" pitchFamily="34" charset="0"/>
                        </a:rPr>
                        <a:t> Second</a:t>
                      </a:r>
                      <a:endParaRPr lang="en-IN" b="1" dirty="0">
                        <a:solidFill>
                          <a:srgbClr val="0070C0"/>
                        </a:solidFill>
                        <a:latin typeface="Arial Rounded MT Bold" panose="020F0704030504030204" pitchFamily="34" charset="0"/>
                      </a:endParaRPr>
                    </a:p>
                  </a:txBody>
                  <a:tcPr/>
                </a:tc>
                <a:tc>
                  <a:txBody>
                    <a:bodyPr/>
                    <a:lstStyle/>
                    <a:p>
                      <a:pPr algn="ctr"/>
                      <a:r>
                        <a:rPr lang="en-US" b="1" dirty="0" smtClean="0">
                          <a:solidFill>
                            <a:srgbClr val="0070C0"/>
                          </a:solidFill>
                          <a:latin typeface="Arial Rounded MT Bold" panose="020F0704030504030204" pitchFamily="34" charset="0"/>
                        </a:rPr>
                        <a:t>40</a:t>
                      </a:r>
                      <a:endParaRPr lang="en-IN" b="1" dirty="0">
                        <a:solidFill>
                          <a:srgbClr val="0070C0"/>
                        </a:solidFill>
                        <a:latin typeface="Arial Rounded MT Bold" panose="020F0704030504030204" pitchFamily="34" charset="0"/>
                      </a:endParaRPr>
                    </a:p>
                  </a:txBody>
                  <a:tcPr/>
                </a:tc>
                <a:tc>
                  <a:txBody>
                    <a:bodyPr/>
                    <a:lstStyle/>
                    <a:p>
                      <a:pPr algn="ctr"/>
                      <a:r>
                        <a:rPr lang="en-US" b="1" dirty="0" smtClean="0">
                          <a:solidFill>
                            <a:srgbClr val="0070C0"/>
                          </a:solidFill>
                          <a:latin typeface="Arial Rounded MT Bold" panose="020F0704030504030204" pitchFamily="34" charset="0"/>
                        </a:rPr>
                        <a:t>10</a:t>
                      </a:r>
                      <a:endParaRPr lang="en-IN" b="1" dirty="0">
                        <a:solidFill>
                          <a:srgbClr val="0070C0"/>
                        </a:solidFill>
                        <a:latin typeface="Arial Rounded MT Bold" panose="020F0704030504030204" pitchFamily="34" charset="0"/>
                      </a:endParaRPr>
                    </a:p>
                  </a:txBody>
                  <a:tcPr/>
                </a:tc>
                <a:extLst>
                  <a:ext uri="{0D108BD9-81ED-4DB2-BD59-A6C34878D82A}">
                    <a16:rowId xmlns:a16="http://schemas.microsoft.com/office/drawing/2014/main" xmlns="" val="444152048"/>
                  </a:ext>
                </a:extLst>
              </a:tr>
              <a:tr h="653122">
                <a:tc>
                  <a:txBody>
                    <a:bodyPr/>
                    <a:lstStyle/>
                    <a:p>
                      <a:pPr algn="ctr"/>
                      <a:r>
                        <a:rPr lang="en-US" dirty="0" smtClean="0">
                          <a:solidFill>
                            <a:srgbClr val="002060"/>
                          </a:solidFill>
                          <a:latin typeface="Arial Rounded MT Bold" panose="020F0704030504030204" pitchFamily="34" charset="0"/>
                        </a:rPr>
                        <a:t>Third</a:t>
                      </a:r>
                      <a:endParaRPr lang="en-IN" dirty="0">
                        <a:solidFill>
                          <a:srgbClr val="002060"/>
                        </a:solidFill>
                        <a:latin typeface="Arial Rounded MT Bold" panose="020F0704030504030204" pitchFamily="34" charset="0"/>
                      </a:endParaRPr>
                    </a:p>
                  </a:txBody>
                  <a:tcPr/>
                </a:tc>
                <a:tc>
                  <a:txBody>
                    <a:bodyPr/>
                    <a:lstStyle/>
                    <a:p>
                      <a:pPr algn="ctr"/>
                      <a:r>
                        <a:rPr lang="en-US" dirty="0" smtClean="0">
                          <a:solidFill>
                            <a:srgbClr val="002060"/>
                          </a:solidFill>
                          <a:latin typeface="Arial Rounded MT Bold" panose="020F0704030504030204" pitchFamily="34" charset="0"/>
                        </a:rPr>
                        <a:t>40</a:t>
                      </a:r>
                      <a:endParaRPr lang="en-IN" dirty="0">
                        <a:solidFill>
                          <a:srgbClr val="002060"/>
                        </a:solidFill>
                        <a:latin typeface="Arial Rounded MT Bold" panose="020F0704030504030204" pitchFamily="34" charset="0"/>
                      </a:endParaRPr>
                    </a:p>
                  </a:txBody>
                  <a:tcPr/>
                </a:tc>
                <a:tc>
                  <a:txBody>
                    <a:bodyPr/>
                    <a:lstStyle/>
                    <a:p>
                      <a:pPr algn="ctr"/>
                      <a:r>
                        <a:rPr lang="en-US" dirty="0" smtClean="0">
                          <a:solidFill>
                            <a:srgbClr val="002060"/>
                          </a:solidFill>
                          <a:latin typeface="Arial Rounded MT Bold" panose="020F0704030504030204" pitchFamily="34" charset="0"/>
                        </a:rPr>
                        <a:t>10</a:t>
                      </a:r>
                      <a:endParaRPr lang="en-IN" dirty="0">
                        <a:solidFill>
                          <a:srgbClr val="002060"/>
                        </a:solidFill>
                        <a:latin typeface="Arial Rounded MT Bold" panose="020F0704030504030204" pitchFamily="34" charset="0"/>
                      </a:endParaRPr>
                    </a:p>
                  </a:txBody>
                  <a:tcPr/>
                </a:tc>
                <a:extLst>
                  <a:ext uri="{0D108BD9-81ED-4DB2-BD59-A6C34878D82A}">
                    <a16:rowId xmlns:a16="http://schemas.microsoft.com/office/drawing/2014/main" xmlns="" val="610417991"/>
                  </a:ext>
                </a:extLst>
              </a:tr>
            </a:tbl>
          </a:graphicData>
        </a:graphic>
      </p:graphicFrame>
      <p:sp>
        <p:nvSpPr>
          <p:cNvPr id="8" name="Rectangle 7"/>
          <p:cNvSpPr/>
          <p:nvPr/>
        </p:nvSpPr>
        <p:spPr>
          <a:xfrm>
            <a:off x="1524000" y="4876800"/>
            <a:ext cx="5029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result of the best of two</a:t>
            </a:r>
            <a:br>
              <a:rPr lang="en-US" dirty="0"/>
            </a:br>
            <a:r>
              <a:rPr lang="en-US" dirty="0" smtClean="0">
                <a:solidFill>
                  <a:srgbClr val="7030A0"/>
                </a:solidFill>
                <a:latin typeface="Arial Rounded MT Bold" panose="020F0704030504030204" pitchFamily="34" charset="0"/>
              </a:rPr>
              <a:t>Results of the best of two </a:t>
            </a:r>
            <a:r>
              <a:rPr lang="en-US" dirty="0">
                <a:solidFill>
                  <a:srgbClr val="7030A0"/>
                </a:solidFill>
                <a:latin typeface="Arial Rounded MT Bold" panose="020F0704030504030204" pitchFamily="34" charset="0"/>
              </a:rPr>
              <a:t>I</a:t>
            </a:r>
            <a:r>
              <a:rPr lang="en-US" dirty="0" smtClean="0">
                <a:solidFill>
                  <a:srgbClr val="7030A0"/>
                </a:solidFill>
                <a:latin typeface="Arial Rounded MT Bold" panose="020F0704030504030204" pitchFamily="34" charset="0"/>
              </a:rPr>
              <a:t>nternal </a:t>
            </a:r>
            <a:r>
              <a:rPr lang="en-US" dirty="0">
                <a:solidFill>
                  <a:srgbClr val="7030A0"/>
                </a:solidFill>
                <a:latin typeface="Arial Rounded MT Bold" panose="020F0704030504030204" pitchFamily="34" charset="0"/>
              </a:rPr>
              <a:t>A</a:t>
            </a:r>
            <a:r>
              <a:rPr lang="en-US" dirty="0" smtClean="0">
                <a:solidFill>
                  <a:srgbClr val="7030A0"/>
                </a:solidFill>
                <a:latin typeface="Arial Rounded MT Bold" panose="020F0704030504030204" pitchFamily="34" charset="0"/>
              </a:rPr>
              <a:t>ssessments </a:t>
            </a:r>
            <a:r>
              <a:rPr lang="en-US" dirty="0">
                <a:solidFill>
                  <a:srgbClr val="7030A0"/>
                </a:solidFill>
                <a:latin typeface="Arial Rounded MT Bold" panose="020F0704030504030204" pitchFamily="34" charset="0"/>
              </a:rPr>
              <a:t>shall be accounted </a:t>
            </a:r>
            <a:br>
              <a:rPr lang="en-US" dirty="0">
                <a:solidFill>
                  <a:srgbClr val="7030A0"/>
                </a:solidFill>
                <a:latin typeface="Arial Rounded MT Bold" panose="020F0704030504030204" pitchFamily="34" charset="0"/>
              </a:rPr>
            </a:br>
            <a:endParaRPr lang="en-IN" dirty="0">
              <a:solidFill>
                <a:srgbClr val="7030A0"/>
              </a:solidFill>
              <a:latin typeface="Arial Rounded MT Bold" panose="020F0704030504030204" pitchFamily="34" charset="0"/>
            </a:endParaRPr>
          </a:p>
        </p:txBody>
      </p:sp>
      <p:pic>
        <p:nvPicPr>
          <p:cNvPr id="9" name="Picture 8" descr="Exam Cartoon Images, Stock Photos &amp; Vectors | Shutterstock"/>
          <p:cNvPicPr/>
          <p:nvPr/>
        </p:nvPicPr>
        <p:blipFill rotWithShape="1">
          <a:blip r:embed="rId2">
            <a:extLst>
              <a:ext uri="{28A0092B-C50C-407E-A947-70E740481C1C}">
                <a14:useLocalDpi xmlns:a14="http://schemas.microsoft.com/office/drawing/2010/main" val="0"/>
              </a:ext>
            </a:extLst>
          </a:blip>
          <a:srcRect b="14643"/>
          <a:stretch/>
        </p:blipFill>
        <p:spPr bwMode="auto">
          <a:xfrm>
            <a:off x="2705100" y="5477189"/>
            <a:ext cx="2819400" cy="13716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85241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7543800" cy="1066800"/>
          </a:xfrm>
        </p:spPr>
        <p:txBody>
          <a:bodyPr>
            <a:normAutofit fontScale="90000"/>
          </a:bodyPr>
          <a:lstStyle/>
          <a:p>
            <a:pPr algn="ctr"/>
            <a:r>
              <a:rPr lang="en-US" sz="4000" dirty="0" smtClean="0">
                <a:latin typeface="Arial Rounded MT Bold" pitchFamily="34" charset="0"/>
              </a:rPr>
              <a:t> Veterinary Parasitology</a:t>
            </a:r>
            <a:br>
              <a:rPr lang="en-US" sz="4000" dirty="0" smtClean="0">
                <a:latin typeface="Arial Rounded MT Bold" pitchFamily="34" charset="0"/>
              </a:rPr>
            </a:br>
            <a:r>
              <a:rPr lang="en-US" sz="4000" dirty="0" smtClean="0">
                <a:solidFill>
                  <a:srgbClr val="002060"/>
                </a:solidFill>
                <a:latin typeface="Arial Rounded MT Bold" pitchFamily="34" charset="0"/>
              </a:rPr>
              <a:t>Annual Examination</a:t>
            </a:r>
            <a:r>
              <a:rPr lang="en-US" sz="4000" dirty="0" smtClean="0">
                <a:latin typeface="Arial Rounded MT Bold" pitchFamily="34" charset="0"/>
              </a:rPr>
              <a:t/>
            </a:r>
            <a:br>
              <a:rPr lang="en-US" sz="4000" dirty="0" smtClean="0">
                <a:latin typeface="Arial Rounded MT Bold" pitchFamily="34" charset="0"/>
              </a:rPr>
            </a:br>
            <a:endParaRPr lang="en-US" sz="4000" dirty="0">
              <a:latin typeface="Arial Rounded MT Bold" pitchFamily="34" charset="0"/>
            </a:endParaRPr>
          </a:p>
        </p:txBody>
      </p:sp>
      <p:sp>
        <p:nvSpPr>
          <p:cNvPr id="3" name="Content Placeholder 2"/>
          <p:cNvSpPr>
            <a:spLocks noGrp="1"/>
          </p:cNvSpPr>
          <p:nvPr>
            <p:ph idx="1"/>
          </p:nvPr>
        </p:nvSpPr>
        <p:spPr>
          <a:xfrm>
            <a:off x="1143000" y="1752600"/>
            <a:ext cx="8001000" cy="5257800"/>
          </a:xfrm>
        </p:spPr>
        <p:txBody>
          <a:bodyPr>
            <a:normAutofit/>
          </a:bodyPr>
          <a:lstStyle/>
          <a:p>
            <a:pPr lvl="0">
              <a:buNone/>
            </a:pPr>
            <a:endParaRPr lang="en-IN" dirty="0" smtClean="0"/>
          </a:p>
          <a:p>
            <a:pPr algn="ctr">
              <a:buNone/>
            </a:pPr>
            <a:endParaRPr lang="en-US" sz="1200" b="1" dirty="0" smtClean="0">
              <a:latin typeface="Arial Rounded MT Bold" pitchFamily="34" charset="0"/>
            </a:endParaRPr>
          </a:p>
          <a:p>
            <a:pPr marL="0" indent="0">
              <a:buNone/>
            </a:pPr>
            <a:endParaRPr lang="en-IN" dirty="0" smtClean="0">
              <a:solidFill>
                <a:srgbClr val="FF0000"/>
              </a:solidFill>
              <a:latin typeface="Arial Rounded MT Bold"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870202755"/>
              </p:ext>
            </p:extLst>
          </p:nvPr>
        </p:nvGraphicFramePr>
        <p:xfrm>
          <a:off x="609600" y="1752600"/>
          <a:ext cx="6553200" cy="3227629"/>
        </p:xfrm>
        <a:graphic>
          <a:graphicData uri="http://schemas.openxmlformats.org/drawingml/2006/table">
            <a:tbl>
              <a:tblPr firstRow="1" bandRow="1">
                <a:tableStyleId>{5C22544A-7EE6-4342-B048-85BDC9FD1C3A}</a:tableStyleId>
              </a:tblPr>
              <a:tblGrid>
                <a:gridCol w="1146810">
                  <a:extLst>
                    <a:ext uri="{9D8B030D-6E8A-4147-A177-3AD203B41FA5}">
                      <a16:colId xmlns:a16="http://schemas.microsoft.com/office/drawing/2014/main" xmlns="" val="452587791"/>
                    </a:ext>
                  </a:extLst>
                </a:gridCol>
                <a:gridCol w="1443990">
                  <a:extLst>
                    <a:ext uri="{9D8B030D-6E8A-4147-A177-3AD203B41FA5}">
                      <a16:colId xmlns:a16="http://schemas.microsoft.com/office/drawing/2014/main" xmlns="" val="1989855225"/>
                    </a:ext>
                  </a:extLst>
                </a:gridCol>
                <a:gridCol w="1371600">
                  <a:extLst>
                    <a:ext uri="{9D8B030D-6E8A-4147-A177-3AD203B41FA5}">
                      <a16:colId xmlns:a16="http://schemas.microsoft.com/office/drawing/2014/main" xmlns="" val="3114812422"/>
                    </a:ext>
                  </a:extLst>
                </a:gridCol>
                <a:gridCol w="1295400">
                  <a:extLst>
                    <a:ext uri="{9D8B030D-6E8A-4147-A177-3AD203B41FA5}">
                      <a16:colId xmlns:a16="http://schemas.microsoft.com/office/drawing/2014/main" xmlns="" val="767930085"/>
                    </a:ext>
                  </a:extLst>
                </a:gridCol>
                <a:gridCol w="1295400">
                  <a:extLst>
                    <a:ext uri="{9D8B030D-6E8A-4147-A177-3AD203B41FA5}">
                      <a16:colId xmlns:a16="http://schemas.microsoft.com/office/drawing/2014/main" xmlns="" val="886831428"/>
                    </a:ext>
                  </a:extLst>
                </a:gridCol>
              </a:tblGrid>
              <a:tr h="596527">
                <a:tc gridSpan="2">
                  <a:txBody>
                    <a:bodyPr/>
                    <a:lstStyle/>
                    <a:p>
                      <a:r>
                        <a:rPr lang="en-IN" b="1" dirty="0" smtClean="0"/>
                        <a:t>                   Papers</a:t>
                      </a:r>
                      <a:endParaRPr lang="en-IN" b="1" dirty="0"/>
                    </a:p>
                  </a:txBody>
                  <a:tcPr/>
                </a:tc>
                <a:tc hMerge="1">
                  <a:txBody>
                    <a:bodyPr/>
                    <a:lstStyle/>
                    <a:p>
                      <a:endParaRPr lang="en-IN"/>
                    </a:p>
                  </a:txBody>
                  <a:tcPr/>
                </a:tc>
                <a:tc>
                  <a:txBody>
                    <a:bodyPr/>
                    <a:lstStyle/>
                    <a:p>
                      <a:r>
                        <a:rPr lang="en-IN" b="1" dirty="0" smtClean="0"/>
                        <a:t>Units</a:t>
                      </a:r>
                      <a:endParaRPr lang="en-IN" b="1" dirty="0"/>
                    </a:p>
                  </a:txBody>
                  <a:tcPr/>
                </a:tc>
                <a:tc>
                  <a:txBody>
                    <a:bodyPr/>
                    <a:lstStyle/>
                    <a:p>
                      <a:r>
                        <a:rPr lang="en-IN" b="1" dirty="0" smtClean="0"/>
                        <a:t> Maximum Marks</a:t>
                      </a:r>
                      <a:endParaRPr lang="en-IN" b="1" dirty="0"/>
                    </a:p>
                  </a:txBody>
                  <a:tcPr/>
                </a:tc>
                <a:tc>
                  <a:txBody>
                    <a:bodyPr/>
                    <a:lstStyle/>
                    <a:p>
                      <a:r>
                        <a:rPr lang="en-IN" b="1" dirty="0" smtClean="0"/>
                        <a:t> Weightage</a:t>
                      </a:r>
                      <a:endParaRPr lang="en-IN" b="1" dirty="0"/>
                    </a:p>
                  </a:txBody>
                  <a:tcPr/>
                </a:tc>
                <a:extLst>
                  <a:ext uri="{0D108BD9-81ED-4DB2-BD59-A6C34878D82A}">
                    <a16:rowId xmlns:a16="http://schemas.microsoft.com/office/drawing/2014/main" xmlns="" val="1597356682"/>
                  </a:ext>
                </a:extLst>
              </a:tr>
              <a:tr h="596527">
                <a:tc rowSpan="2">
                  <a:txBody>
                    <a:bodyPr/>
                    <a:lstStyle/>
                    <a:p>
                      <a:r>
                        <a:rPr lang="en-IN" b="1" dirty="0" smtClean="0">
                          <a:solidFill>
                            <a:srgbClr val="FF0000"/>
                          </a:solidFill>
                        </a:rPr>
                        <a:t>Theory </a:t>
                      </a:r>
                      <a:endParaRPr lang="en-IN" b="1" dirty="0">
                        <a:solidFill>
                          <a:srgbClr val="FF0000"/>
                        </a:solidFill>
                      </a:endParaRPr>
                    </a:p>
                  </a:txBody>
                  <a:tcPr>
                    <a:lnR w="12700" cap="flat" cmpd="sng" algn="ctr">
                      <a:solidFill>
                        <a:schemeClr val="tx1"/>
                      </a:solidFill>
                      <a:prstDash val="solid"/>
                      <a:round/>
                      <a:headEnd type="none" w="med" len="med"/>
                      <a:tailEnd type="none" w="med" len="med"/>
                    </a:lnR>
                  </a:tcPr>
                </a:tc>
                <a:tc>
                  <a:txBody>
                    <a:bodyPr/>
                    <a:lstStyle/>
                    <a:p>
                      <a:pPr algn="ctr"/>
                      <a:r>
                        <a:rPr lang="en-IN" b="1" dirty="0" smtClean="0">
                          <a:solidFill>
                            <a:srgbClr val="7030A0"/>
                          </a:solidFill>
                        </a:rPr>
                        <a:t>Paper-I</a:t>
                      </a:r>
                      <a:endParaRPr lang="en-IN" b="1" dirty="0">
                        <a:solidFill>
                          <a:srgbClr val="7030A0"/>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IN" b="1" dirty="0" smtClean="0">
                          <a:solidFill>
                            <a:srgbClr val="7030A0"/>
                          </a:solidFill>
                        </a:rPr>
                        <a:t> Units- 1,2, &amp; 3</a:t>
                      </a:r>
                      <a:endParaRPr lang="en-IN" b="1" dirty="0">
                        <a:solidFill>
                          <a:srgbClr val="7030A0"/>
                        </a:solidFill>
                      </a:endParaRPr>
                    </a:p>
                  </a:txBody>
                  <a:tcPr>
                    <a:lnB w="12700" cap="flat" cmpd="sng" algn="ctr">
                      <a:solidFill>
                        <a:schemeClr val="tx1"/>
                      </a:solidFill>
                      <a:prstDash val="solid"/>
                      <a:round/>
                      <a:headEnd type="none" w="med" len="med"/>
                      <a:tailEnd type="none" w="med" len="med"/>
                    </a:lnB>
                  </a:tcPr>
                </a:tc>
                <a:tc>
                  <a:txBody>
                    <a:bodyPr/>
                    <a:lstStyle/>
                    <a:p>
                      <a:r>
                        <a:rPr lang="en-IN" b="1" dirty="0" smtClean="0">
                          <a:solidFill>
                            <a:srgbClr val="7030A0"/>
                          </a:solidFill>
                        </a:rPr>
                        <a:t>100</a:t>
                      </a:r>
                      <a:endParaRPr lang="en-IN" b="1" dirty="0">
                        <a:solidFill>
                          <a:srgbClr val="7030A0"/>
                        </a:solidFill>
                      </a:endParaRPr>
                    </a:p>
                  </a:txBody>
                  <a:tcPr>
                    <a:lnB w="12700" cap="flat" cmpd="sng" algn="ctr">
                      <a:solidFill>
                        <a:schemeClr val="tx1"/>
                      </a:solidFill>
                      <a:prstDash val="solid"/>
                      <a:round/>
                      <a:headEnd type="none" w="med" len="med"/>
                      <a:tailEnd type="none" w="med" len="med"/>
                    </a:lnB>
                  </a:tcPr>
                </a:tc>
                <a:tc>
                  <a:txBody>
                    <a:bodyPr/>
                    <a:lstStyle/>
                    <a:p>
                      <a:r>
                        <a:rPr lang="en-IN" b="1" dirty="0" smtClean="0">
                          <a:solidFill>
                            <a:srgbClr val="7030A0"/>
                          </a:solidFill>
                        </a:rPr>
                        <a:t>20</a:t>
                      </a:r>
                      <a:endParaRPr lang="en-IN" b="1" dirty="0">
                        <a:solidFill>
                          <a:srgbClr val="7030A0"/>
                        </a:solidFill>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62223422"/>
                  </a:ext>
                </a:extLst>
              </a:tr>
              <a:tr h="548640">
                <a:tc vMerge="1">
                  <a:txBody>
                    <a:bodyPr/>
                    <a:lstStyle/>
                    <a:p>
                      <a:endParaRPr lang="en-IN"/>
                    </a:p>
                  </a:txBody>
                  <a:tcPr/>
                </a:tc>
                <a:tc>
                  <a:txBody>
                    <a:bodyPr/>
                    <a:lstStyle/>
                    <a:p>
                      <a:pPr algn="ctr"/>
                      <a:r>
                        <a:rPr lang="en-IN" b="1" dirty="0" smtClean="0">
                          <a:solidFill>
                            <a:srgbClr val="7030A0"/>
                          </a:solidFill>
                        </a:rPr>
                        <a:t>Paper- II</a:t>
                      </a:r>
                      <a:endParaRPr lang="en-IN" b="1" dirty="0">
                        <a:solidFill>
                          <a:srgbClr val="7030A0"/>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IN" b="1" dirty="0" smtClean="0">
                          <a:solidFill>
                            <a:srgbClr val="7030A0"/>
                          </a:solidFill>
                        </a:rPr>
                        <a:t>Units- 4 &amp; 5</a:t>
                      </a:r>
                      <a:endParaRPr lang="en-IN" b="1" dirty="0">
                        <a:solidFill>
                          <a:srgbClr val="7030A0"/>
                        </a:solidFill>
                      </a:endParaRPr>
                    </a:p>
                  </a:txBody>
                  <a:tcPr>
                    <a:lnT w="12700" cap="flat" cmpd="sng" algn="ctr">
                      <a:solidFill>
                        <a:schemeClr val="tx1"/>
                      </a:solidFill>
                      <a:prstDash val="solid"/>
                      <a:round/>
                      <a:headEnd type="none" w="med" len="med"/>
                      <a:tailEnd type="none" w="med" len="med"/>
                    </a:lnT>
                  </a:tcPr>
                </a:tc>
                <a:tc>
                  <a:txBody>
                    <a:bodyPr/>
                    <a:lstStyle/>
                    <a:p>
                      <a:r>
                        <a:rPr lang="en-IN" b="1" dirty="0" smtClean="0">
                          <a:solidFill>
                            <a:srgbClr val="7030A0"/>
                          </a:solidFill>
                        </a:rPr>
                        <a:t>100</a:t>
                      </a:r>
                      <a:endParaRPr lang="en-IN" b="1" dirty="0">
                        <a:solidFill>
                          <a:srgbClr val="7030A0"/>
                        </a:solidFill>
                      </a:endParaRPr>
                    </a:p>
                  </a:txBody>
                  <a:tcPr>
                    <a:lnT w="12700" cap="flat" cmpd="sng" algn="ctr">
                      <a:solidFill>
                        <a:schemeClr val="tx1"/>
                      </a:solidFill>
                      <a:prstDash val="solid"/>
                      <a:round/>
                      <a:headEnd type="none" w="med" len="med"/>
                      <a:tailEnd type="none" w="med" len="med"/>
                    </a:lnT>
                  </a:tcPr>
                </a:tc>
                <a:tc>
                  <a:txBody>
                    <a:bodyPr/>
                    <a:lstStyle/>
                    <a:p>
                      <a:r>
                        <a:rPr lang="en-IN" b="1" dirty="0" smtClean="0">
                          <a:solidFill>
                            <a:srgbClr val="7030A0"/>
                          </a:solidFill>
                        </a:rPr>
                        <a:t>20</a:t>
                      </a:r>
                      <a:endParaRPr lang="en-IN" b="1" dirty="0">
                        <a:solidFill>
                          <a:srgbClr val="7030A0"/>
                        </a:solidFill>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4278545141"/>
                  </a:ext>
                </a:extLst>
              </a:tr>
              <a:tr h="596527">
                <a:tc>
                  <a:txBody>
                    <a:bodyPr/>
                    <a:lstStyle/>
                    <a:p>
                      <a:r>
                        <a:rPr lang="en-IN" b="1" dirty="0" smtClean="0">
                          <a:solidFill>
                            <a:srgbClr val="C00000"/>
                          </a:solidFill>
                        </a:rPr>
                        <a:t>Practical</a:t>
                      </a:r>
                      <a:endParaRPr lang="en-IN" b="1" dirty="0">
                        <a:solidFill>
                          <a:srgbClr val="C00000"/>
                        </a:solidFill>
                      </a:endParaRPr>
                    </a:p>
                  </a:txBody>
                  <a:tcPr>
                    <a:lnR w="12700" cap="flat" cmpd="sng" algn="ctr">
                      <a:solidFill>
                        <a:schemeClr val="tx1"/>
                      </a:solidFill>
                      <a:prstDash val="solid"/>
                      <a:round/>
                      <a:headEnd type="none" w="med" len="med"/>
                      <a:tailEnd type="none" w="med" len="med"/>
                    </a:lnR>
                  </a:tcPr>
                </a:tc>
                <a:tc>
                  <a:txBody>
                    <a:bodyPr/>
                    <a:lstStyle/>
                    <a:p>
                      <a:pPr algn="ctr"/>
                      <a:r>
                        <a:rPr lang="en-IN" b="1" dirty="0" smtClean="0">
                          <a:solidFill>
                            <a:srgbClr val="0070C0"/>
                          </a:solidFill>
                        </a:rPr>
                        <a:t>Paper-I</a:t>
                      </a:r>
                      <a:endParaRPr lang="en-IN" b="1" dirty="0">
                        <a:solidFill>
                          <a:srgbClr val="0070C0"/>
                        </a:solidFill>
                      </a:endParaRPr>
                    </a:p>
                  </a:txBody>
                  <a:tcPr>
                    <a:lnL w="12700" cap="flat" cmpd="sng" algn="ctr">
                      <a:solidFill>
                        <a:schemeClr val="tx1"/>
                      </a:solidFill>
                      <a:prstDash val="solid"/>
                      <a:round/>
                      <a:headEnd type="none" w="med" len="med"/>
                      <a:tailEnd type="none" w="med" len="med"/>
                    </a:lnL>
                  </a:tcPr>
                </a:tc>
                <a:tc>
                  <a:txBody>
                    <a:bodyPr/>
                    <a:lstStyle/>
                    <a:p>
                      <a:r>
                        <a:rPr lang="en-IN" b="1" dirty="0" smtClean="0">
                          <a:solidFill>
                            <a:srgbClr val="0070C0"/>
                          </a:solidFill>
                        </a:rPr>
                        <a:t> Units- 1,2, &amp; 3</a:t>
                      </a:r>
                      <a:endParaRPr lang="en-IN" b="1" dirty="0">
                        <a:solidFill>
                          <a:srgbClr val="0070C0"/>
                        </a:solidFill>
                      </a:endParaRPr>
                    </a:p>
                  </a:txBody>
                  <a:tcPr/>
                </a:tc>
                <a:tc>
                  <a:txBody>
                    <a:bodyPr/>
                    <a:lstStyle/>
                    <a:p>
                      <a:r>
                        <a:rPr lang="en-IN" b="1" dirty="0" smtClean="0">
                          <a:solidFill>
                            <a:srgbClr val="0070C0"/>
                          </a:solidFill>
                        </a:rPr>
                        <a:t>60</a:t>
                      </a:r>
                      <a:endParaRPr lang="en-IN" b="1" dirty="0">
                        <a:solidFill>
                          <a:srgbClr val="0070C0"/>
                        </a:solidFill>
                      </a:endParaRPr>
                    </a:p>
                  </a:txBody>
                  <a:tcPr/>
                </a:tc>
                <a:tc>
                  <a:txBody>
                    <a:bodyPr/>
                    <a:lstStyle/>
                    <a:p>
                      <a:r>
                        <a:rPr lang="en-IN" b="1" dirty="0" smtClean="0">
                          <a:solidFill>
                            <a:srgbClr val="0070C0"/>
                          </a:solidFill>
                        </a:rPr>
                        <a:t>20</a:t>
                      </a:r>
                      <a:endParaRPr lang="en-IN" b="1" dirty="0">
                        <a:solidFill>
                          <a:srgbClr val="0070C0"/>
                        </a:solidFill>
                      </a:endParaRPr>
                    </a:p>
                  </a:txBody>
                  <a:tcPr/>
                </a:tc>
                <a:extLst>
                  <a:ext uri="{0D108BD9-81ED-4DB2-BD59-A6C34878D82A}">
                    <a16:rowId xmlns:a16="http://schemas.microsoft.com/office/drawing/2014/main" xmlns="" val="1907066847"/>
                  </a:ext>
                </a:extLst>
              </a:tr>
              <a:tr h="667309">
                <a:tc>
                  <a:txBody>
                    <a:bodyPr/>
                    <a:lstStyle/>
                    <a:p>
                      <a:endParaRPr lang="en-IN" b="1"/>
                    </a:p>
                  </a:txBody>
                  <a:tcPr>
                    <a:lnR w="12700" cap="flat" cmpd="sng" algn="ctr">
                      <a:solidFill>
                        <a:schemeClr val="tx1"/>
                      </a:solidFill>
                      <a:prstDash val="solid"/>
                      <a:round/>
                      <a:headEnd type="none" w="med" len="med"/>
                      <a:tailEnd type="none" w="med" len="med"/>
                    </a:lnR>
                  </a:tcPr>
                </a:tc>
                <a:tc>
                  <a:txBody>
                    <a:bodyPr/>
                    <a:lstStyle/>
                    <a:p>
                      <a:pPr algn="ctr"/>
                      <a:r>
                        <a:rPr lang="en-IN" b="1" dirty="0" smtClean="0">
                          <a:solidFill>
                            <a:srgbClr val="0070C0"/>
                          </a:solidFill>
                        </a:rPr>
                        <a:t>Paper- II</a:t>
                      </a:r>
                      <a:endParaRPr lang="en-IN" b="1" dirty="0">
                        <a:solidFill>
                          <a:srgbClr val="0070C0"/>
                        </a:solidFill>
                      </a:endParaRPr>
                    </a:p>
                  </a:txBody>
                  <a:tcPr>
                    <a:lnL w="12700" cap="flat" cmpd="sng" algn="ctr">
                      <a:solidFill>
                        <a:schemeClr val="tx1"/>
                      </a:solidFill>
                      <a:prstDash val="solid"/>
                      <a:round/>
                      <a:headEnd type="none" w="med" len="med"/>
                      <a:tailEnd type="none" w="med" len="med"/>
                    </a:lnL>
                  </a:tcPr>
                </a:tc>
                <a:tc>
                  <a:txBody>
                    <a:bodyPr/>
                    <a:lstStyle/>
                    <a:p>
                      <a:r>
                        <a:rPr lang="en-IN" b="1" dirty="0" smtClean="0">
                          <a:solidFill>
                            <a:srgbClr val="0070C0"/>
                          </a:solidFill>
                        </a:rPr>
                        <a:t>Units- 4 &amp; 5</a:t>
                      </a:r>
                      <a:endParaRPr lang="en-IN" b="1" dirty="0">
                        <a:solidFill>
                          <a:srgbClr val="0070C0"/>
                        </a:solidFill>
                      </a:endParaRPr>
                    </a:p>
                  </a:txBody>
                  <a:tcPr/>
                </a:tc>
                <a:tc>
                  <a:txBody>
                    <a:bodyPr/>
                    <a:lstStyle/>
                    <a:p>
                      <a:r>
                        <a:rPr lang="en-IN" b="1" dirty="0" smtClean="0">
                          <a:solidFill>
                            <a:srgbClr val="0070C0"/>
                          </a:solidFill>
                        </a:rPr>
                        <a:t>60</a:t>
                      </a:r>
                      <a:endParaRPr lang="en-IN" b="1" dirty="0">
                        <a:solidFill>
                          <a:srgbClr val="0070C0"/>
                        </a:solidFill>
                      </a:endParaRPr>
                    </a:p>
                  </a:txBody>
                  <a:tcPr/>
                </a:tc>
                <a:tc>
                  <a:txBody>
                    <a:bodyPr/>
                    <a:lstStyle/>
                    <a:p>
                      <a:r>
                        <a:rPr lang="en-IN" b="1" dirty="0" smtClean="0">
                          <a:solidFill>
                            <a:srgbClr val="0070C0"/>
                          </a:solidFill>
                        </a:rPr>
                        <a:t>20</a:t>
                      </a:r>
                      <a:endParaRPr lang="en-IN" b="1" dirty="0">
                        <a:solidFill>
                          <a:srgbClr val="0070C0"/>
                        </a:solidFill>
                      </a:endParaRPr>
                    </a:p>
                  </a:txBody>
                  <a:tcPr/>
                </a:tc>
                <a:extLst>
                  <a:ext uri="{0D108BD9-81ED-4DB2-BD59-A6C34878D82A}">
                    <a16:rowId xmlns:a16="http://schemas.microsoft.com/office/drawing/2014/main" xmlns="" val="3390842628"/>
                  </a:ext>
                </a:extLst>
              </a:tr>
            </a:tbl>
          </a:graphicData>
        </a:graphic>
      </p:graphicFrame>
      <p:pic>
        <p:nvPicPr>
          <p:cNvPr id="5" name="Picture 4" descr="C:\Users\Academic Cell\Desktop\Desktop2\New folder (3)\IMG_0231.JPG"/>
          <p:cNvPicPr/>
          <p:nvPr/>
        </p:nvPicPr>
        <p:blipFill rotWithShape="1">
          <a:blip r:embed="rId2" cstate="print">
            <a:extLst>
              <a:ext uri="{28A0092B-C50C-407E-A947-70E740481C1C}">
                <a14:useLocalDpi xmlns:a14="http://schemas.microsoft.com/office/drawing/2010/main" val="0"/>
              </a:ext>
            </a:extLst>
          </a:blip>
          <a:srcRect b="28832"/>
          <a:stretch/>
        </p:blipFill>
        <p:spPr bwMode="auto">
          <a:xfrm>
            <a:off x="2133600" y="4980228"/>
            <a:ext cx="2895600" cy="180157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44598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98" y="304800"/>
            <a:ext cx="7301802" cy="1066800"/>
          </a:xfrm>
        </p:spPr>
        <p:txBody>
          <a:bodyPr>
            <a:normAutofit fontScale="90000"/>
          </a:bodyPr>
          <a:lstStyle/>
          <a:p>
            <a:pPr algn="ctr"/>
            <a:r>
              <a:rPr lang="en-US" sz="3100" dirty="0" smtClean="0">
                <a:latin typeface="Arial Rounded MT Bold" pitchFamily="34" charset="0"/>
              </a:rPr>
              <a:t>Text Books of Veterinary Parasitology</a:t>
            </a:r>
            <a:br>
              <a:rPr lang="en-US" sz="3100" dirty="0" smtClean="0">
                <a:latin typeface="Arial Rounded MT Bold" pitchFamily="34" charset="0"/>
              </a:rPr>
            </a:br>
            <a:endParaRPr lang="en-US" sz="3100" dirty="0" smtClean="0">
              <a:latin typeface="Arial Rounded MT Bold" pitchFamily="34" charset="0"/>
            </a:endParaRPr>
          </a:p>
        </p:txBody>
      </p:sp>
      <p:sp>
        <p:nvSpPr>
          <p:cNvPr id="3" name="Content Placeholder 2"/>
          <p:cNvSpPr>
            <a:spLocks noGrp="1"/>
          </p:cNvSpPr>
          <p:nvPr>
            <p:ph idx="1"/>
          </p:nvPr>
        </p:nvSpPr>
        <p:spPr>
          <a:xfrm>
            <a:off x="228600" y="1219200"/>
            <a:ext cx="7696200" cy="5638800"/>
          </a:xfrm>
        </p:spPr>
        <p:txBody>
          <a:bodyPr>
            <a:normAutofit/>
          </a:bodyPr>
          <a:lstStyle/>
          <a:p>
            <a:pPr algn="ctr">
              <a:buFont typeface="Wingdings" panose="05000000000000000000" pitchFamily="2" charset="2"/>
              <a:buChar char="v"/>
            </a:pPr>
            <a:r>
              <a:rPr lang="en-US" b="1" dirty="0" smtClean="0">
                <a:solidFill>
                  <a:srgbClr val="7030A0"/>
                </a:solidFill>
                <a:latin typeface="Arial Rounded MT Bold" pitchFamily="34" charset="0"/>
              </a:rPr>
              <a:t>Helminths , Arthropods  and Protozoa of Domesticated Animals – </a:t>
            </a:r>
            <a:r>
              <a:rPr lang="en-US" b="1" dirty="0" err="1" smtClean="0">
                <a:solidFill>
                  <a:srgbClr val="0070C0"/>
                </a:solidFill>
                <a:latin typeface="Arial Rounded MT Bold" pitchFamily="34" charset="0"/>
              </a:rPr>
              <a:t>E.J.L.Soulsby</a:t>
            </a:r>
            <a:r>
              <a:rPr lang="en-US" b="1" dirty="0" smtClean="0">
                <a:solidFill>
                  <a:srgbClr val="0070C0"/>
                </a:solidFill>
                <a:latin typeface="Arial Rounded MT Bold" pitchFamily="34" charset="0"/>
              </a:rPr>
              <a:t> </a:t>
            </a:r>
          </a:p>
          <a:p>
            <a:pPr algn="ctr">
              <a:buNone/>
            </a:pPr>
            <a:endParaRPr lang="en-US" b="1" dirty="0">
              <a:solidFill>
                <a:srgbClr val="7030A0"/>
              </a:solidFill>
              <a:latin typeface="Arial Rounded MT Bold" pitchFamily="34" charset="0"/>
            </a:endParaRPr>
          </a:p>
          <a:p>
            <a:pPr algn="ctr">
              <a:buNone/>
            </a:pPr>
            <a:endParaRPr lang="en-US" b="1" dirty="0" smtClean="0">
              <a:solidFill>
                <a:srgbClr val="7030A0"/>
              </a:solidFill>
              <a:latin typeface="Arial Rounded MT Bold" pitchFamily="34" charset="0"/>
            </a:endParaRPr>
          </a:p>
          <a:p>
            <a:pPr algn="ctr">
              <a:buNone/>
            </a:pPr>
            <a:endParaRPr lang="en-US" b="1" dirty="0">
              <a:solidFill>
                <a:srgbClr val="7030A0"/>
              </a:solidFill>
              <a:latin typeface="Arial Rounded MT Bold" pitchFamily="34" charset="0"/>
            </a:endParaRPr>
          </a:p>
          <a:p>
            <a:pPr algn="ctr">
              <a:buNone/>
            </a:pPr>
            <a:endParaRPr lang="en-US" b="1" dirty="0" smtClean="0">
              <a:solidFill>
                <a:srgbClr val="7030A0"/>
              </a:solidFill>
              <a:latin typeface="Arial Rounded MT Bold" pitchFamily="34" charset="0"/>
            </a:endParaRPr>
          </a:p>
          <a:p>
            <a:pPr algn="ctr">
              <a:buNone/>
            </a:pPr>
            <a:endParaRPr lang="en-US" b="1" dirty="0" smtClean="0">
              <a:solidFill>
                <a:srgbClr val="7030A0"/>
              </a:solidFill>
              <a:latin typeface="Arial Rounded MT Bold" pitchFamily="34" charset="0"/>
            </a:endParaRPr>
          </a:p>
          <a:p>
            <a:pPr>
              <a:buFont typeface="Wingdings" panose="05000000000000000000" pitchFamily="2" charset="2"/>
              <a:buChar char="v"/>
            </a:pPr>
            <a:r>
              <a:rPr lang="en-US" b="1" dirty="0" smtClean="0">
                <a:solidFill>
                  <a:srgbClr val="7030A0"/>
                </a:solidFill>
                <a:latin typeface="Arial Rounded MT Bold" pitchFamily="34" charset="0"/>
              </a:rPr>
              <a:t>Veterinary Parasitology- </a:t>
            </a:r>
            <a:r>
              <a:rPr lang="en-US" sz="1400" b="1" dirty="0" smtClean="0">
                <a:solidFill>
                  <a:srgbClr val="0070C0"/>
                </a:solidFill>
                <a:latin typeface="Arial Rounded MT Bold" pitchFamily="34" charset="0"/>
              </a:rPr>
              <a:t>G.M. URQUHRT, J. ARMOUR,         </a:t>
            </a:r>
          </a:p>
          <a:p>
            <a:pPr marL="0" indent="0">
              <a:buNone/>
            </a:pPr>
            <a:r>
              <a:rPr lang="en-US" sz="1400" b="1" dirty="0">
                <a:solidFill>
                  <a:srgbClr val="0070C0"/>
                </a:solidFill>
                <a:latin typeface="Arial Rounded MT Bold" pitchFamily="34" charset="0"/>
              </a:rPr>
              <a:t> </a:t>
            </a:r>
            <a:r>
              <a:rPr lang="en-US" sz="1400" b="1" dirty="0" smtClean="0">
                <a:solidFill>
                  <a:srgbClr val="0070C0"/>
                </a:solidFill>
                <a:latin typeface="Arial Rounded MT Bold" pitchFamily="34" charset="0"/>
              </a:rPr>
              <a:t>                                                         J.L.DUNCAN, A.M.DUNN, F.W. JENNINGS</a:t>
            </a:r>
          </a:p>
          <a:p>
            <a:pPr>
              <a:buFont typeface="Wingdings" panose="05000000000000000000" pitchFamily="2" charset="2"/>
              <a:buChar char="v"/>
            </a:pPr>
            <a:r>
              <a:rPr lang="en-US" b="1" dirty="0" smtClean="0">
                <a:solidFill>
                  <a:srgbClr val="7030A0"/>
                </a:solidFill>
                <a:latin typeface="Arial Rounded MT Bold" pitchFamily="34" charset="0"/>
              </a:rPr>
              <a:t>Text Book of Veterinary Parasitology - </a:t>
            </a:r>
            <a:r>
              <a:rPr lang="en-US" b="1" dirty="0" smtClean="0">
                <a:solidFill>
                  <a:srgbClr val="0070C0"/>
                </a:solidFill>
                <a:latin typeface="Arial Rounded MT Bold" pitchFamily="34" charset="0"/>
              </a:rPr>
              <a:t>B. B. </a:t>
            </a:r>
            <a:r>
              <a:rPr lang="en-US" b="1" dirty="0" err="1" smtClean="0">
                <a:solidFill>
                  <a:srgbClr val="0070C0"/>
                </a:solidFill>
                <a:latin typeface="Arial Rounded MT Bold" pitchFamily="34" charset="0"/>
              </a:rPr>
              <a:t>Bhatia,K.M.L.Pathak</a:t>
            </a:r>
            <a:r>
              <a:rPr lang="en-US" b="1" dirty="0" smtClean="0">
                <a:solidFill>
                  <a:srgbClr val="0070C0"/>
                </a:solidFill>
                <a:latin typeface="Arial Rounded MT Bold" pitchFamily="34" charset="0"/>
              </a:rPr>
              <a:t>,</a:t>
            </a:r>
            <a:r>
              <a:rPr lang="en-US" b="1" dirty="0" smtClean="0">
                <a:solidFill>
                  <a:srgbClr val="7030A0"/>
                </a:solidFill>
                <a:latin typeface="Arial Rounded MT Bold" pitchFamily="34" charset="0"/>
              </a:rPr>
              <a:t> </a:t>
            </a:r>
          </a:p>
          <a:p>
            <a:pPr marL="0" indent="0">
              <a:buNone/>
            </a:pPr>
            <a:r>
              <a:rPr lang="en-US" b="1" dirty="0">
                <a:solidFill>
                  <a:srgbClr val="0070C0"/>
                </a:solidFill>
                <a:latin typeface="Arial Rounded MT Bold" pitchFamily="34" charset="0"/>
              </a:rPr>
              <a:t> </a:t>
            </a:r>
            <a:r>
              <a:rPr lang="en-US" b="1" dirty="0" smtClean="0">
                <a:solidFill>
                  <a:srgbClr val="0070C0"/>
                </a:solidFill>
                <a:latin typeface="Arial Rounded MT Bold" pitchFamily="34" charset="0"/>
              </a:rPr>
              <a:t>                                                                             </a:t>
            </a:r>
            <a:r>
              <a:rPr lang="en-US" b="1" dirty="0" err="1" smtClean="0">
                <a:solidFill>
                  <a:srgbClr val="0070C0"/>
                </a:solidFill>
                <a:latin typeface="Arial Rounded MT Bold" pitchFamily="34" charset="0"/>
              </a:rPr>
              <a:t>P.D.Juyal</a:t>
            </a:r>
            <a:endParaRPr lang="en-US" sz="1400" b="1" dirty="0">
              <a:solidFill>
                <a:srgbClr val="0070C0"/>
              </a:solidFill>
              <a:latin typeface="Arial Rounded MT Bold"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998" y="1828800"/>
            <a:ext cx="3390900" cy="1527998"/>
          </a:xfrm>
          <a:prstGeom prst="rect">
            <a:avLst/>
          </a:prstGeom>
        </p:spPr>
      </p:pic>
      <p:pic>
        <p:nvPicPr>
          <p:cNvPr id="7" name="Picture 6" descr="Buy Veterinary Parasitology Book Online at Low Prices in India | Veterinary  Parasitology Reviews &amp; Ratings - Amazon.i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2437967"/>
            <a:ext cx="1371600" cy="1837662"/>
          </a:xfrm>
          <a:prstGeom prst="rect">
            <a:avLst/>
          </a:prstGeom>
          <a:noFill/>
          <a:ln>
            <a:noFill/>
          </a:ln>
        </p:spPr>
      </p:pic>
      <p:pic>
        <p:nvPicPr>
          <p:cNvPr id="8" name="Picture 7" descr="Buy Textbook of Veterinary Parasitology Book Online at Low Prices in India  | Textbook of Veterinary Parasitology Reviews &amp; Ratings - Amazon.i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5819" y="5077778"/>
            <a:ext cx="1514158" cy="1780222"/>
          </a:xfrm>
          <a:prstGeom prst="rect">
            <a:avLst/>
          </a:prstGeom>
          <a:noFill/>
          <a:ln>
            <a:noFill/>
          </a:ln>
        </p:spPr>
      </p:pic>
    </p:spTree>
    <p:extLst>
      <p:ext uri="{BB962C8B-B14F-4D97-AF65-F5344CB8AC3E}">
        <p14:creationId xmlns:p14="http://schemas.microsoft.com/office/powerpoint/2010/main" val="522378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
          </a:xfrm>
        </p:spPr>
        <p:txBody>
          <a:bodyPr>
            <a:normAutofit/>
          </a:bodyPr>
          <a:lstStyle/>
          <a:p>
            <a:pPr algn="ctr"/>
            <a:r>
              <a:rPr lang="en-US" sz="3200" dirty="0" smtClean="0">
                <a:solidFill>
                  <a:srgbClr val="7030A0"/>
                </a:solidFill>
                <a:latin typeface="Arial Black" panose="020B0A04020102020204" pitchFamily="34" charset="0"/>
              </a:rPr>
              <a:t>History of Parasites</a:t>
            </a:r>
          </a:p>
        </p:txBody>
      </p:sp>
      <p:sp>
        <p:nvSpPr>
          <p:cNvPr id="3" name="Subtitle 2"/>
          <p:cNvSpPr>
            <a:spLocks noGrp="1"/>
          </p:cNvSpPr>
          <p:nvPr>
            <p:ph type="subTitle" idx="1"/>
          </p:nvPr>
        </p:nvSpPr>
        <p:spPr>
          <a:xfrm>
            <a:off x="762000" y="762000"/>
            <a:ext cx="6400800" cy="6019800"/>
          </a:xfrm>
        </p:spPr>
        <p:txBody>
          <a:bodyPr>
            <a:normAutofit fontScale="92500" lnSpcReduction="20000"/>
          </a:bodyPr>
          <a:lstStyle/>
          <a:p>
            <a:pPr algn="just"/>
            <a:r>
              <a:rPr lang="en-US" dirty="0" smtClean="0">
                <a:solidFill>
                  <a:srgbClr val="FF0000"/>
                </a:solidFill>
                <a:latin typeface="Arial Black" panose="020B0A04020102020204" pitchFamily="34" charset="0"/>
              </a:rPr>
              <a:t>Francisco </a:t>
            </a:r>
            <a:r>
              <a:rPr lang="en-US" dirty="0" err="1" smtClean="0">
                <a:solidFill>
                  <a:srgbClr val="FF0000"/>
                </a:solidFill>
                <a:latin typeface="Arial Black" panose="020B0A04020102020204" pitchFamily="34" charset="0"/>
              </a:rPr>
              <a:t>Redi</a:t>
            </a:r>
            <a:r>
              <a:rPr lang="en-US" dirty="0" smtClean="0">
                <a:solidFill>
                  <a:srgbClr val="FF0000"/>
                </a:solidFill>
                <a:latin typeface="Arial Black" panose="020B0A04020102020204" pitchFamily="34" charset="0"/>
              </a:rPr>
              <a:t> </a:t>
            </a:r>
            <a:r>
              <a:rPr lang="en-US" dirty="0" smtClean="0">
                <a:solidFill>
                  <a:srgbClr val="7030A0"/>
                </a:solidFill>
                <a:latin typeface="Arial Black" panose="020B0A04020102020204" pitchFamily="34" charset="0"/>
              </a:rPr>
              <a:t>is considered as Grand father or </a:t>
            </a:r>
            <a:r>
              <a:rPr lang="en-US" u="sng" dirty="0" smtClean="0">
                <a:solidFill>
                  <a:srgbClr val="7030A0"/>
                </a:solidFill>
                <a:latin typeface="Arial Black" panose="020B0A04020102020204" pitchFamily="34" charset="0"/>
              </a:rPr>
              <a:t>Father or Founder </a:t>
            </a:r>
            <a:r>
              <a:rPr lang="en-US" dirty="0" smtClean="0">
                <a:solidFill>
                  <a:srgbClr val="7030A0"/>
                </a:solidFill>
                <a:latin typeface="Arial Black" panose="020B0A04020102020204" pitchFamily="34" charset="0"/>
              </a:rPr>
              <a:t>of Parasitology.</a:t>
            </a:r>
          </a:p>
          <a:p>
            <a:pPr algn="just"/>
            <a:endParaRPr lang="en-US" dirty="0">
              <a:solidFill>
                <a:srgbClr val="7030A0"/>
              </a:solidFill>
              <a:latin typeface="Arial Black" panose="020B0A04020102020204" pitchFamily="34" charset="0"/>
            </a:endParaRPr>
          </a:p>
          <a:p>
            <a:pPr algn="just"/>
            <a:endParaRPr lang="en-US" dirty="0" smtClean="0">
              <a:solidFill>
                <a:srgbClr val="7030A0"/>
              </a:solidFill>
              <a:latin typeface="Arial Black" panose="020B0A04020102020204" pitchFamily="34" charset="0"/>
            </a:endParaRPr>
          </a:p>
          <a:p>
            <a:pPr algn="just"/>
            <a:r>
              <a:rPr lang="en-US" dirty="0" smtClean="0">
                <a:solidFill>
                  <a:srgbClr val="7030A0"/>
                </a:solidFill>
                <a:latin typeface="Arial Black" panose="020B0A04020102020204" pitchFamily="34" charset="0"/>
              </a:rPr>
              <a:t> 	</a:t>
            </a:r>
          </a:p>
          <a:p>
            <a:pPr algn="just"/>
            <a:endParaRPr lang="en-US" dirty="0">
              <a:solidFill>
                <a:srgbClr val="7030A0"/>
              </a:solidFill>
              <a:latin typeface="Arial Black" panose="020B0A04020102020204" pitchFamily="34" charset="0"/>
            </a:endParaRPr>
          </a:p>
          <a:p>
            <a:pPr algn="just"/>
            <a:endParaRPr lang="en-US" dirty="0" smtClean="0">
              <a:solidFill>
                <a:srgbClr val="7030A0"/>
              </a:solidFill>
              <a:latin typeface="Arial Black" panose="020B0A04020102020204" pitchFamily="34" charset="0"/>
            </a:endParaRPr>
          </a:p>
          <a:p>
            <a:pPr algn="just"/>
            <a:endParaRPr lang="en-US" dirty="0" smtClean="0">
              <a:solidFill>
                <a:srgbClr val="7030A0"/>
              </a:solidFill>
              <a:latin typeface="Arial Black" panose="020B0A04020102020204" pitchFamily="34" charset="0"/>
            </a:endParaRPr>
          </a:p>
          <a:p>
            <a:pPr algn="just"/>
            <a:r>
              <a:rPr lang="en-US" dirty="0" smtClean="0">
                <a:solidFill>
                  <a:srgbClr val="7030A0"/>
                </a:solidFill>
                <a:latin typeface="Arial Black" panose="020B0A04020102020204" pitchFamily="34" charset="0"/>
              </a:rPr>
              <a:t>1674 – </a:t>
            </a:r>
            <a:r>
              <a:rPr lang="en-US" dirty="0" smtClean="0">
                <a:solidFill>
                  <a:srgbClr val="FF0000"/>
                </a:solidFill>
                <a:latin typeface="Arial Black" panose="020B0A04020102020204" pitchFamily="34" charset="0"/>
              </a:rPr>
              <a:t>A. V. Leeuwenhoek </a:t>
            </a:r>
            <a:r>
              <a:rPr lang="en-US" dirty="0" smtClean="0">
                <a:solidFill>
                  <a:srgbClr val="7030A0"/>
                </a:solidFill>
                <a:latin typeface="Arial Black" panose="020B0A04020102020204" pitchFamily="34" charset="0"/>
              </a:rPr>
              <a:t>observed first parasitic protozoa i.e. </a:t>
            </a:r>
            <a:r>
              <a:rPr lang="en-US" i="1" u="sng" dirty="0" err="1" smtClean="0">
                <a:solidFill>
                  <a:srgbClr val="7030A0"/>
                </a:solidFill>
                <a:latin typeface="Arial Black" panose="020B0A04020102020204" pitchFamily="34" charset="0"/>
              </a:rPr>
              <a:t>Eimeria</a:t>
            </a:r>
            <a:r>
              <a:rPr lang="en-US" i="1" u="sng" dirty="0" smtClean="0">
                <a:solidFill>
                  <a:srgbClr val="7030A0"/>
                </a:solidFill>
                <a:latin typeface="Arial Black" panose="020B0A04020102020204" pitchFamily="34" charset="0"/>
              </a:rPr>
              <a:t> </a:t>
            </a:r>
            <a:r>
              <a:rPr lang="en-US" i="1" u="sng" dirty="0" err="1" smtClean="0">
                <a:solidFill>
                  <a:srgbClr val="7030A0"/>
                </a:solidFill>
                <a:latin typeface="Arial Black" panose="020B0A04020102020204" pitchFamily="34" charset="0"/>
              </a:rPr>
              <a:t>stiedae</a:t>
            </a:r>
            <a:r>
              <a:rPr lang="en-US" u="sng" dirty="0" smtClean="0">
                <a:solidFill>
                  <a:srgbClr val="7030A0"/>
                </a:solidFill>
                <a:latin typeface="Arial Black" panose="020B0A04020102020204" pitchFamily="34" charset="0"/>
              </a:rPr>
              <a:t> </a:t>
            </a:r>
            <a:r>
              <a:rPr lang="en-US" dirty="0" smtClean="0">
                <a:solidFill>
                  <a:srgbClr val="7030A0"/>
                </a:solidFill>
                <a:latin typeface="Arial Black" panose="020B0A04020102020204" pitchFamily="34" charset="0"/>
              </a:rPr>
              <a:t>from the gall bladder of rabbit.</a:t>
            </a:r>
          </a:p>
          <a:p>
            <a:pPr algn="just"/>
            <a:endParaRPr lang="en-US" dirty="0" smtClean="0">
              <a:solidFill>
                <a:srgbClr val="7030A0"/>
              </a:solidFill>
              <a:latin typeface="Arial Black" panose="020B0A04020102020204" pitchFamily="34" charset="0"/>
            </a:endParaRPr>
          </a:p>
          <a:p>
            <a:pPr algn="just"/>
            <a:endParaRPr lang="en-US" dirty="0">
              <a:solidFill>
                <a:srgbClr val="7030A0"/>
              </a:solidFill>
              <a:latin typeface="Arial Black" panose="020B0A04020102020204" pitchFamily="34" charset="0"/>
            </a:endParaRPr>
          </a:p>
          <a:p>
            <a:pPr algn="just"/>
            <a:endParaRPr lang="en-US" dirty="0" smtClean="0">
              <a:solidFill>
                <a:srgbClr val="7030A0"/>
              </a:solidFill>
              <a:latin typeface="Arial Black" panose="020B0A04020102020204" pitchFamily="34" charset="0"/>
            </a:endParaRPr>
          </a:p>
          <a:p>
            <a:pPr algn="just"/>
            <a:endParaRPr lang="en-US" dirty="0">
              <a:solidFill>
                <a:srgbClr val="7030A0"/>
              </a:solidFill>
              <a:latin typeface="Arial Black" panose="020B0A04020102020204" pitchFamily="34" charset="0"/>
            </a:endParaRPr>
          </a:p>
          <a:p>
            <a:pPr algn="just"/>
            <a:endParaRPr lang="en-US" dirty="0" smtClean="0">
              <a:solidFill>
                <a:srgbClr val="7030A0"/>
              </a:solidFill>
              <a:latin typeface="Arial Black" panose="020B0A04020102020204" pitchFamily="34" charset="0"/>
            </a:endParaRPr>
          </a:p>
          <a:p>
            <a:pPr algn="just"/>
            <a:r>
              <a:rPr lang="en-US" dirty="0" smtClean="0">
                <a:solidFill>
                  <a:srgbClr val="7030A0"/>
                </a:solidFill>
                <a:latin typeface="Arial Black" panose="020B0A04020102020204" pitchFamily="34" charset="0"/>
              </a:rPr>
              <a:t>1681- </a:t>
            </a:r>
            <a:r>
              <a:rPr lang="en-US" dirty="0" smtClean="0">
                <a:solidFill>
                  <a:srgbClr val="FF0000"/>
                </a:solidFill>
                <a:latin typeface="Arial Black" panose="020B0A04020102020204" pitchFamily="34" charset="0"/>
              </a:rPr>
              <a:t>A.V. Leeuwenhoek </a:t>
            </a:r>
            <a:r>
              <a:rPr lang="en-US" dirty="0" smtClean="0">
                <a:solidFill>
                  <a:srgbClr val="7030A0"/>
                </a:solidFill>
                <a:latin typeface="Arial Black" panose="020B0A04020102020204" pitchFamily="34" charset="0"/>
              </a:rPr>
              <a:t>also first observed </a:t>
            </a:r>
            <a:r>
              <a:rPr lang="en-US" i="1" u="sng" dirty="0" smtClean="0">
                <a:solidFill>
                  <a:srgbClr val="7030A0"/>
                </a:solidFill>
                <a:latin typeface="Arial Black" panose="020B0A04020102020204" pitchFamily="34" charset="0"/>
              </a:rPr>
              <a:t>Giardia </a:t>
            </a:r>
            <a:r>
              <a:rPr lang="en-US" i="1" u="sng" dirty="0" err="1" smtClean="0">
                <a:solidFill>
                  <a:srgbClr val="7030A0"/>
                </a:solidFill>
                <a:latin typeface="Arial Black" panose="020B0A04020102020204" pitchFamily="34" charset="0"/>
              </a:rPr>
              <a:t>lamblia</a:t>
            </a:r>
            <a:r>
              <a:rPr lang="en-US" u="sng" dirty="0" smtClean="0">
                <a:solidFill>
                  <a:srgbClr val="7030A0"/>
                </a:solidFill>
                <a:latin typeface="Arial Black" panose="020B0A04020102020204" pitchFamily="34" charset="0"/>
              </a:rPr>
              <a:t> </a:t>
            </a:r>
            <a:r>
              <a:rPr lang="en-US" dirty="0" smtClean="0">
                <a:solidFill>
                  <a:srgbClr val="7030A0"/>
                </a:solidFill>
                <a:latin typeface="Arial Black" panose="020B0A04020102020204" pitchFamily="34" charset="0"/>
              </a:rPr>
              <a:t>from his own stool.</a:t>
            </a:r>
          </a:p>
          <a:p>
            <a:pPr algn="just"/>
            <a:r>
              <a:rPr lang="en-US" dirty="0" smtClean="0">
                <a:solidFill>
                  <a:srgbClr val="7030A0"/>
                </a:solidFill>
                <a:latin typeface="Arial Black" panose="020B0A04020102020204" pitchFamily="34" charset="0"/>
              </a:rPr>
              <a:t>	</a:t>
            </a:r>
            <a:endParaRPr lang="en-US" sz="2800" dirty="0">
              <a:solidFill>
                <a:srgbClr val="7030A0"/>
              </a:solidFill>
              <a:latin typeface="Arial Black" panose="020B0A040201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2815" y="1371600"/>
            <a:ext cx="1447800" cy="1752600"/>
          </a:xfrm>
          <a:prstGeom prst="rect">
            <a:avLst/>
          </a:prstGeom>
        </p:spPr>
      </p:pic>
      <p:pic>
        <p:nvPicPr>
          <p:cNvPr id="5" name="Picture 4" descr="Antonie Van Leeuwenhoek (24th Oct.1632–26th Aug.1723)"/>
          <p:cNvPicPr/>
          <p:nvPr/>
        </p:nvPicPr>
        <p:blipFill>
          <a:blip r:embed="rId3">
            <a:extLst>
              <a:ext uri="{28A0092B-C50C-407E-A947-70E740481C1C}">
                <a14:useLocalDpi xmlns:a14="http://schemas.microsoft.com/office/drawing/2010/main" val="0"/>
              </a:ext>
            </a:extLst>
          </a:blip>
          <a:srcRect/>
          <a:stretch>
            <a:fillRect/>
          </a:stretch>
        </p:blipFill>
        <p:spPr bwMode="auto">
          <a:xfrm>
            <a:off x="3173095" y="4038600"/>
            <a:ext cx="2797810" cy="1457325"/>
          </a:xfrm>
          <a:prstGeom prst="rect">
            <a:avLst/>
          </a:prstGeom>
          <a:noFill/>
          <a:ln>
            <a:noFill/>
          </a:ln>
        </p:spPr>
      </p:pic>
      <p:pic>
        <p:nvPicPr>
          <p:cNvPr id="6" name="Picture 5" descr="Life Under the Microscope: Giardia lamblia | My Kind of Science"/>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7448341" y="5174901"/>
            <a:ext cx="1778558" cy="1587640"/>
          </a:xfrm>
          <a:prstGeom prst="rect">
            <a:avLst/>
          </a:prstGeom>
          <a:noFill/>
          <a:ln>
            <a:noFill/>
          </a:ln>
        </p:spPr>
      </p:pic>
      <p:sp>
        <p:nvSpPr>
          <p:cNvPr id="7" name="Rectangle 6"/>
          <p:cNvSpPr/>
          <p:nvPr/>
        </p:nvSpPr>
        <p:spPr>
          <a:xfrm>
            <a:off x="7696200" y="6629400"/>
            <a:ext cx="762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i="1" dirty="0">
                <a:solidFill>
                  <a:srgbClr val="7030A0"/>
                </a:solidFill>
                <a:latin typeface="Arial Black" panose="020B0A04020102020204" pitchFamily="34" charset="0"/>
              </a:rPr>
              <a:t>Giardia</a:t>
            </a:r>
            <a:endParaRPr lang="en-IN" sz="1050" i="1" dirty="0"/>
          </a:p>
        </p:txBody>
      </p:sp>
      <p:sp>
        <p:nvSpPr>
          <p:cNvPr id="8" name="Rectangle 4"/>
          <p:cNvSpPr>
            <a:spLocks noChangeArrowheads="1"/>
          </p:cNvSpPr>
          <p:nvPr/>
        </p:nvSpPr>
        <p:spPr bwMode="auto">
          <a:xfrm>
            <a:off x="5562600" y="6629400"/>
            <a:ext cx="1846094" cy="215900"/>
          </a:xfrm>
          <a:prstGeom prst="rect">
            <a:avLst/>
          </a:prstGeom>
          <a:solidFill>
            <a:schemeClr val="accent1"/>
          </a:solidFill>
          <a:ln w="12700" cap="sq" algn="ctr">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N" altLang="en-US" sz="1000" dirty="0"/>
              <a:t>Image source: Google image</a:t>
            </a:r>
          </a:p>
        </p:txBody>
      </p:sp>
    </p:spTree>
    <p:extLst>
      <p:ext uri="{BB962C8B-B14F-4D97-AF65-F5344CB8AC3E}">
        <p14:creationId xmlns:p14="http://schemas.microsoft.com/office/powerpoint/2010/main" val="31752663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
          </a:xfrm>
        </p:spPr>
        <p:txBody>
          <a:bodyPr>
            <a:normAutofit/>
          </a:bodyPr>
          <a:lstStyle/>
          <a:p>
            <a:pPr algn="ctr"/>
            <a:r>
              <a:rPr lang="en-US" sz="3200" dirty="0" smtClean="0">
                <a:solidFill>
                  <a:srgbClr val="7030A0"/>
                </a:solidFill>
                <a:latin typeface="Arial Black" panose="020B0A04020102020204" pitchFamily="34" charset="0"/>
              </a:rPr>
              <a:t>History of Parasites</a:t>
            </a:r>
          </a:p>
        </p:txBody>
      </p:sp>
      <p:sp>
        <p:nvSpPr>
          <p:cNvPr id="3" name="Subtitle 2"/>
          <p:cNvSpPr>
            <a:spLocks noGrp="1"/>
          </p:cNvSpPr>
          <p:nvPr>
            <p:ph type="subTitle" idx="1"/>
          </p:nvPr>
        </p:nvSpPr>
        <p:spPr>
          <a:xfrm>
            <a:off x="762000" y="1143000"/>
            <a:ext cx="6096000" cy="5562600"/>
          </a:xfrm>
        </p:spPr>
        <p:txBody>
          <a:bodyPr>
            <a:normAutofit/>
          </a:bodyPr>
          <a:lstStyle/>
          <a:p>
            <a:pPr algn="just"/>
            <a:endParaRPr lang="en-US" dirty="0" smtClean="0">
              <a:solidFill>
                <a:srgbClr val="7030A0"/>
              </a:solidFill>
              <a:latin typeface="Arial Black" panose="020B0A04020102020204" pitchFamily="34" charset="0"/>
            </a:endParaRPr>
          </a:p>
          <a:p>
            <a:pPr algn="just"/>
            <a:r>
              <a:rPr lang="en-US" dirty="0" smtClean="0">
                <a:solidFill>
                  <a:srgbClr val="7030A0"/>
                </a:solidFill>
                <a:latin typeface="Arial Black" panose="020B0A04020102020204" pitchFamily="34" charset="0"/>
              </a:rPr>
              <a:t>	1849- </a:t>
            </a:r>
            <a:r>
              <a:rPr lang="en-US" dirty="0" smtClean="0">
                <a:solidFill>
                  <a:srgbClr val="FF0000"/>
                </a:solidFill>
                <a:latin typeface="Arial Black" panose="020B0A04020102020204" pitchFamily="34" charset="0"/>
              </a:rPr>
              <a:t>Gross</a:t>
            </a:r>
            <a:r>
              <a:rPr lang="en-US" dirty="0" smtClean="0">
                <a:solidFill>
                  <a:srgbClr val="7030A0"/>
                </a:solidFill>
                <a:latin typeface="Arial Black" panose="020B0A04020102020204" pitchFamily="34" charset="0"/>
              </a:rPr>
              <a:t> described first parasitic amoeba, </a:t>
            </a:r>
            <a:r>
              <a:rPr lang="en-US" i="1" u="sng" dirty="0" err="1" smtClean="0">
                <a:solidFill>
                  <a:srgbClr val="7030A0"/>
                </a:solidFill>
                <a:latin typeface="Arial Black" panose="020B0A04020102020204" pitchFamily="34" charset="0"/>
              </a:rPr>
              <a:t>Entamoeba</a:t>
            </a:r>
            <a:r>
              <a:rPr lang="en-US" i="1" u="sng" dirty="0" smtClean="0">
                <a:solidFill>
                  <a:srgbClr val="7030A0"/>
                </a:solidFill>
                <a:latin typeface="Arial Black" panose="020B0A04020102020204" pitchFamily="34" charset="0"/>
              </a:rPr>
              <a:t> </a:t>
            </a:r>
            <a:r>
              <a:rPr lang="en-US" i="1" u="sng" dirty="0" err="1" smtClean="0">
                <a:solidFill>
                  <a:srgbClr val="7030A0"/>
                </a:solidFill>
                <a:latin typeface="Arial Black" panose="020B0A04020102020204" pitchFamily="34" charset="0"/>
              </a:rPr>
              <a:t>gingivalis</a:t>
            </a:r>
            <a:r>
              <a:rPr lang="en-US" dirty="0" smtClean="0">
                <a:solidFill>
                  <a:srgbClr val="7030A0"/>
                </a:solidFill>
                <a:latin typeface="Arial Black" panose="020B0A04020102020204" pitchFamily="34" charset="0"/>
              </a:rPr>
              <a:t> in the human mouth.</a:t>
            </a:r>
          </a:p>
          <a:p>
            <a:pPr algn="just"/>
            <a:r>
              <a:rPr lang="en-US" dirty="0" smtClean="0">
                <a:solidFill>
                  <a:srgbClr val="7030A0"/>
                </a:solidFill>
                <a:latin typeface="Arial Black" panose="020B0A04020102020204" pitchFamily="34" charset="0"/>
              </a:rPr>
              <a:t>	1878 – </a:t>
            </a:r>
            <a:r>
              <a:rPr lang="en-US" dirty="0" smtClean="0">
                <a:solidFill>
                  <a:srgbClr val="FF0000"/>
                </a:solidFill>
                <a:latin typeface="Arial Black" panose="020B0A04020102020204" pitchFamily="34" charset="0"/>
              </a:rPr>
              <a:t>Lewis</a:t>
            </a:r>
            <a:r>
              <a:rPr lang="en-US" dirty="0" smtClean="0">
                <a:solidFill>
                  <a:srgbClr val="7030A0"/>
                </a:solidFill>
                <a:latin typeface="Arial Black" panose="020B0A04020102020204" pitchFamily="34" charset="0"/>
              </a:rPr>
              <a:t> first time reported the mammalian trypanosome, </a:t>
            </a:r>
            <a:r>
              <a:rPr lang="en-US" i="1" u="sng" dirty="0" err="1" smtClean="0">
                <a:solidFill>
                  <a:srgbClr val="7030A0"/>
                </a:solidFill>
                <a:latin typeface="Arial Black" panose="020B0A04020102020204" pitchFamily="34" charset="0"/>
              </a:rPr>
              <a:t>Trypanosoma</a:t>
            </a:r>
            <a:r>
              <a:rPr lang="en-US" i="1" u="sng" dirty="0" smtClean="0">
                <a:solidFill>
                  <a:srgbClr val="7030A0"/>
                </a:solidFill>
                <a:latin typeface="Arial Black" panose="020B0A04020102020204" pitchFamily="34" charset="0"/>
              </a:rPr>
              <a:t> </a:t>
            </a:r>
            <a:r>
              <a:rPr lang="en-US" i="1" u="sng" dirty="0" err="1" smtClean="0">
                <a:solidFill>
                  <a:srgbClr val="7030A0"/>
                </a:solidFill>
                <a:latin typeface="Arial Black" panose="020B0A04020102020204" pitchFamily="34" charset="0"/>
              </a:rPr>
              <a:t>lewisi</a:t>
            </a:r>
            <a:r>
              <a:rPr lang="en-US" dirty="0" smtClean="0">
                <a:solidFill>
                  <a:srgbClr val="7030A0"/>
                </a:solidFill>
                <a:latin typeface="Arial Black" panose="020B0A04020102020204" pitchFamily="34" charset="0"/>
              </a:rPr>
              <a:t> in rats.</a:t>
            </a:r>
          </a:p>
          <a:p>
            <a:pPr algn="just"/>
            <a:r>
              <a:rPr lang="en-US" dirty="0" smtClean="0">
                <a:solidFill>
                  <a:srgbClr val="7030A0"/>
                </a:solidFill>
                <a:latin typeface="Arial Black" panose="020B0A04020102020204" pitchFamily="34" charset="0"/>
              </a:rPr>
              <a:t>	1880- </a:t>
            </a:r>
            <a:r>
              <a:rPr lang="en-US" dirty="0" smtClean="0">
                <a:solidFill>
                  <a:srgbClr val="FF0000"/>
                </a:solidFill>
                <a:latin typeface="Arial Black" panose="020B0A04020102020204" pitchFamily="34" charset="0"/>
              </a:rPr>
              <a:t>C.L.A. Laveran </a:t>
            </a:r>
            <a:r>
              <a:rPr lang="en-US" dirty="0" smtClean="0">
                <a:solidFill>
                  <a:srgbClr val="7030A0"/>
                </a:solidFill>
                <a:latin typeface="Arial Black" panose="020B0A04020102020204" pitchFamily="34" charset="0"/>
              </a:rPr>
              <a:t>first discovered the </a:t>
            </a:r>
            <a:r>
              <a:rPr lang="en-US" u="sng" dirty="0" smtClean="0">
                <a:solidFill>
                  <a:srgbClr val="7030A0"/>
                </a:solidFill>
                <a:latin typeface="Arial Black" panose="020B0A04020102020204" pitchFamily="34" charset="0"/>
              </a:rPr>
              <a:t>human malarial parasite </a:t>
            </a:r>
            <a:r>
              <a:rPr lang="en-US" dirty="0" smtClean="0">
                <a:solidFill>
                  <a:srgbClr val="7030A0"/>
                </a:solidFill>
                <a:latin typeface="Arial Black" panose="020B0A04020102020204" pitchFamily="34" charset="0"/>
              </a:rPr>
              <a:t>i.e. </a:t>
            </a:r>
            <a:r>
              <a:rPr lang="en-US" i="1" dirty="0" smtClean="0">
                <a:solidFill>
                  <a:srgbClr val="7030A0"/>
                </a:solidFill>
                <a:latin typeface="Arial Black" panose="020B0A04020102020204" pitchFamily="34" charset="0"/>
              </a:rPr>
              <a:t>Plasmodium </a:t>
            </a:r>
            <a:r>
              <a:rPr lang="en-US" i="1" dirty="0" err="1" smtClean="0">
                <a:solidFill>
                  <a:srgbClr val="7030A0"/>
                </a:solidFill>
                <a:latin typeface="Arial Black" panose="020B0A04020102020204" pitchFamily="34" charset="0"/>
              </a:rPr>
              <a:t>malariae</a:t>
            </a:r>
            <a:r>
              <a:rPr lang="en-US" dirty="0" smtClean="0">
                <a:solidFill>
                  <a:srgbClr val="7030A0"/>
                </a:solidFill>
                <a:latin typeface="Arial Black" panose="020B0A04020102020204" pitchFamily="34" charset="0"/>
              </a:rPr>
              <a:t>.</a:t>
            </a:r>
          </a:p>
          <a:p>
            <a:pPr algn="just"/>
            <a:endParaRPr lang="en-US" dirty="0" smtClean="0">
              <a:solidFill>
                <a:srgbClr val="7030A0"/>
              </a:solidFill>
              <a:latin typeface="Arial Black" panose="020B0A04020102020204" pitchFamily="34" charset="0"/>
            </a:endParaRPr>
          </a:p>
          <a:p>
            <a:pPr algn="just"/>
            <a:r>
              <a:rPr lang="en-US" dirty="0" smtClean="0">
                <a:solidFill>
                  <a:srgbClr val="7030A0"/>
                </a:solidFill>
                <a:latin typeface="Arial Black" panose="020B0A04020102020204" pitchFamily="34" charset="0"/>
              </a:rPr>
              <a:t>	</a:t>
            </a:r>
          </a:p>
          <a:p>
            <a:pPr algn="just"/>
            <a:endParaRPr lang="en-US" sz="2800" dirty="0">
              <a:solidFill>
                <a:srgbClr val="7030A0"/>
              </a:solidFill>
              <a:latin typeface="Arial Black" panose="020B0A04020102020204" pitchFamily="34" charset="0"/>
            </a:endParaRPr>
          </a:p>
        </p:txBody>
      </p:sp>
      <p:pic>
        <p:nvPicPr>
          <p:cNvPr id="4" name="Picture 3" descr="Charles Louis Alphonse Laveran - Wikipedia"/>
          <p:cNvPicPr/>
          <p:nvPr/>
        </p:nvPicPr>
        <p:blipFill>
          <a:blip r:embed="rId2">
            <a:extLst>
              <a:ext uri="{28A0092B-C50C-407E-A947-70E740481C1C}">
                <a14:useLocalDpi xmlns:a14="http://schemas.microsoft.com/office/drawing/2010/main" val="0"/>
              </a:ext>
            </a:extLst>
          </a:blip>
          <a:srcRect/>
          <a:stretch>
            <a:fillRect/>
          </a:stretch>
        </p:blipFill>
        <p:spPr bwMode="auto">
          <a:xfrm>
            <a:off x="3200400" y="4114800"/>
            <a:ext cx="2209800" cy="2209801"/>
          </a:xfrm>
          <a:prstGeom prst="rect">
            <a:avLst/>
          </a:prstGeom>
          <a:noFill/>
          <a:ln>
            <a:noFill/>
          </a:ln>
        </p:spPr>
      </p:pic>
      <p:sp>
        <p:nvSpPr>
          <p:cNvPr id="5" name="Rectangle 4"/>
          <p:cNvSpPr/>
          <p:nvPr/>
        </p:nvSpPr>
        <p:spPr>
          <a:xfrm>
            <a:off x="3200400" y="6324601"/>
            <a:ext cx="2209800" cy="5333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latin typeface="Arial Black" panose="020B0A04020102020204" pitchFamily="34" charset="0"/>
              </a:rPr>
              <a:t>C.L.A. Laveran</a:t>
            </a:r>
            <a:endParaRPr lang="en-IN" dirty="0"/>
          </a:p>
        </p:txBody>
      </p:sp>
      <p:sp>
        <p:nvSpPr>
          <p:cNvPr id="6" name="Rectangle 4"/>
          <p:cNvSpPr>
            <a:spLocks noChangeArrowheads="1"/>
          </p:cNvSpPr>
          <p:nvPr/>
        </p:nvSpPr>
        <p:spPr bwMode="auto">
          <a:xfrm>
            <a:off x="7297906" y="6616700"/>
            <a:ext cx="1846094" cy="215900"/>
          </a:xfrm>
          <a:prstGeom prst="rect">
            <a:avLst/>
          </a:prstGeom>
          <a:solidFill>
            <a:schemeClr val="accent1"/>
          </a:solidFill>
          <a:ln w="12700" cap="sq" algn="ctr">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N" altLang="en-US" sz="1000" dirty="0"/>
              <a:t>Image source: Google image</a:t>
            </a:r>
          </a:p>
        </p:txBody>
      </p:sp>
    </p:spTree>
    <p:extLst>
      <p:ext uri="{BB962C8B-B14F-4D97-AF65-F5344CB8AC3E}">
        <p14:creationId xmlns:p14="http://schemas.microsoft.com/office/powerpoint/2010/main" val="39672666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
          </a:xfrm>
        </p:spPr>
        <p:txBody>
          <a:bodyPr>
            <a:normAutofit/>
          </a:bodyPr>
          <a:lstStyle/>
          <a:p>
            <a:pPr algn="ctr"/>
            <a:r>
              <a:rPr lang="en-US" sz="3200" dirty="0" smtClean="0">
                <a:solidFill>
                  <a:srgbClr val="7030A0"/>
                </a:solidFill>
                <a:latin typeface="Arial Black" panose="020B0A04020102020204" pitchFamily="34" charset="0"/>
              </a:rPr>
              <a:t>History of Parasites</a:t>
            </a:r>
          </a:p>
        </p:txBody>
      </p:sp>
      <p:sp>
        <p:nvSpPr>
          <p:cNvPr id="3" name="Subtitle 2"/>
          <p:cNvSpPr>
            <a:spLocks noGrp="1"/>
          </p:cNvSpPr>
          <p:nvPr>
            <p:ph type="subTitle" idx="1"/>
          </p:nvPr>
        </p:nvSpPr>
        <p:spPr>
          <a:xfrm>
            <a:off x="762000" y="1135464"/>
            <a:ext cx="6248400" cy="5646336"/>
          </a:xfrm>
        </p:spPr>
        <p:txBody>
          <a:bodyPr>
            <a:normAutofit/>
          </a:bodyPr>
          <a:lstStyle/>
          <a:p>
            <a:pPr algn="just"/>
            <a:endParaRPr lang="en-US" dirty="0" smtClean="0">
              <a:solidFill>
                <a:srgbClr val="7030A0"/>
              </a:solidFill>
              <a:latin typeface="Arial Black" panose="020B0A04020102020204" pitchFamily="34" charset="0"/>
            </a:endParaRPr>
          </a:p>
          <a:p>
            <a:pPr algn="just">
              <a:lnSpc>
                <a:spcPct val="200000"/>
              </a:lnSpc>
            </a:pPr>
            <a:r>
              <a:rPr lang="en-US" dirty="0" smtClean="0">
                <a:solidFill>
                  <a:srgbClr val="7030A0"/>
                </a:solidFill>
                <a:latin typeface="Arial Black" panose="020B0A04020102020204" pitchFamily="34" charset="0"/>
              </a:rPr>
              <a:t>	1880 – </a:t>
            </a:r>
            <a:r>
              <a:rPr lang="en-US" dirty="0" smtClean="0">
                <a:solidFill>
                  <a:srgbClr val="FF0000"/>
                </a:solidFill>
                <a:latin typeface="Arial Black" panose="020B0A04020102020204" pitchFamily="34" charset="0"/>
              </a:rPr>
              <a:t>Griffith Evans </a:t>
            </a:r>
            <a:r>
              <a:rPr lang="en-US" dirty="0" smtClean="0">
                <a:solidFill>
                  <a:srgbClr val="7030A0"/>
                </a:solidFill>
                <a:latin typeface="Arial Black" panose="020B0A04020102020204" pitchFamily="34" charset="0"/>
              </a:rPr>
              <a:t>discovered first pathogenic trypanosome, </a:t>
            </a:r>
            <a:r>
              <a:rPr lang="en-US" i="1" dirty="0" err="1" smtClean="0">
                <a:solidFill>
                  <a:srgbClr val="7030A0"/>
                </a:solidFill>
                <a:latin typeface="Arial Black" panose="020B0A04020102020204" pitchFamily="34" charset="0"/>
              </a:rPr>
              <a:t>Trypanosoma</a:t>
            </a:r>
            <a:r>
              <a:rPr lang="en-US" i="1" dirty="0" smtClean="0">
                <a:solidFill>
                  <a:srgbClr val="7030A0"/>
                </a:solidFill>
                <a:latin typeface="Arial Black" panose="020B0A04020102020204" pitchFamily="34" charset="0"/>
              </a:rPr>
              <a:t> </a:t>
            </a:r>
            <a:r>
              <a:rPr lang="en-US" i="1" dirty="0" err="1" smtClean="0">
                <a:solidFill>
                  <a:srgbClr val="7030A0"/>
                </a:solidFill>
                <a:latin typeface="Arial Black" panose="020B0A04020102020204" pitchFamily="34" charset="0"/>
              </a:rPr>
              <a:t>evansi</a:t>
            </a:r>
            <a:r>
              <a:rPr lang="en-US" dirty="0" smtClean="0">
                <a:solidFill>
                  <a:srgbClr val="7030A0"/>
                </a:solidFill>
                <a:latin typeface="Arial Black" panose="020B0A04020102020204" pitchFamily="34" charset="0"/>
              </a:rPr>
              <a:t> from blood of horses and camels suffering from ‘</a:t>
            </a:r>
            <a:r>
              <a:rPr lang="en-US" dirty="0" err="1" smtClean="0">
                <a:solidFill>
                  <a:srgbClr val="7030A0"/>
                </a:solidFill>
                <a:latin typeface="Arial Black" panose="020B0A04020102020204" pitchFamily="34" charset="0"/>
              </a:rPr>
              <a:t>surra</a:t>
            </a:r>
            <a:r>
              <a:rPr lang="en-US" dirty="0" smtClean="0">
                <a:solidFill>
                  <a:srgbClr val="7030A0"/>
                </a:solidFill>
                <a:latin typeface="Arial Black" panose="020B0A04020102020204" pitchFamily="34" charset="0"/>
              </a:rPr>
              <a:t>’.</a:t>
            </a:r>
          </a:p>
          <a:p>
            <a:pPr algn="just">
              <a:buFont typeface="Wingdings" pitchFamily="2" charset="2"/>
              <a:buChar char="v"/>
            </a:pPr>
            <a:endParaRPr lang="en-US" sz="2800" dirty="0">
              <a:solidFill>
                <a:srgbClr val="7030A0"/>
              </a:solidFill>
              <a:latin typeface="Arial Black" panose="020B0A04020102020204" pitchFamily="34" charset="0"/>
            </a:endParaRPr>
          </a:p>
        </p:txBody>
      </p:sp>
      <p:pic>
        <p:nvPicPr>
          <p:cNvPr id="5" name="Picture 4" descr="Category:Griffith Evans (1835-1935) - Wikimedia Commons"/>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192864"/>
            <a:ext cx="2381250" cy="3124200"/>
          </a:xfrm>
          <a:prstGeom prst="rect">
            <a:avLst/>
          </a:prstGeom>
          <a:noFill/>
          <a:ln>
            <a:noFill/>
          </a:ln>
        </p:spPr>
      </p:pic>
      <p:sp>
        <p:nvSpPr>
          <p:cNvPr id="6" name="Rectangle 5"/>
          <p:cNvSpPr/>
          <p:nvPr/>
        </p:nvSpPr>
        <p:spPr>
          <a:xfrm>
            <a:off x="3352800" y="6400800"/>
            <a:ext cx="2057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7030A0"/>
                </a:solidFill>
                <a:latin typeface="Arial Black" panose="020B0A04020102020204" pitchFamily="34" charset="0"/>
              </a:rPr>
              <a:t>Griffith Evans</a:t>
            </a:r>
            <a:endParaRPr lang="en-IN" dirty="0"/>
          </a:p>
        </p:txBody>
      </p:sp>
      <p:pic>
        <p:nvPicPr>
          <p:cNvPr id="7" name="Picture 5" descr="C:\Users\ACER\Desktop\t. evans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962400"/>
            <a:ext cx="2590800" cy="1981200"/>
          </a:xfrm>
          <a:prstGeom prst="rect">
            <a:avLst/>
          </a:prstGeom>
          <a:noFill/>
          <a:extLst>
            <a:ext uri="{909E8E84-426E-40DD-AFC4-6F175D3DCCD1}">
              <a14:hiddenFill xmlns:a14="http://schemas.microsoft.com/office/drawing/2010/main">
                <a:solidFill>
                  <a:srgbClr val="FFFFFF"/>
                </a:solidFill>
              </a14:hiddenFill>
            </a:ext>
          </a:extLst>
        </p:spPr>
      </p:pic>
      <p:sp>
        <p:nvSpPr>
          <p:cNvPr id="8" name="Right Arrow 7"/>
          <p:cNvSpPr/>
          <p:nvPr/>
        </p:nvSpPr>
        <p:spPr>
          <a:xfrm rot="18041506">
            <a:off x="828132" y="5905500"/>
            <a:ext cx="486261"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713888" y="6050410"/>
            <a:ext cx="1953112" cy="5789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err="1">
                <a:solidFill>
                  <a:srgbClr val="7030A0"/>
                </a:solidFill>
                <a:latin typeface="Arial Black" panose="020B0A04020102020204" pitchFamily="34" charset="0"/>
              </a:rPr>
              <a:t>Trypanosoma</a:t>
            </a:r>
            <a:r>
              <a:rPr lang="en-US" i="1" dirty="0">
                <a:solidFill>
                  <a:srgbClr val="7030A0"/>
                </a:solidFill>
                <a:latin typeface="Arial Black" panose="020B0A04020102020204" pitchFamily="34" charset="0"/>
              </a:rPr>
              <a:t> </a:t>
            </a:r>
            <a:r>
              <a:rPr lang="en-US" i="1" dirty="0" err="1">
                <a:solidFill>
                  <a:srgbClr val="7030A0"/>
                </a:solidFill>
                <a:latin typeface="Arial Black" panose="020B0A04020102020204" pitchFamily="34" charset="0"/>
              </a:rPr>
              <a:t>evansi</a:t>
            </a:r>
            <a:endParaRPr lang="en-IN" dirty="0"/>
          </a:p>
        </p:txBody>
      </p:sp>
      <p:sp>
        <p:nvSpPr>
          <p:cNvPr id="10" name="Rectangle 4"/>
          <p:cNvSpPr>
            <a:spLocks noChangeArrowheads="1"/>
          </p:cNvSpPr>
          <p:nvPr/>
        </p:nvSpPr>
        <p:spPr bwMode="auto">
          <a:xfrm>
            <a:off x="7297906" y="6616700"/>
            <a:ext cx="1846094" cy="215900"/>
          </a:xfrm>
          <a:prstGeom prst="rect">
            <a:avLst/>
          </a:prstGeom>
          <a:solidFill>
            <a:schemeClr val="accent1"/>
          </a:solidFill>
          <a:ln w="12700" cap="sq" algn="ctr">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N" altLang="en-US" sz="1000" dirty="0"/>
              <a:t>Image source: Google image</a:t>
            </a:r>
          </a:p>
        </p:txBody>
      </p:sp>
    </p:spTree>
    <p:extLst>
      <p:ext uri="{BB962C8B-B14F-4D97-AF65-F5344CB8AC3E}">
        <p14:creationId xmlns:p14="http://schemas.microsoft.com/office/powerpoint/2010/main" val="502255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
          </a:xfrm>
        </p:spPr>
        <p:txBody>
          <a:bodyPr>
            <a:normAutofit/>
          </a:bodyPr>
          <a:lstStyle/>
          <a:p>
            <a:pPr algn="ctr"/>
            <a:r>
              <a:rPr lang="en-US" sz="3200" dirty="0" smtClean="0">
                <a:solidFill>
                  <a:srgbClr val="7030A0"/>
                </a:solidFill>
                <a:latin typeface="Arial Black" panose="020B0A04020102020204" pitchFamily="34" charset="0"/>
              </a:rPr>
              <a:t>History of Parasites</a:t>
            </a:r>
          </a:p>
        </p:txBody>
      </p:sp>
      <p:sp>
        <p:nvSpPr>
          <p:cNvPr id="3" name="Subtitle 2"/>
          <p:cNvSpPr>
            <a:spLocks noGrp="1"/>
          </p:cNvSpPr>
          <p:nvPr>
            <p:ph type="subTitle" idx="1"/>
          </p:nvPr>
        </p:nvSpPr>
        <p:spPr>
          <a:xfrm>
            <a:off x="685800" y="914400"/>
            <a:ext cx="6477000" cy="5486400"/>
          </a:xfrm>
        </p:spPr>
        <p:txBody>
          <a:bodyPr>
            <a:normAutofit fontScale="92500" lnSpcReduction="20000"/>
          </a:bodyPr>
          <a:lstStyle/>
          <a:p>
            <a:pPr algn="just"/>
            <a:r>
              <a:rPr lang="en-US" dirty="0" smtClean="0"/>
              <a:t>	</a:t>
            </a:r>
            <a:r>
              <a:rPr lang="en-US" dirty="0" smtClean="0">
                <a:solidFill>
                  <a:srgbClr val="7030A0"/>
                </a:solidFill>
                <a:latin typeface="Arial Black" panose="020B0A04020102020204" pitchFamily="34" charset="0"/>
              </a:rPr>
              <a:t>1893- </a:t>
            </a:r>
            <a:r>
              <a:rPr lang="en-US" dirty="0" smtClean="0">
                <a:solidFill>
                  <a:srgbClr val="FF0000"/>
                </a:solidFill>
                <a:latin typeface="Arial Black" panose="020B0A04020102020204" pitchFamily="34" charset="0"/>
              </a:rPr>
              <a:t>Theobald Smith and Kilbourne </a:t>
            </a:r>
            <a:r>
              <a:rPr lang="en-US" dirty="0" smtClean="0">
                <a:solidFill>
                  <a:srgbClr val="7030A0"/>
                </a:solidFill>
                <a:latin typeface="Arial Black" panose="020B0A04020102020204" pitchFamily="34" charset="0"/>
              </a:rPr>
              <a:t>first documented the transmission of a disease agent by an </a:t>
            </a:r>
            <a:r>
              <a:rPr lang="en-US" u="sng" dirty="0" smtClean="0">
                <a:solidFill>
                  <a:srgbClr val="7030A0"/>
                </a:solidFill>
                <a:latin typeface="Arial Black" panose="020B0A04020102020204" pitchFamily="34" charset="0"/>
              </a:rPr>
              <a:t>arthropod</a:t>
            </a:r>
            <a:r>
              <a:rPr lang="en-US" dirty="0" smtClean="0">
                <a:solidFill>
                  <a:srgbClr val="7030A0"/>
                </a:solidFill>
                <a:latin typeface="Arial Black" panose="020B0A04020102020204" pitchFamily="34" charset="0"/>
              </a:rPr>
              <a:t> and described the transmission of </a:t>
            </a:r>
            <a:r>
              <a:rPr lang="en-US" i="1" u="sng" dirty="0" err="1" smtClean="0">
                <a:solidFill>
                  <a:srgbClr val="7030A0"/>
                </a:solidFill>
                <a:latin typeface="Arial Black" panose="020B0A04020102020204" pitchFamily="34" charset="0"/>
              </a:rPr>
              <a:t>Babesia</a:t>
            </a:r>
            <a:r>
              <a:rPr lang="en-US" i="1" u="sng" dirty="0" smtClean="0">
                <a:solidFill>
                  <a:srgbClr val="7030A0"/>
                </a:solidFill>
                <a:latin typeface="Arial Black" panose="020B0A04020102020204" pitchFamily="34" charset="0"/>
              </a:rPr>
              <a:t> </a:t>
            </a:r>
            <a:r>
              <a:rPr lang="en-US" i="1" u="sng" dirty="0" err="1" smtClean="0">
                <a:solidFill>
                  <a:srgbClr val="7030A0"/>
                </a:solidFill>
                <a:latin typeface="Arial Black" panose="020B0A04020102020204" pitchFamily="34" charset="0"/>
              </a:rPr>
              <a:t>bigemina</a:t>
            </a:r>
            <a:r>
              <a:rPr lang="en-US" u="sng" dirty="0" smtClean="0">
                <a:solidFill>
                  <a:srgbClr val="7030A0"/>
                </a:solidFill>
                <a:latin typeface="Arial Black" panose="020B0A04020102020204" pitchFamily="34" charset="0"/>
              </a:rPr>
              <a:t> </a:t>
            </a:r>
            <a:r>
              <a:rPr lang="en-US" dirty="0" smtClean="0">
                <a:solidFill>
                  <a:srgbClr val="7030A0"/>
                </a:solidFill>
                <a:latin typeface="Arial Black" panose="020B0A04020102020204" pitchFamily="34" charset="0"/>
              </a:rPr>
              <a:t>(caused Texas cattle fever) by the cattle tick, </a:t>
            </a:r>
            <a:r>
              <a:rPr lang="en-US" i="1" dirty="0" err="1" smtClean="0">
                <a:solidFill>
                  <a:srgbClr val="7030A0"/>
                </a:solidFill>
                <a:latin typeface="Arial Black" panose="020B0A04020102020204" pitchFamily="34" charset="0"/>
              </a:rPr>
              <a:t>Boophilus</a:t>
            </a:r>
            <a:r>
              <a:rPr lang="en-US" i="1" dirty="0" smtClean="0">
                <a:solidFill>
                  <a:srgbClr val="7030A0"/>
                </a:solidFill>
                <a:latin typeface="Arial Black" panose="020B0A04020102020204" pitchFamily="34" charset="0"/>
              </a:rPr>
              <a:t> </a:t>
            </a:r>
            <a:r>
              <a:rPr lang="en-US" i="1" dirty="0" err="1" smtClean="0">
                <a:solidFill>
                  <a:srgbClr val="7030A0"/>
                </a:solidFill>
                <a:latin typeface="Arial Black" panose="020B0A04020102020204" pitchFamily="34" charset="0"/>
              </a:rPr>
              <a:t>microlus</a:t>
            </a:r>
            <a:r>
              <a:rPr lang="en-US" dirty="0" smtClean="0">
                <a:solidFill>
                  <a:srgbClr val="7030A0"/>
                </a:solidFill>
                <a:latin typeface="Arial Black" panose="020B0A04020102020204" pitchFamily="34" charset="0"/>
              </a:rPr>
              <a:t>.</a:t>
            </a:r>
          </a:p>
          <a:p>
            <a:pPr algn="just"/>
            <a:endParaRPr lang="en-US" dirty="0" smtClean="0">
              <a:solidFill>
                <a:srgbClr val="7030A0"/>
              </a:solidFill>
              <a:latin typeface="Arial Black" panose="020B0A04020102020204" pitchFamily="34" charset="0"/>
            </a:endParaRPr>
          </a:p>
          <a:p>
            <a:pPr algn="just"/>
            <a:r>
              <a:rPr lang="en-US" dirty="0" smtClean="0">
                <a:solidFill>
                  <a:srgbClr val="7030A0"/>
                </a:solidFill>
                <a:latin typeface="Arial Black" panose="020B0A04020102020204" pitchFamily="34" charset="0"/>
              </a:rPr>
              <a:t>	</a:t>
            </a:r>
          </a:p>
          <a:p>
            <a:pPr algn="just"/>
            <a:endParaRPr lang="en-US" dirty="0">
              <a:solidFill>
                <a:srgbClr val="7030A0"/>
              </a:solidFill>
              <a:latin typeface="Arial Black" panose="020B0A04020102020204" pitchFamily="34" charset="0"/>
            </a:endParaRPr>
          </a:p>
          <a:p>
            <a:pPr algn="just"/>
            <a:endParaRPr lang="en-US" dirty="0" smtClean="0">
              <a:solidFill>
                <a:srgbClr val="7030A0"/>
              </a:solidFill>
              <a:latin typeface="Arial Black" panose="020B0A04020102020204" pitchFamily="34" charset="0"/>
            </a:endParaRPr>
          </a:p>
          <a:p>
            <a:pPr algn="just"/>
            <a:endParaRPr lang="en-US" dirty="0">
              <a:solidFill>
                <a:srgbClr val="7030A0"/>
              </a:solidFill>
              <a:latin typeface="Arial Black" panose="020B0A04020102020204" pitchFamily="34" charset="0"/>
            </a:endParaRPr>
          </a:p>
          <a:p>
            <a:pPr algn="just"/>
            <a:endParaRPr lang="en-US" dirty="0" smtClean="0">
              <a:solidFill>
                <a:srgbClr val="7030A0"/>
              </a:solidFill>
              <a:latin typeface="Arial Black" panose="020B0A04020102020204" pitchFamily="34" charset="0"/>
            </a:endParaRPr>
          </a:p>
          <a:p>
            <a:pPr algn="just"/>
            <a:endParaRPr lang="en-US" dirty="0">
              <a:solidFill>
                <a:srgbClr val="7030A0"/>
              </a:solidFill>
              <a:latin typeface="Arial Black" panose="020B0A04020102020204" pitchFamily="34" charset="0"/>
            </a:endParaRPr>
          </a:p>
          <a:p>
            <a:pPr algn="just"/>
            <a:endParaRPr lang="en-US" dirty="0" smtClean="0">
              <a:solidFill>
                <a:srgbClr val="7030A0"/>
              </a:solidFill>
              <a:latin typeface="Arial Black" panose="020B0A04020102020204" pitchFamily="34" charset="0"/>
            </a:endParaRPr>
          </a:p>
          <a:p>
            <a:pPr algn="just"/>
            <a:endParaRPr lang="en-US" dirty="0">
              <a:solidFill>
                <a:srgbClr val="7030A0"/>
              </a:solidFill>
              <a:latin typeface="Arial Black" panose="020B0A04020102020204" pitchFamily="34" charset="0"/>
            </a:endParaRPr>
          </a:p>
          <a:p>
            <a:pPr algn="just"/>
            <a:r>
              <a:rPr lang="en-US" dirty="0" smtClean="0">
                <a:solidFill>
                  <a:srgbClr val="7030A0"/>
                </a:solidFill>
                <a:latin typeface="Arial Black" panose="020B0A04020102020204" pitchFamily="34" charset="0"/>
              </a:rPr>
              <a:t>1894-99 – </a:t>
            </a:r>
            <a:r>
              <a:rPr lang="en-US" dirty="0" smtClean="0">
                <a:solidFill>
                  <a:srgbClr val="FF0000"/>
                </a:solidFill>
                <a:latin typeface="Arial Black" panose="020B0A04020102020204" pitchFamily="34" charset="0"/>
              </a:rPr>
              <a:t>Alfred Lingard</a:t>
            </a:r>
            <a:r>
              <a:rPr lang="en-US" dirty="0" smtClean="0">
                <a:solidFill>
                  <a:srgbClr val="7030A0"/>
                </a:solidFill>
                <a:latin typeface="Arial Black" panose="020B0A04020102020204" pitchFamily="34" charset="0"/>
              </a:rPr>
              <a:t> made chemotherapeutic studies against </a:t>
            </a:r>
            <a:r>
              <a:rPr lang="en-US" u="sng" dirty="0" err="1" smtClean="0">
                <a:solidFill>
                  <a:srgbClr val="7030A0"/>
                </a:solidFill>
                <a:latin typeface="Arial Black" panose="020B0A04020102020204" pitchFamily="34" charset="0"/>
              </a:rPr>
              <a:t>Surra</a:t>
            </a:r>
            <a:r>
              <a:rPr lang="en-US" dirty="0" smtClean="0">
                <a:solidFill>
                  <a:srgbClr val="7030A0"/>
                </a:solidFill>
                <a:latin typeface="Arial Black" panose="020B0A04020102020204" pitchFamily="34" charset="0"/>
              </a:rPr>
              <a:t> with arsenicals which were emulated by Ehrlich to treat syphilis in human beings.</a:t>
            </a:r>
          </a:p>
          <a:p>
            <a:pPr algn="just"/>
            <a:r>
              <a:rPr lang="en-US" dirty="0" smtClean="0">
                <a:solidFill>
                  <a:srgbClr val="7030A0"/>
                </a:solidFill>
                <a:latin typeface="Arial Black" panose="020B0A04020102020204" pitchFamily="34" charset="0"/>
              </a:rPr>
              <a:t>	</a:t>
            </a:r>
            <a:endParaRPr lang="en-US" dirty="0">
              <a:solidFill>
                <a:srgbClr val="7030A0"/>
              </a:solidFill>
              <a:latin typeface="Arial Black" panose="020B0A04020102020204" pitchFamily="34" charset="0"/>
            </a:endParaRPr>
          </a:p>
        </p:txBody>
      </p:sp>
      <p:pic>
        <p:nvPicPr>
          <p:cNvPr id="4" name="Picture 3" descr="Theobald Smith - Wikipedia"/>
          <p:cNvPicPr/>
          <p:nvPr/>
        </p:nvPicPr>
        <p:blipFill>
          <a:blip r:embed="rId2">
            <a:extLst>
              <a:ext uri="{28A0092B-C50C-407E-A947-70E740481C1C}">
                <a14:useLocalDpi xmlns:a14="http://schemas.microsoft.com/office/drawing/2010/main" val="0"/>
              </a:ext>
            </a:extLst>
          </a:blip>
          <a:srcRect/>
          <a:stretch>
            <a:fillRect/>
          </a:stretch>
        </p:blipFill>
        <p:spPr bwMode="auto">
          <a:xfrm>
            <a:off x="762000" y="2328227"/>
            <a:ext cx="1885950" cy="2201545"/>
          </a:xfrm>
          <a:prstGeom prst="rect">
            <a:avLst/>
          </a:prstGeom>
          <a:noFill/>
          <a:ln>
            <a:noFill/>
          </a:ln>
        </p:spPr>
      </p:pic>
      <p:sp>
        <p:nvSpPr>
          <p:cNvPr id="5" name="Rectangle 4"/>
          <p:cNvSpPr/>
          <p:nvPr/>
        </p:nvSpPr>
        <p:spPr>
          <a:xfrm>
            <a:off x="762000" y="4525585"/>
            <a:ext cx="1885950" cy="194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rgbClr val="FF0000"/>
                </a:solidFill>
                <a:latin typeface="Arial Black" panose="020B0A04020102020204" pitchFamily="34" charset="0"/>
              </a:rPr>
              <a:t>Theob</a:t>
            </a:r>
            <a:r>
              <a:rPr lang="en-US" sz="1400" dirty="0" smtClean="0">
                <a:solidFill>
                  <a:srgbClr val="FF0000"/>
                </a:solidFill>
                <a:latin typeface="Arial Black" panose="020B0A04020102020204" pitchFamily="34" charset="0"/>
              </a:rPr>
              <a:t> </a:t>
            </a:r>
            <a:r>
              <a:rPr lang="en-US" sz="1400" dirty="0" err="1" smtClean="0">
                <a:solidFill>
                  <a:srgbClr val="FF0000"/>
                </a:solidFill>
                <a:latin typeface="Arial Black" panose="020B0A04020102020204" pitchFamily="34" charset="0"/>
              </a:rPr>
              <a:t>Smith</a:t>
            </a:r>
            <a:r>
              <a:rPr lang="en-US" sz="1400" dirty="0" err="1">
                <a:solidFill>
                  <a:srgbClr val="FF0000"/>
                </a:solidFill>
                <a:latin typeface="Arial Black" panose="020B0A04020102020204" pitchFamily="34" charset="0"/>
              </a:rPr>
              <a:t>ald</a:t>
            </a:r>
            <a:endParaRPr lang="en-IN" sz="1400" dirty="0"/>
          </a:p>
        </p:txBody>
      </p:sp>
      <p:pic>
        <p:nvPicPr>
          <p:cNvPr id="6" name="Picture 5" descr="bigeminablsme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9438" y="3168050"/>
            <a:ext cx="1945124" cy="1357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4562" y="2642716"/>
            <a:ext cx="1956713" cy="990600"/>
          </a:xfrm>
          <a:prstGeom prst="rect">
            <a:avLst/>
          </a:prstGeom>
        </p:spPr>
      </p:pic>
      <p:pic>
        <p:nvPicPr>
          <p:cNvPr id="8" name="Picture 7" descr="black and white cow standing on grass field"/>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3400" y="2005194"/>
            <a:ext cx="1406207" cy="1046445"/>
          </a:xfrm>
          <a:prstGeom prst="rect">
            <a:avLst/>
          </a:prstGeom>
          <a:noFill/>
          <a:ln>
            <a:noFill/>
          </a:ln>
        </p:spPr>
      </p:pic>
      <p:sp>
        <p:nvSpPr>
          <p:cNvPr id="9" name="Rectangle 4"/>
          <p:cNvSpPr>
            <a:spLocks noChangeArrowheads="1"/>
          </p:cNvSpPr>
          <p:nvPr/>
        </p:nvSpPr>
        <p:spPr bwMode="auto">
          <a:xfrm>
            <a:off x="7297906" y="6616700"/>
            <a:ext cx="1846094" cy="215900"/>
          </a:xfrm>
          <a:prstGeom prst="rect">
            <a:avLst/>
          </a:prstGeom>
          <a:solidFill>
            <a:schemeClr val="accent1"/>
          </a:solidFill>
          <a:ln w="12700" cap="sq" algn="ctr">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N" altLang="en-US" sz="1000" dirty="0"/>
              <a:t>Image source: Google image</a:t>
            </a:r>
          </a:p>
        </p:txBody>
      </p:sp>
    </p:spTree>
    <p:extLst>
      <p:ext uri="{BB962C8B-B14F-4D97-AF65-F5344CB8AC3E}">
        <p14:creationId xmlns:p14="http://schemas.microsoft.com/office/powerpoint/2010/main" val="39369536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
          </a:xfrm>
        </p:spPr>
        <p:txBody>
          <a:bodyPr>
            <a:normAutofit/>
          </a:bodyPr>
          <a:lstStyle/>
          <a:p>
            <a:pPr algn="ctr"/>
            <a:r>
              <a:rPr lang="en-US" sz="3200" dirty="0" smtClean="0">
                <a:solidFill>
                  <a:srgbClr val="7030A0"/>
                </a:solidFill>
                <a:latin typeface="Arial Black" panose="020B0A04020102020204" pitchFamily="34" charset="0"/>
              </a:rPr>
              <a:t>History of Parasites</a:t>
            </a:r>
          </a:p>
        </p:txBody>
      </p:sp>
      <p:sp>
        <p:nvSpPr>
          <p:cNvPr id="3" name="Subtitle 2"/>
          <p:cNvSpPr>
            <a:spLocks noGrp="1"/>
          </p:cNvSpPr>
          <p:nvPr>
            <p:ph type="subTitle" idx="1"/>
          </p:nvPr>
        </p:nvSpPr>
        <p:spPr>
          <a:xfrm>
            <a:off x="685800" y="914400"/>
            <a:ext cx="6477000" cy="5867400"/>
          </a:xfrm>
        </p:spPr>
        <p:txBody>
          <a:bodyPr>
            <a:normAutofit/>
          </a:bodyPr>
          <a:lstStyle/>
          <a:p>
            <a:pPr algn="just"/>
            <a:r>
              <a:rPr lang="en-US" dirty="0" smtClean="0"/>
              <a:t>	</a:t>
            </a:r>
            <a:r>
              <a:rPr lang="en-US" dirty="0" smtClean="0">
                <a:solidFill>
                  <a:srgbClr val="7030A0"/>
                </a:solidFill>
                <a:latin typeface="Arial Black" panose="020B0A04020102020204" pitchFamily="34" charset="0"/>
              </a:rPr>
              <a:t>	1897 – </a:t>
            </a:r>
            <a:r>
              <a:rPr lang="en-US" dirty="0" smtClean="0">
                <a:solidFill>
                  <a:srgbClr val="FF0000"/>
                </a:solidFill>
                <a:latin typeface="Arial Black" panose="020B0A04020102020204" pitchFamily="34" charset="0"/>
              </a:rPr>
              <a:t>Ronald Ross </a:t>
            </a:r>
            <a:r>
              <a:rPr lang="en-US" dirty="0" smtClean="0">
                <a:solidFill>
                  <a:srgbClr val="7030A0"/>
                </a:solidFill>
                <a:latin typeface="Arial Black" panose="020B0A04020102020204" pitchFamily="34" charset="0"/>
              </a:rPr>
              <a:t>found Female </a:t>
            </a:r>
            <a:r>
              <a:rPr lang="en-US" u="sng" dirty="0" smtClean="0">
                <a:solidFill>
                  <a:srgbClr val="7030A0"/>
                </a:solidFill>
                <a:latin typeface="Arial Black" panose="020B0A04020102020204" pitchFamily="34" charset="0"/>
              </a:rPr>
              <a:t>Anopheles mosquito </a:t>
            </a:r>
            <a:r>
              <a:rPr lang="en-US" dirty="0" smtClean="0">
                <a:solidFill>
                  <a:srgbClr val="7030A0"/>
                </a:solidFill>
                <a:latin typeface="Arial Black" panose="020B0A04020102020204" pitchFamily="34" charset="0"/>
              </a:rPr>
              <a:t>as the </a:t>
            </a:r>
            <a:r>
              <a:rPr lang="en-US" u="sng" dirty="0" smtClean="0">
                <a:solidFill>
                  <a:srgbClr val="7030A0"/>
                </a:solidFill>
                <a:latin typeface="Arial Black" panose="020B0A04020102020204" pitchFamily="34" charset="0"/>
              </a:rPr>
              <a:t>vector of human malarial </a:t>
            </a:r>
            <a:r>
              <a:rPr lang="en-US" dirty="0" smtClean="0">
                <a:solidFill>
                  <a:srgbClr val="7030A0"/>
                </a:solidFill>
                <a:latin typeface="Arial Black" panose="020B0A04020102020204" pitchFamily="34" charset="0"/>
              </a:rPr>
              <a:t>parasites and got Nobel Prize.</a:t>
            </a:r>
          </a:p>
          <a:p>
            <a:pPr algn="just"/>
            <a:r>
              <a:rPr lang="en-US" dirty="0" smtClean="0">
                <a:solidFill>
                  <a:srgbClr val="7030A0"/>
                </a:solidFill>
                <a:latin typeface="Arial Black" panose="020B0A04020102020204" pitchFamily="34" charset="0"/>
              </a:rPr>
              <a:t>	1898 – </a:t>
            </a:r>
            <a:r>
              <a:rPr lang="en-US" dirty="0" smtClean="0">
                <a:solidFill>
                  <a:srgbClr val="FF0000"/>
                </a:solidFill>
                <a:latin typeface="Arial Black" panose="020B0A04020102020204" pitchFamily="34" charset="0"/>
              </a:rPr>
              <a:t>Ronald Ross </a:t>
            </a:r>
            <a:r>
              <a:rPr lang="en-US" dirty="0" smtClean="0">
                <a:solidFill>
                  <a:srgbClr val="7030A0"/>
                </a:solidFill>
                <a:latin typeface="Arial Black" panose="020B0A04020102020204" pitchFamily="34" charset="0"/>
              </a:rPr>
              <a:t>observed </a:t>
            </a:r>
            <a:r>
              <a:rPr lang="en-US" i="1" u="sng" dirty="0" err="1" smtClean="0">
                <a:solidFill>
                  <a:srgbClr val="7030A0"/>
                </a:solidFill>
                <a:latin typeface="Arial Black" panose="020B0A04020102020204" pitchFamily="34" charset="0"/>
              </a:rPr>
              <a:t>Culex</a:t>
            </a:r>
            <a:r>
              <a:rPr lang="en-US" i="1" u="sng" dirty="0" smtClean="0">
                <a:solidFill>
                  <a:srgbClr val="7030A0"/>
                </a:solidFill>
                <a:latin typeface="Arial Black" panose="020B0A04020102020204" pitchFamily="34" charset="0"/>
              </a:rPr>
              <a:t> </a:t>
            </a:r>
            <a:r>
              <a:rPr lang="en-US" i="1" u="sng" dirty="0" err="1" smtClean="0">
                <a:solidFill>
                  <a:srgbClr val="7030A0"/>
                </a:solidFill>
                <a:latin typeface="Arial Black" panose="020B0A04020102020204" pitchFamily="34" charset="0"/>
              </a:rPr>
              <a:t>fatigans</a:t>
            </a:r>
            <a:r>
              <a:rPr lang="en-US" u="sng" dirty="0" smtClean="0">
                <a:solidFill>
                  <a:srgbClr val="7030A0"/>
                </a:solidFill>
                <a:latin typeface="Arial Black" panose="020B0A04020102020204" pitchFamily="34" charset="0"/>
              </a:rPr>
              <a:t> </a:t>
            </a:r>
            <a:r>
              <a:rPr lang="en-US" dirty="0" smtClean="0">
                <a:solidFill>
                  <a:srgbClr val="7030A0"/>
                </a:solidFill>
                <a:latin typeface="Arial Black" panose="020B0A04020102020204" pitchFamily="34" charset="0"/>
              </a:rPr>
              <a:t>as the vector of </a:t>
            </a:r>
            <a:r>
              <a:rPr lang="en-US" u="sng" dirty="0" smtClean="0">
                <a:solidFill>
                  <a:srgbClr val="7030A0"/>
                </a:solidFill>
                <a:latin typeface="Arial Black" panose="020B0A04020102020204" pitchFamily="34" charset="0"/>
              </a:rPr>
              <a:t>bird malaria </a:t>
            </a:r>
            <a:r>
              <a:rPr lang="en-US" dirty="0" smtClean="0">
                <a:solidFill>
                  <a:srgbClr val="7030A0"/>
                </a:solidFill>
                <a:latin typeface="Arial Black" panose="020B0A04020102020204" pitchFamily="34" charset="0"/>
              </a:rPr>
              <a:t>parasite, </a:t>
            </a:r>
            <a:r>
              <a:rPr lang="en-US" i="1" dirty="0" smtClean="0">
                <a:solidFill>
                  <a:srgbClr val="7030A0"/>
                </a:solidFill>
                <a:latin typeface="Arial Black" panose="020B0A04020102020204" pitchFamily="34" charset="0"/>
              </a:rPr>
              <a:t>Plasmodium </a:t>
            </a:r>
            <a:r>
              <a:rPr lang="en-US" i="1" dirty="0" err="1" smtClean="0">
                <a:solidFill>
                  <a:srgbClr val="7030A0"/>
                </a:solidFill>
                <a:latin typeface="Arial Black" panose="020B0A04020102020204" pitchFamily="34" charset="0"/>
              </a:rPr>
              <a:t>relictum</a:t>
            </a:r>
            <a:r>
              <a:rPr lang="en-US" i="1" dirty="0" smtClean="0">
                <a:solidFill>
                  <a:srgbClr val="7030A0"/>
                </a:solidFill>
                <a:latin typeface="Arial Black" panose="020B0A04020102020204" pitchFamily="34" charset="0"/>
              </a:rPr>
              <a:t>.</a:t>
            </a:r>
          </a:p>
          <a:p>
            <a:pPr algn="just"/>
            <a:endParaRPr lang="en-US" i="1" dirty="0" smtClean="0">
              <a:solidFill>
                <a:srgbClr val="7030A0"/>
              </a:solidFill>
              <a:latin typeface="Arial Black" panose="020B0A04020102020204" pitchFamily="34" charset="0"/>
            </a:endParaRPr>
          </a:p>
          <a:p>
            <a:pPr algn="just"/>
            <a:endParaRPr lang="en-US" dirty="0" smtClean="0">
              <a:solidFill>
                <a:srgbClr val="7030A0"/>
              </a:solidFill>
              <a:latin typeface="Arial Black" panose="020B0A04020102020204" pitchFamily="34" charset="0"/>
            </a:endParaRPr>
          </a:p>
          <a:p>
            <a:pPr algn="just"/>
            <a:endParaRPr lang="en-US" dirty="0">
              <a:solidFill>
                <a:srgbClr val="7030A0"/>
              </a:solidFill>
              <a:latin typeface="Arial Black" panose="020B0A04020102020204" pitchFamily="34" charset="0"/>
            </a:endParaRPr>
          </a:p>
          <a:p>
            <a:pPr algn="just"/>
            <a:endParaRPr lang="en-US" dirty="0" smtClean="0">
              <a:solidFill>
                <a:srgbClr val="7030A0"/>
              </a:solidFill>
              <a:latin typeface="Arial Black" panose="020B0A04020102020204" pitchFamily="34" charset="0"/>
            </a:endParaRPr>
          </a:p>
          <a:p>
            <a:pPr algn="just"/>
            <a:endParaRPr lang="en-US" dirty="0">
              <a:solidFill>
                <a:srgbClr val="7030A0"/>
              </a:solidFill>
              <a:latin typeface="Arial Black" panose="020B0A04020102020204" pitchFamily="34" charset="0"/>
            </a:endParaRPr>
          </a:p>
          <a:p>
            <a:pPr algn="just"/>
            <a:endParaRPr lang="en-US" dirty="0" smtClean="0">
              <a:solidFill>
                <a:srgbClr val="7030A0"/>
              </a:solidFill>
              <a:latin typeface="Arial Black" panose="020B0A04020102020204" pitchFamily="34" charset="0"/>
            </a:endParaRPr>
          </a:p>
          <a:p>
            <a:pPr algn="just"/>
            <a:r>
              <a:rPr lang="en-US" dirty="0" smtClean="0">
                <a:solidFill>
                  <a:srgbClr val="7030A0"/>
                </a:solidFill>
                <a:latin typeface="Arial Black" panose="020B0A04020102020204" pitchFamily="34" charset="0"/>
              </a:rPr>
              <a:t>	</a:t>
            </a:r>
          </a:p>
          <a:p>
            <a:pPr algn="just"/>
            <a:r>
              <a:rPr lang="en-US" dirty="0" smtClean="0">
                <a:solidFill>
                  <a:srgbClr val="7030A0"/>
                </a:solidFill>
                <a:latin typeface="Arial Black" panose="020B0A04020102020204" pitchFamily="34" charset="0"/>
              </a:rPr>
              <a:t>1902 – Graham found </a:t>
            </a:r>
            <a:r>
              <a:rPr lang="en-US" i="1" dirty="0" err="1" smtClean="0">
                <a:solidFill>
                  <a:srgbClr val="7030A0"/>
                </a:solidFill>
                <a:latin typeface="Arial Black" panose="020B0A04020102020204" pitchFamily="34" charset="0"/>
              </a:rPr>
              <a:t>Aedes</a:t>
            </a:r>
            <a:r>
              <a:rPr lang="en-US" i="1" dirty="0" smtClean="0">
                <a:solidFill>
                  <a:srgbClr val="7030A0"/>
                </a:solidFill>
                <a:latin typeface="Arial Black" panose="020B0A04020102020204" pitchFamily="34" charset="0"/>
              </a:rPr>
              <a:t> </a:t>
            </a:r>
            <a:r>
              <a:rPr lang="en-US" i="1" dirty="0" err="1" smtClean="0">
                <a:solidFill>
                  <a:srgbClr val="7030A0"/>
                </a:solidFill>
                <a:latin typeface="Arial Black" panose="020B0A04020102020204" pitchFamily="34" charset="0"/>
              </a:rPr>
              <a:t>aegypti</a:t>
            </a:r>
            <a:r>
              <a:rPr lang="en-US" dirty="0" smtClean="0">
                <a:solidFill>
                  <a:srgbClr val="7030A0"/>
                </a:solidFill>
                <a:latin typeface="Arial Black" panose="020B0A04020102020204" pitchFamily="34" charset="0"/>
              </a:rPr>
              <a:t> as vector for Dengue fever.</a:t>
            </a:r>
          </a:p>
          <a:p>
            <a:pPr algn="just"/>
            <a:endParaRPr lang="en-US" dirty="0">
              <a:solidFill>
                <a:srgbClr val="7030A0"/>
              </a:solidFill>
              <a:latin typeface="Arial Black" panose="020B0A04020102020204" pitchFamily="34" charset="0"/>
            </a:endParaRPr>
          </a:p>
        </p:txBody>
      </p:sp>
      <p:pic>
        <p:nvPicPr>
          <p:cNvPr id="6" name="Picture 5" descr="Ronald Ross - Wikipedi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866071"/>
            <a:ext cx="2075815" cy="2017395"/>
          </a:xfrm>
          <a:prstGeom prst="rect">
            <a:avLst/>
          </a:prstGeom>
          <a:noFill/>
          <a:ln>
            <a:noFill/>
          </a:ln>
        </p:spPr>
      </p:pic>
      <p:pic>
        <p:nvPicPr>
          <p:cNvPr id="7" name="Picture 6" descr="Africa will 'produce' a mosquito that will actually fight malaria"/>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3083242"/>
            <a:ext cx="2390775" cy="1583055"/>
          </a:xfrm>
          <a:prstGeom prst="rect">
            <a:avLst/>
          </a:prstGeom>
          <a:noFill/>
          <a:ln>
            <a:noFill/>
          </a:ln>
        </p:spPr>
      </p:pic>
      <p:pic>
        <p:nvPicPr>
          <p:cNvPr id="8" name="Picture 7" descr="https://www.abcmedicalnotes.com/images/malaria1.jf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57499" y="2895599"/>
            <a:ext cx="2667001" cy="2209801"/>
          </a:xfrm>
          <a:prstGeom prst="rect">
            <a:avLst/>
          </a:prstGeom>
          <a:noFill/>
          <a:ln>
            <a:noFill/>
          </a:ln>
        </p:spPr>
      </p:pic>
      <p:sp>
        <p:nvSpPr>
          <p:cNvPr id="9" name="Rectangle 8"/>
          <p:cNvSpPr/>
          <p:nvPr/>
        </p:nvSpPr>
        <p:spPr>
          <a:xfrm>
            <a:off x="2895601" y="5105400"/>
            <a:ext cx="2667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rgbClr val="7030A0"/>
                </a:solidFill>
                <a:latin typeface="Arial Black" panose="020B0A04020102020204" pitchFamily="34" charset="0"/>
              </a:rPr>
              <a:t>Plasmodium</a:t>
            </a:r>
            <a:r>
              <a:rPr lang="en-US" dirty="0" smtClean="0">
                <a:solidFill>
                  <a:srgbClr val="7030A0"/>
                </a:solidFill>
                <a:latin typeface="Arial Black" panose="020B0A04020102020204" pitchFamily="34" charset="0"/>
              </a:rPr>
              <a:t> sp</a:t>
            </a:r>
            <a:r>
              <a:rPr lang="en-US" dirty="0" smtClean="0">
                <a:latin typeface="Arial Black" panose="020B0A04020102020204" pitchFamily="34" charset="0"/>
              </a:rPr>
              <a:t>.</a:t>
            </a:r>
            <a:endParaRPr lang="en-IN" dirty="0">
              <a:latin typeface="Arial Black" panose="020B0A04020102020204" pitchFamily="34" charset="0"/>
            </a:endParaRPr>
          </a:p>
        </p:txBody>
      </p:sp>
      <p:sp>
        <p:nvSpPr>
          <p:cNvPr id="10" name="Rectangle 9"/>
          <p:cNvSpPr/>
          <p:nvPr/>
        </p:nvSpPr>
        <p:spPr>
          <a:xfrm>
            <a:off x="6148388" y="4800600"/>
            <a:ext cx="2309812"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7030A0"/>
                </a:solidFill>
                <a:latin typeface="Arial Black" panose="020B0A04020102020204" pitchFamily="34" charset="0"/>
              </a:rPr>
              <a:t>Female </a:t>
            </a:r>
            <a:r>
              <a:rPr lang="en-US" dirty="0" smtClean="0">
                <a:solidFill>
                  <a:srgbClr val="7030A0"/>
                </a:solidFill>
                <a:latin typeface="Arial Black" panose="020B0A04020102020204" pitchFamily="34" charset="0"/>
              </a:rPr>
              <a:t>Anopheles</a:t>
            </a:r>
            <a:endParaRPr lang="en-IN" dirty="0"/>
          </a:p>
        </p:txBody>
      </p:sp>
      <p:sp>
        <p:nvSpPr>
          <p:cNvPr id="11" name="Rectangle 4"/>
          <p:cNvSpPr>
            <a:spLocks noChangeArrowheads="1"/>
          </p:cNvSpPr>
          <p:nvPr/>
        </p:nvSpPr>
        <p:spPr bwMode="auto">
          <a:xfrm>
            <a:off x="7297906" y="6616700"/>
            <a:ext cx="1846094" cy="215900"/>
          </a:xfrm>
          <a:prstGeom prst="rect">
            <a:avLst/>
          </a:prstGeom>
          <a:solidFill>
            <a:schemeClr val="accent1"/>
          </a:solidFill>
          <a:ln w="12700" cap="sq" algn="ctr">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N" altLang="en-US" sz="1000" dirty="0"/>
              <a:t>Image source: Google image</a:t>
            </a:r>
          </a:p>
        </p:txBody>
      </p:sp>
    </p:spTree>
    <p:extLst>
      <p:ext uri="{BB962C8B-B14F-4D97-AF65-F5344CB8AC3E}">
        <p14:creationId xmlns:p14="http://schemas.microsoft.com/office/powerpoint/2010/main" val="4360056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
          </a:xfrm>
        </p:spPr>
        <p:txBody>
          <a:bodyPr>
            <a:normAutofit/>
          </a:bodyPr>
          <a:lstStyle/>
          <a:p>
            <a:pPr algn="ctr"/>
            <a:r>
              <a:rPr lang="en-US" sz="3200" dirty="0" smtClean="0">
                <a:solidFill>
                  <a:srgbClr val="7030A0"/>
                </a:solidFill>
                <a:latin typeface="Arial Black" panose="020B0A04020102020204" pitchFamily="34" charset="0"/>
              </a:rPr>
              <a:t>History of Parasites</a:t>
            </a:r>
          </a:p>
        </p:txBody>
      </p:sp>
      <p:sp>
        <p:nvSpPr>
          <p:cNvPr id="3" name="Subtitle 2"/>
          <p:cNvSpPr>
            <a:spLocks noGrp="1"/>
          </p:cNvSpPr>
          <p:nvPr>
            <p:ph type="subTitle" idx="1"/>
          </p:nvPr>
        </p:nvSpPr>
        <p:spPr>
          <a:xfrm>
            <a:off x="685800" y="1524000"/>
            <a:ext cx="6477000" cy="4876800"/>
          </a:xfrm>
        </p:spPr>
        <p:txBody>
          <a:bodyPr>
            <a:normAutofit/>
          </a:bodyPr>
          <a:lstStyle/>
          <a:p>
            <a:pPr algn="just"/>
            <a:r>
              <a:rPr lang="en-US" dirty="0" smtClean="0"/>
              <a:t>	</a:t>
            </a:r>
            <a:r>
              <a:rPr lang="en-US" dirty="0" smtClean="0">
                <a:solidFill>
                  <a:srgbClr val="7030A0"/>
                </a:solidFill>
                <a:latin typeface="Arial Black" panose="020B0A04020102020204" pitchFamily="34" charset="0"/>
              </a:rPr>
              <a:t>	1903 – </a:t>
            </a:r>
            <a:r>
              <a:rPr lang="en-US" dirty="0" smtClean="0">
                <a:solidFill>
                  <a:srgbClr val="FF0000"/>
                </a:solidFill>
                <a:latin typeface="Arial Black" panose="020B0A04020102020204" pitchFamily="34" charset="0"/>
              </a:rPr>
              <a:t>Leishman and Donovan </a:t>
            </a:r>
            <a:r>
              <a:rPr lang="en-US" dirty="0" smtClean="0">
                <a:solidFill>
                  <a:srgbClr val="7030A0"/>
                </a:solidFill>
                <a:latin typeface="Arial Black" panose="020B0A04020102020204" pitchFamily="34" charset="0"/>
              </a:rPr>
              <a:t>independently discovered </a:t>
            </a:r>
            <a:r>
              <a:rPr lang="en-US" i="1" u="sng" dirty="0" err="1" smtClean="0">
                <a:solidFill>
                  <a:srgbClr val="7030A0"/>
                </a:solidFill>
                <a:latin typeface="Arial Black" panose="020B0A04020102020204" pitchFamily="34" charset="0"/>
              </a:rPr>
              <a:t>Leishmania</a:t>
            </a:r>
            <a:r>
              <a:rPr lang="en-US" i="1" u="sng" dirty="0" smtClean="0">
                <a:solidFill>
                  <a:srgbClr val="7030A0"/>
                </a:solidFill>
                <a:latin typeface="Arial Black" panose="020B0A04020102020204" pitchFamily="34" charset="0"/>
              </a:rPr>
              <a:t> </a:t>
            </a:r>
            <a:r>
              <a:rPr lang="en-US" i="1" u="sng" dirty="0" err="1" smtClean="0">
                <a:solidFill>
                  <a:srgbClr val="7030A0"/>
                </a:solidFill>
                <a:latin typeface="Arial Black" panose="020B0A04020102020204" pitchFamily="34" charset="0"/>
              </a:rPr>
              <a:t>donovani</a:t>
            </a:r>
            <a:r>
              <a:rPr lang="en-US" u="sng" dirty="0" smtClean="0">
                <a:solidFill>
                  <a:srgbClr val="7030A0"/>
                </a:solidFill>
                <a:latin typeface="Arial Black" panose="020B0A04020102020204" pitchFamily="34" charset="0"/>
              </a:rPr>
              <a:t> </a:t>
            </a:r>
            <a:r>
              <a:rPr lang="en-US" dirty="0" smtClean="0">
                <a:solidFill>
                  <a:srgbClr val="7030A0"/>
                </a:solidFill>
                <a:latin typeface="Arial Black" panose="020B0A04020102020204" pitchFamily="34" charset="0"/>
              </a:rPr>
              <a:t>in spleen smears of a soldier who died of a fever at Dum Dum (W. Bengal), the cause of Kala azar.</a:t>
            </a:r>
          </a:p>
          <a:p>
            <a:pPr algn="just"/>
            <a:endParaRPr lang="en-US" dirty="0">
              <a:solidFill>
                <a:srgbClr val="7030A0"/>
              </a:solidFill>
              <a:latin typeface="Arial Black" panose="020B0A04020102020204" pitchFamily="34" charset="0"/>
            </a:endParaRPr>
          </a:p>
        </p:txBody>
      </p:sp>
      <p:pic>
        <p:nvPicPr>
          <p:cNvPr id="4" name="Picture 3" descr="Leishmaniasis History"/>
          <p:cNvPicPr/>
          <p:nvPr/>
        </p:nvPicPr>
        <p:blipFill>
          <a:blip r:embed="rId2">
            <a:extLst>
              <a:ext uri="{28A0092B-C50C-407E-A947-70E740481C1C}">
                <a14:useLocalDpi xmlns:a14="http://schemas.microsoft.com/office/drawing/2010/main" val="0"/>
              </a:ext>
            </a:extLst>
          </a:blip>
          <a:srcRect/>
          <a:stretch>
            <a:fillRect/>
          </a:stretch>
        </p:blipFill>
        <p:spPr bwMode="auto">
          <a:xfrm>
            <a:off x="658167" y="2743200"/>
            <a:ext cx="4162425" cy="2286000"/>
          </a:xfrm>
          <a:prstGeom prst="rect">
            <a:avLst/>
          </a:prstGeom>
          <a:noFill/>
          <a:ln>
            <a:noFill/>
          </a:ln>
        </p:spPr>
      </p:pic>
      <p:sp>
        <p:nvSpPr>
          <p:cNvPr id="5" name="AutoShape 2" descr="Leishmania donovani - Wikipe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6" name="Picture 5" descr="&quot;Leishmania donovani&quot; in bone marrow cell"/>
          <p:cNvPicPr/>
          <p:nvPr/>
        </p:nvPicPr>
        <p:blipFill>
          <a:blip r:embed="rId3">
            <a:extLst>
              <a:ext uri="{28A0092B-C50C-407E-A947-70E740481C1C}">
                <a14:useLocalDpi xmlns:a14="http://schemas.microsoft.com/office/drawing/2010/main" val="0"/>
              </a:ext>
            </a:extLst>
          </a:blip>
          <a:srcRect/>
          <a:stretch>
            <a:fillRect/>
          </a:stretch>
        </p:blipFill>
        <p:spPr bwMode="auto">
          <a:xfrm>
            <a:off x="5081116" y="2739851"/>
            <a:ext cx="2843684" cy="2243013"/>
          </a:xfrm>
          <a:prstGeom prst="rect">
            <a:avLst/>
          </a:prstGeom>
          <a:noFill/>
          <a:ln>
            <a:noFill/>
          </a:ln>
        </p:spPr>
      </p:pic>
      <p:sp>
        <p:nvSpPr>
          <p:cNvPr id="7" name="Rectangle 6"/>
          <p:cNvSpPr/>
          <p:nvPr/>
        </p:nvSpPr>
        <p:spPr>
          <a:xfrm>
            <a:off x="838200" y="5181599"/>
            <a:ext cx="3352800" cy="795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7030A0"/>
                </a:solidFill>
                <a:latin typeface="Arial Black" panose="020B0A04020102020204" pitchFamily="34" charset="0"/>
              </a:rPr>
              <a:t>W.B. Leishman </a:t>
            </a:r>
            <a:r>
              <a:rPr lang="en-US" dirty="0">
                <a:solidFill>
                  <a:srgbClr val="7030A0"/>
                </a:solidFill>
                <a:latin typeface="Arial Black" panose="020B0A04020102020204" pitchFamily="34" charset="0"/>
              </a:rPr>
              <a:t>and </a:t>
            </a:r>
            <a:r>
              <a:rPr lang="en-US" dirty="0" smtClean="0">
                <a:solidFill>
                  <a:srgbClr val="7030A0"/>
                </a:solidFill>
                <a:latin typeface="Arial Black" panose="020B0A04020102020204" pitchFamily="34" charset="0"/>
              </a:rPr>
              <a:t>Charles Donovan</a:t>
            </a:r>
            <a:endParaRPr lang="en-IN" dirty="0"/>
          </a:p>
        </p:txBody>
      </p:sp>
      <p:sp>
        <p:nvSpPr>
          <p:cNvPr id="8" name="Rectangle 7"/>
          <p:cNvSpPr/>
          <p:nvPr/>
        </p:nvSpPr>
        <p:spPr>
          <a:xfrm>
            <a:off x="5334000" y="4986213"/>
            <a:ext cx="25908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7030A0"/>
                </a:solidFill>
                <a:latin typeface="Arial Black" panose="020B0A04020102020204" pitchFamily="34" charset="0"/>
              </a:rPr>
              <a:t>Amastigote stage of </a:t>
            </a:r>
            <a:r>
              <a:rPr lang="en-US" sz="1400" i="1" dirty="0" err="1" smtClean="0">
                <a:solidFill>
                  <a:srgbClr val="7030A0"/>
                </a:solidFill>
                <a:latin typeface="Arial Black" panose="020B0A04020102020204" pitchFamily="34" charset="0"/>
              </a:rPr>
              <a:t>Leishmania</a:t>
            </a:r>
            <a:r>
              <a:rPr lang="en-US" sz="1400" i="1" dirty="0" smtClean="0">
                <a:solidFill>
                  <a:srgbClr val="7030A0"/>
                </a:solidFill>
                <a:latin typeface="Arial Black" panose="020B0A04020102020204" pitchFamily="34" charset="0"/>
              </a:rPr>
              <a:t> </a:t>
            </a:r>
            <a:r>
              <a:rPr lang="en-US" sz="1400" i="1" dirty="0" err="1" smtClean="0">
                <a:solidFill>
                  <a:srgbClr val="7030A0"/>
                </a:solidFill>
                <a:latin typeface="Arial Black" panose="020B0A04020102020204" pitchFamily="34" charset="0"/>
              </a:rPr>
              <a:t>donovani</a:t>
            </a:r>
            <a:endParaRPr lang="en-IN" sz="1400" i="1" dirty="0">
              <a:solidFill>
                <a:srgbClr val="7030A0"/>
              </a:solidFill>
              <a:latin typeface="Arial Black" panose="020B0A04020102020204" pitchFamily="34" charset="0"/>
            </a:endParaRPr>
          </a:p>
        </p:txBody>
      </p:sp>
      <p:sp>
        <p:nvSpPr>
          <p:cNvPr id="9" name="Right Arrow 8"/>
          <p:cNvSpPr/>
          <p:nvPr/>
        </p:nvSpPr>
        <p:spPr>
          <a:xfrm rot="6928002" flipH="1">
            <a:off x="5873223" y="4500430"/>
            <a:ext cx="979568" cy="1235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8493373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04800"/>
            <a:ext cx="6934200" cy="609600"/>
          </a:xfrm>
        </p:spPr>
        <p:txBody>
          <a:bodyPr>
            <a:normAutofit/>
          </a:bodyPr>
          <a:lstStyle/>
          <a:p>
            <a:pPr algn="ctr"/>
            <a:r>
              <a:rPr lang="en-US" sz="3200" dirty="0" smtClean="0">
                <a:latin typeface="Arial Black" pitchFamily="34" charset="0"/>
              </a:rPr>
              <a:t> VETERINARY PARASITOLOGY</a:t>
            </a:r>
            <a:endParaRPr lang="en-US" sz="3200" dirty="0">
              <a:latin typeface="Arial Black" pitchFamily="34" charset="0"/>
            </a:endParaRPr>
          </a:p>
        </p:txBody>
      </p:sp>
      <p:sp>
        <p:nvSpPr>
          <p:cNvPr id="3" name="Subtitle 2"/>
          <p:cNvSpPr>
            <a:spLocks noGrp="1"/>
          </p:cNvSpPr>
          <p:nvPr>
            <p:ph type="subTitle" idx="1"/>
          </p:nvPr>
        </p:nvSpPr>
        <p:spPr>
          <a:xfrm>
            <a:off x="838200" y="1066800"/>
            <a:ext cx="6934200" cy="5791200"/>
          </a:xfrm>
        </p:spPr>
        <p:txBody>
          <a:bodyPr>
            <a:normAutofit/>
          </a:bodyPr>
          <a:lstStyle/>
          <a:p>
            <a:pPr algn="just">
              <a:buFont typeface="Wingdings" pitchFamily="2" charset="2"/>
              <a:buChar char="v"/>
            </a:pPr>
            <a:r>
              <a:rPr lang="en-US" sz="2400" b="1" dirty="0">
                <a:solidFill>
                  <a:srgbClr val="FF0000"/>
                </a:solidFill>
                <a:latin typeface="Arial Black" pitchFamily="34" charset="0"/>
              </a:rPr>
              <a:t>Parasitology: </a:t>
            </a:r>
            <a:r>
              <a:rPr lang="en-US" sz="2400" dirty="0">
                <a:solidFill>
                  <a:srgbClr val="0070C0"/>
                </a:solidFill>
                <a:latin typeface="Arial Black" pitchFamily="34" charset="0"/>
              </a:rPr>
              <a:t>The Branch of science </a:t>
            </a:r>
            <a:r>
              <a:rPr lang="en-US" sz="2400" dirty="0" smtClean="0">
                <a:solidFill>
                  <a:srgbClr val="0070C0"/>
                </a:solidFill>
                <a:latin typeface="Arial Black" pitchFamily="34" charset="0"/>
              </a:rPr>
              <a:t> </a:t>
            </a:r>
            <a:r>
              <a:rPr lang="en-US" sz="2400" dirty="0">
                <a:solidFill>
                  <a:srgbClr val="0070C0"/>
                </a:solidFill>
                <a:latin typeface="Arial Black" pitchFamily="34" charset="0"/>
              </a:rPr>
              <a:t>which deals </a:t>
            </a:r>
            <a:r>
              <a:rPr lang="en-US" sz="2400" dirty="0" smtClean="0">
                <a:solidFill>
                  <a:srgbClr val="0070C0"/>
                </a:solidFill>
                <a:latin typeface="Arial Black" pitchFamily="34" charset="0"/>
              </a:rPr>
              <a:t>the </a:t>
            </a:r>
            <a:r>
              <a:rPr lang="en-US" sz="2400" dirty="0">
                <a:solidFill>
                  <a:srgbClr val="0070C0"/>
                </a:solidFill>
                <a:latin typeface="Arial Black" pitchFamily="34" charset="0"/>
              </a:rPr>
              <a:t>phenomenon of parasitism.</a:t>
            </a:r>
          </a:p>
          <a:p>
            <a:pPr algn="just">
              <a:buFont typeface="Wingdings" pitchFamily="2" charset="2"/>
              <a:buChar char="v"/>
            </a:pPr>
            <a:r>
              <a:rPr lang="en-US" sz="2400" b="1" dirty="0" smtClean="0">
                <a:solidFill>
                  <a:srgbClr val="7030A0"/>
                </a:solidFill>
                <a:latin typeface="Arial Black" pitchFamily="34" charset="0"/>
              </a:rPr>
              <a:t>Veterinary Parasitology</a:t>
            </a:r>
            <a:r>
              <a:rPr lang="en-US" sz="2400" dirty="0" smtClean="0">
                <a:solidFill>
                  <a:srgbClr val="7030A0"/>
                </a:solidFill>
                <a:latin typeface="Arial Black" pitchFamily="34" charset="0"/>
              </a:rPr>
              <a:t> </a:t>
            </a:r>
            <a:r>
              <a:rPr lang="en-US" sz="2000" dirty="0" smtClean="0">
                <a:solidFill>
                  <a:srgbClr val="002060"/>
                </a:solidFill>
                <a:latin typeface="Arial Black" pitchFamily="34" charset="0"/>
              </a:rPr>
              <a:t>is a branch of animal   science which provides knowledge of taxonomy, morphology, biochemistry, physiology, cell biology, immunology, pharmacology, pathogenesis including symptoms seen in hosts, method of diagnosis, treatment and control of  parasites and diseases caused by parasites in animals and birds.</a:t>
            </a:r>
          </a:p>
          <a:p>
            <a:pPr algn="just"/>
            <a:endParaRPr lang="en-US" sz="2400" dirty="0" smtClean="0">
              <a:latin typeface="Arial Black" pitchFamily="34" charset="0"/>
            </a:endParaRPr>
          </a:p>
          <a:p>
            <a:pPr algn="just">
              <a:buFont typeface="Wingdings" pitchFamily="2" charset="2"/>
              <a:buChar char="v"/>
            </a:pPr>
            <a:endParaRPr lang="en-US" sz="2400" dirty="0" smtClean="0">
              <a:latin typeface="Arial Black" pitchFamily="34" charset="0"/>
            </a:endParaRPr>
          </a:p>
          <a:p>
            <a:pPr algn="just">
              <a:buFont typeface="Wingdings" pitchFamily="2" charset="2"/>
              <a:buChar char="v"/>
            </a:pPr>
            <a:endParaRPr lang="en-US" sz="2400" dirty="0" smtClean="0">
              <a:latin typeface="Arial Black" pitchFamily="34" charset="0"/>
            </a:endParaRPr>
          </a:p>
          <a:p>
            <a:pPr algn="just">
              <a:buFont typeface="Wingdings" pitchFamily="2" charset="2"/>
              <a:buChar char="v"/>
            </a:pPr>
            <a:endParaRPr lang="en-US" sz="2400" dirty="0" smtClean="0">
              <a:latin typeface="Arial Black" pitchFamily="34" charset="0"/>
            </a:endParaRPr>
          </a:p>
          <a:p>
            <a:pPr algn="just">
              <a:buFont typeface="Wingdings" pitchFamily="2" charset="2"/>
              <a:buChar char="v"/>
            </a:pPr>
            <a:endParaRPr lang="en-US" sz="2400" dirty="0" smtClean="0">
              <a:latin typeface="Arial Black" pitchFamily="34" charset="0"/>
            </a:endParaRPr>
          </a:p>
          <a:p>
            <a:pPr algn="just">
              <a:buFont typeface="Wingdings" pitchFamily="2" charset="2"/>
              <a:buChar char="v"/>
            </a:pPr>
            <a:endParaRPr lang="en-US" sz="2400" dirty="0">
              <a:latin typeface="Arial Black" pitchFamily="34" charset="0"/>
            </a:endParaRPr>
          </a:p>
        </p:txBody>
      </p:sp>
      <p:pic>
        <p:nvPicPr>
          <p:cNvPr id="5" name="Picture 7" descr="cow"/>
          <p:cNvPicPr>
            <a:picLocks noChangeAspect="1" noChangeArrowheads="1"/>
          </p:cNvPicPr>
          <p:nvPr/>
        </p:nvPicPr>
        <p:blipFill>
          <a:blip r:embed="rId2"/>
          <a:srcRect t="31789" b="7285"/>
          <a:stretch>
            <a:fillRect/>
          </a:stretch>
        </p:blipFill>
        <p:spPr bwMode="auto">
          <a:xfrm>
            <a:off x="2936335" y="5239859"/>
            <a:ext cx="2876550" cy="1574800"/>
          </a:xfrm>
          <a:prstGeom prst="rect">
            <a:avLst/>
          </a:prstGeom>
          <a:noFill/>
          <a:ln w="9525">
            <a:noFill/>
            <a:miter lim="800000"/>
            <a:headEnd/>
            <a:tailEnd/>
          </a:ln>
        </p:spPr>
      </p:pic>
      <p:pic>
        <p:nvPicPr>
          <p:cNvPr id="6" name="Picture 4" descr="C:\Users\ACER\Desktop\ppt photo\thelazia rhodesi.jpg"/>
          <p:cNvPicPr>
            <a:picLocks noChangeAspect="1" noChangeArrowheads="1"/>
          </p:cNvPicPr>
          <p:nvPr/>
        </p:nvPicPr>
        <p:blipFill>
          <a:blip r:embed="rId3"/>
          <a:srcRect/>
          <a:stretch>
            <a:fillRect/>
          </a:stretch>
        </p:blipFill>
        <p:spPr bwMode="auto">
          <a:xfrm>
            <a:off x="1371600" y="5715000"/>
            <a:ext cx="1544638" cy="685800"/>
          </a:xfrm>
          <a:prstGeom prst="rect">
            <a:avLst/>
          </a:prstGeom>
          <a:noFill/>
          <a:ln w="9525">
            <a:noFill/>
            <a:miter lim="800000"/>
            <a:headEnd/>
            <a:tailEnd/>
          </a:ln>
        </p:spPr>
      </p:pic>
      <p:pic>
        <p:nvPicPr>
          <p:cNvPr id="7" name="Picture 8" descr="C:\Users\ACER\Desktop\moneizia.jpg"/>
          <p:cNvPicPr>
            <a:picLocks noChangeAspect="1" noChangeArrowheads="1"/>
          </p:cNvPicPr>
          <p:nvPr/>
        </p:nvPicPr>
        <p:blipFill>
          <a:blip r:embed="rId4"/>
          <a:srcRect/>
          <a:stretch>
            <a:fillRect/>
          </a:stretch>
        </p:blipFill>
        <p:spPr bwMode="auto">
          <a:xfrm>
            <a:off x="6125308" y="5905081"/>
            <a:ext cx="1143000" cy="914400"/>
          </a:xfrm>
          <a:prstGeom prst="rect">
            <a:avLst/>
          </a:prstGeom>
          <a:noFill/>
          <a:ln w="9525">
            <a:noFill/>
            <a:miter lim="800000"/>
            <a:headEnd/>
            <a:tailEnd/>
          </a:ln>
        </p:spPr>
      </p:pic>
      <p:pic>
        <p:nvPicPr>
          <p:cNvPr id="8" name="Picture 2" descr="C:\Users\Bala\Pictures\pic\dog-ticks  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rot="10800000">
            <a:off x="4495800" y="5867400"/>
            <a:ext cx="444935" cy="838911"/>
          </a:xfrm>
          <a:prstGeom prst="rect">
            <a:avLst/>
          </a:prstGeom>
          <a:noFill/>
        </p:spPr>
      </p:pic>
      <p:pic>
        <p:nvPicPr>
          <p:cNvPr id="9" name="Picture 8" descr="Anthelmintic Preparation – Skylarr Labs"/>
          <p:cNvPicPr/>
          <p:nvPr/>
        </p:nvPicPr>
        <p:blipFill rotWithShape="1">
          <a:blip r:embed="rId6">
            <a:extLst>
              <a:ext uri="{28A0092B-C50C-407E-A947-70E740481C1C}">
                <a14:useLocalDpi xmlns:a14="http://schemas.microsoft.com/office/drawing/2010/main" val="0"/>
              </a:ext>
            </a:extLst>
          </a:blip>
          <a:srcRect l="15820" t="30274" r="26172" b="26563"/>
          <a:stretch/>
        </p:blipFill>
        <p:spPr bwMode="auto">
          <a:xfrm>
            <a:off x="7268308" y="5004969"/>
            <a:ext cx="1719262" cy="1357312"/>
          </a:xfrm>
          <a:prstGeom prst="rect">
            <a:avLst/>
          </a:prstGeom>
          <a:noFill/>
          <a:ln>
            <a:noFill/>
          </a:ln>
          <a:extLst>
            <a:ext uri="{53640926-AAD7-44D8-BBD7-CCE9431645EC}">
              <a14:shadowObscured xmlns:a14="http://schemas.microsoft.com/office/drawing/2010/main"/>
            </a:ext>
          </a:extLst>
        </p:spPr>
      </p:pic>
      <p:sp>
        <p:nvSpPr>
          <p:cNvPr id="10" name="Rectangle 4"/>
          <p:cNvSpPr>
            <a:spLocks noChangeArrowheads="1"/>
          </p:cNvSpPr>
          <p:nvPr/>
        </p:nvSpPr>
        <p:spPr bwMode="auto">
          <a:xfrm>
            <a:off x="7315200" y="6400800"/>
            <a:ext cx="1828800" cy="431800"/>
          </a:xfrm>
          <a:prstGeom prst="rect">
            <a:avLst/>
          </a:prstGeom>
          <a:solidFill>
            <a:schemeClr val="accent1"/>
          </a:solidFill>
          <a:ln w="12700" cap="sq" algn="ctr">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N" altLang="en-US" sz="1000" dirty="0"/>
              <a:t>Image source: Google image</a:t>
            </a:r>
          </a:p>
        </p:txBody>
      </p:sp>
    </p:spTree>
    <p:extLst>
      <p:ext uri="{BB962C8B-B14F-4D97-AF65-F5344CB8AC3E}">
        <p14:creationId xmlns:p14="http://schemas.microsoft.com/office/powerpoint/2010/main" val="30262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600" decel="100000"/>
                                        <p:tgtEl>
                                          <p:spTgt spid="5"/>
                                        </p:tgtEl>
                                      </p:cBhvr>
                                    </p:animEffect>
                                    <p:anim calcmode="lin" valueType="num">
                                      <p:cBhvr>
                                        <p:cTn id="8" dur="1600" decel="100000" fill="hold"/>
                                        <p:tgtEl>
                                          <p:spTgt spid="5"/>
                                        </p:tgtEl>
                                        <p:attrNameLst>
                                          <p:attrName>style.rotation</p:attrName>
                                        </p:attrNameLst>
                                      </p:cBhvr>
                                      <p:tavLst>
                                        <p:tav tm="0">
                                          <p:val>
                                            <p:fltVal val="-90"/>
                                          </p:val>
                                        </p:tav>
                                        <p:tav tm="100000">
                                          <p:val>
                                            <p:fltVal val="0"/>
                                          </p:val>
                                        </p:tav>
                                      </p:tavLst>
                                    </p:anim>
                                    <p:anim calcmode="lin" valueType="num">
                                      <p:cBhvr>
                                        <p:cTn id="9" dur="1600" decel="100000" fill="hold"/>
                                        <p:tgtEl>
                                          <p:spTgt spid="5"/>
                                        </p:tgtEl>
                                        <p:attrNameLst>
                                          <p:attrName>ppt_x</p:attrName>
                                        </p:attrNameLst>
                                      </p:cBhvr>
                                      <p:tavLst>
                                        <p:tav tm="0">
                                          <p:val>
                                            <p:strVal val="#ppt_x+0.4"/>
                                          </p:val>
                                        </p:tav>
                                        <p:tav tm="100000">
                                          <p:val>
                                            <p:strVal val="#ppt_x-0.05"/>
                                          </p:val>
                                        </p:tav>
                                      </p:tavLst>
                                    </p:anim>
                                    <p:anim calcmode="lin" valueType="num">
                                      <p:cBhvr>
                                        <p:cTn id="10" dur="1600" decel="100000" fill="hold"/>
                                        <p:tgtEl>
                                          <p:spTgt spid="5"/>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5"/>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
          </a:xfrm>
        </p:spPr>
        <p:txBody>
          <a:bodyPr>
            <a:normAutofit/>
          </a:bodyPr>
          <a:lstStyle/>
          <a:p>
            <a:pPr algn="ctr"/>
            <a:r>
              <a:rPr lang="en-US" sz="2800" dirty="0" smtClean="0">
                <a:solidFill>
                  <a:srgbClr val="7030A0"/>
                </a:solidFill>
                <a:latin typeface="Arial Black" panose="020B0A04020102020204" pitchFamily="34" charset="0"/>
              </a:rPr>
              <a:t>History of Parasites</a:t>
            </a:r>
          </a:p>
        </p:txBody>
      </p:sp>
      <p:sp>
        <p:nvSpPr>
          <p:cNvPr id="3" name="Subtitle 2"/>
          <p:cNvSpPr>
            <a:spLocks noGrp="1"/>
          </p:cNvSpPr>
          <p:nvPr>
            <p:ph type="subTitle" idx="1"/>
          </p:nvPr>
        </p:nvSpPr>
        <p:spPr>
          <a:xfrm>
            <a:off x="914400" y="609600"/>
            <a:ext cx="6096000" cy="6248400"/>
          </a:xfrm>
        </p:spPr>
        <p:txBody>
          <a:bodyPr>
            <a:normAutofit/>
          </a:bodyPr>
          <a:lstStyle/>
          <a:p>
            <a:pPr algn="just"/>
            <a:r>
              <a:rPr lang="en-US" dirty="0" smtClean="0"/>
              <a:t>	</a:t>
            </a:r>
            <a:r>
              <a:rPr lang="en-US" sz="1600" dirty="0" smtClean="0">
                <a:solidFill>
                  <a:srgbClr val="7030A0"/>
                </a:solidFill>
                <a:latin typeface="Arial Black" panose="020B0A04020102020204" pitchFamily="34" charset="0"/>
              </a:rPr>
              <a:t>1928- </a:t>
            </a:r>
            <a:r>
              <a:rPr lang="en-US" sz="1600" dirty="0" smtClean="0">
                <a:solidFill>
                  <a:srgbClr val="FF0000"/>
                </a:solidFill>
                <a:latin typeface="Arial Black" panose="020B0A04020102020204" pitchFamily="34" charset="0"/>
              </a:rPr>
              <a:t>Stoll </a:t>
            </a:r>
            <a:r>
              <a:rPr lang="en-US" sz="1600" dirty="0" smtClean="0">
                <a:solidFill>
                  <a:srgbClr val="7030A0"/>
                </a:solidFill>
                <a:latin typeface="Arial Black" panose="020B0A04020102020204" pitchFamily="34" charset="0"/>
              </a:rPr>
              <a:t>showed </a:t>
            </a:r>
            <a:r>
              <a:rPr lang="en-US" sz="1600" b="1" u="sng" dirty="0" smtClean="0">
                <a:solidFill>
                  <a:srgbClr val="7030A0"/>
                </a:solidFill>
                <a:latin typeface="Arial Black" panose="020B0A04020102020204" pitchFamily="34" charset="0"/>
              </a:rPr>
              <a:t>“Self-cure”</a:t>
            </a:r>
            <a:r>
              <a:rPr lang="en-US" sz="1600" u="sng" dirty="0" smtClean="0">
                <a:solidFill>
                  <a:srgbClr val="7030A0"/>
                </a:solidFill>
                <a:latin typeface="Arial Black" panose="020B0A04020102020204" pitchFamily="34" charset="0"/>
              </a:rPr>
              <a:t> </a:t>
            </a:r>
            <a:r>
              <a:rPr lang="en-US" sz="1600" dirty="0" smtClean="0">
                <a:solidFill>
                  <a:srgbClr val="7030A0"/>
                </a:solidFill>
                <a:latin typeface="Arial Black" panose="020B0A04020102020204" pitchFamily="34" charset="0"/>
              </a:rPr>
              <a:t>phenomena in sheep infected with the </a:t>
            </a:r>
            <a:r>
              <a:rPr lang="en-US" sz="1600" i="1" dirty="0" err="1" smtClean="0">
                <a:solidFill>
                  <a:srgbClr val="7030A0"/>
                </a:solidFill>
                <a:latin typeface="Arial Black" panose="020B0A04020102020204" pitchFamily="34" charset="0"/>
              </a:rPr>
              <a:t>Haemonchus</a:t>
            </a:r>
            <a:r>
              <a:rPr lang="en-US" sz="1600" i="1" dirty="0" smtClean="0">
                <a:solidFill>
                  <a:srgbClr val="7030A0"/>
                </a:solidFill>
                <a:latin typeface="Arial Black" panose="020B0A04020102020204" pitchFamily="34" charset="0"/>
              </a:rPr>
              <a:t> </a:t>
            </a:r>
            <a:r>
              <a:rPr lang="en-US" sz="1600" i="1" dirty="0" err="1" smtClean="0">
                <a:solidFill>
                  <a:srgbClr val="7030A0"/>
                </a:solidFill>
                <a:latin typeface="Arial Black" panose="020B0A04020102020204" pitchFamily="34" charset="0"/>
              </a:rPr>
              <a:t>contortus</a:t>
            </a:r>
            <a:r>
              <a:rPr lang="en-US" sz="1600" dirty="0" smtClean="0">
                <a:solidFill>
                  <a:srgbClr val="7030A0"/>
                </a:solidFill>
                <a:latin typeface="Arial Black" panose="020B0A04020102020204" pitchFamily="34" charset="0"/>
              </a:rPr>
              <a:t>.</a:t>
            </a:r>
          </a:p>
          <a:p>
            <a:pPr algn="just"/>
            <a:r>
              <a:rPr lang="en-US" sz="1600" dirty="0" smtClean="0">
                <a:solidFill>
                  <a:srgbClr val="7030A0"/>
                </a:solidFill>
                <a:latin typeface="Arial Black" panose="020B0A04020102020204" pitchFamily="34" charset="0"/>
              </a:rPr>
              <a:t>		</a:t>
            </a:r>
          </a:p>
          <a:p>
            <a:pPr algn="just"/>
            <a:endParaRPr lang="en-US" sz="1600" dirty="0">
              <a:solidFill>
                <a:srgbClr val="7030A0"/>
              </a:solidFill>
              <a:latin typeface="Arial Black" panose="020B0A04020102020204" pitchFamily="34" charset="0"/>
            </a:endParaRPr>
          </a:p>
          <a:p>
            <a:pPr algn="just"/>
            <a:endParaRPr lang="en-US" sz="1600" dirty="0" smtClean="0">
              <a:solidFill>
                <a:srgbClr val="7030A0"/>
              </a:solidFill>
              <a:latin typeface="Arial Black" panose="020B0A04020102020204" pitchFamily="34" charset="0"/>
            </a:endParaRPr>
          </a:p>
          <a:p>
            <a:pPr algn="just"/>
            <a:endParaRPr lang="en-US" sz="1600" dirty="0">
              <a:solidFill>
                <a:srgbClr val="7030A0"/>
              </a:solidFill>
              <a:latin typeface="Arial Black" panose="020B0A04020102020204" pitchFamily="34" charset="0"/>
            </a:endParaRPr>
          </a:p>
          <a:p>
            <a:pPr algn="just"/>
            <a:endParaRPr lang="en-US" sz="1600" dirty="0" smtClean="0">
              <a:solidFill>
                <a:srgbClr val="7030A0"/>
              </a:solidFill>
              <a:latin typeface="Arial Black" panose="020B0A04020102020204" pitchFamily="34" charset="0"/>
            </a:endParaRPr>
          </a:p>
          <a:p>
            <a:pPr algn="just"/>
            <a:endParaRPr lang="en-US" sz="1600" dirty="0">
              <a:solidFill>
                <a:srgbClr val="7030A0"/>
              </a:solidFill>
              <a:latin typeface="Arial Black" panose="020B0A04020102020204" pitchFamily="34" charset="0"/>
            </a:endParaRPr>
          </a:p>
          <a:p>
            <a:pPr algn="just"/>
            <a:endParaRPr lang="en-US" sz="1600" dirty="0" smtClean="0">
              <a:solidFill>
                <a:srgbClr val="7030A0"/>
              </a:solidFill>
              <a:latin typeface="Arial Black" panose="020B0A04020102020204" pitchFamily="34" charset="0"/>
            </a:endParaRPr>
          </a:p>
          <a:p>
            <a:pPr algn="just"/>
            <a:endParaRPr lang="en-US" sz="1600" dirty="0">
              <a:solidFill>
                <a:srgbClr val="7030A0"/>
              </a:solidFill>
              <a:latin typeface="Arial Black" panose="020B0A04020102020204" pitchFamily="34" charset="0"/>
            </a:endParaRPr>
          </a:p>
          <a:p>
            <a:pPr algn="just"/>
            <a:endParaRPr lang="en-US" sz="1600" dirty="0" smtClean="0">
              <a:solidFill>
                <a:srgbClr val="7030A0"/>
              </a:solidFill>
              <a:latin typeface="Arial Black" panose="020B0A04020102020204" pitchFamily="34" charset="0"/>
            </a:endParaRPr>
          </a:p>
          <a:p>
            <a:pPr algn="just"/>
            <a:r>
              <a:rPr lang="en-US" sz="1600" dirty="0">
                <a:solidFill>
                  <a:srgbClr val="7030A0"/>
                </a:solidFill>
                <a:latin typeface="Arial Black" panose="020B0A04020102020204" pitchFamily="34" charset="0"/>
              </a:rPr>
              <a:t>1959-63 – </a:t>
            </a:r>
            <a:r>
              <a:rPr lang="en-US" sz="1600" dirty="0">
                <a:solidFill>
                  <a:srgbClr val="FF0000"/>
                </a:solidFill>
                <a:latin typeface="Arial Black" panose="020B0A04020102020204" pitchFamily="34" charset="0"/>
              </a:rPr>
              <a:t>Jarett and co-workers</a:t>
            </a:r>
            <a:r>
              <a:rPr lang="en-US" sz="1600" dirty="0">
                <a:solidFill>
                  <a:srgbClr val="7030A0"/>
                </a:solidFill>
                <a:latin typeface="Arial Black" panose="020B0A04020102020204" pitchFamily="34" charset="0"/>
              </a:rPr>
              <a:t> introduced first commercially </a:t>
            </a:r>
            <a:r>
              <a:rPr lang="en-US" sz="1600" dirty="0" err="1">
                <a:solidFill>
                  <a:srgbClr val="7030A0"/>
                </a:solidFill>
                <a:latin typeface="Arial Black" panose="020B0A04020102020204" pitchFamily="34" charset="0"/>
              </a:rPr>
              <a:t>antiparasitic</a:t>
            </a:r>
            <a:r>
              <a:rPr lang="en-US" sz="1600" dirty="0">
                <a:solidFill>
                  <a:srgbClr val="7030A0"/>
                </a:solidFill>
                <a:latin typeface="Arial Black" panose="020B0A04020102020204" pitchFamily="34" charset="0"/>
              </a:rPr>
              <a:t> vaccine </a:t>
            </a:r>
            <a:r>
              <a:rPr lang="en-US" sz="1600" dirty="0">
                <a:solidFill>
                  <a:srgbClr val="FF0000"/>
                </a:solidFill>
                <a:latin typeface="Arial Black" panose="020B0A04020102020204" pitchFamily="34" charset="0"/>
              </a:rPr>
              <a:t>(</a:t>
            </a:r>
            <a:r>
              <a:rPr lang="en-US" sz="1600" dirty="0" err="1">
                <a:solidFill>
                  <a:srgbClr val="FF0000"/>
                </a:solidFill>
                <a:latin typeface="Arial Black" panose="020B0A04020102020204" pitchFamily="34" charset="0"/>
              </a:rPr>
              <a:t>Dictol</a:t>
            </a:r>
            <a:r>
              <a:rPr lang="en-US" sz="1600" dirty="0">
                <a:solidFill>
                  <a:srgbClr val="FF0000"/>
                </a:solidFill>
                <a:latin typeface="Arial Black" panose="020B0A04020102020204" pitchFamily="34" charset="0"/>
              </a:rPr>
              <a:t>) </a:t>
            </a:r>
            <a:r>
              <a:rPr lang="en-US" sz="1600" dirty="0">
                <a:solidFill>
                  <a:srgbClr val="7030A0"/>
                </a:solidFill>
                <a:latin typeface="Arial Black" panose="020B0A04020102020204" pitchFamily="34" charset="0"/>
              </a:rPr>
              <a:t>against lungworms in sheep and cattle.</a:t>
            </a:r>
          </a:p>
          <a:p>
            <a:pPr algn="just"/>
            <a:r>
              <a:rPr lang="en-US" sz="1600" dirty="0">
                <a:solidFill>
                  <a:srgbClr val="7030A0"/>
                </a:solidFill>
                <a:latin typeface="Arial Black" panose="020B0A04020102020204" pitchFamily="34" charset="0"/>
              </a:rPr>
              <a:t>		1989-94- </a:t>
            </a:r>
            <a:r>
              <a:rPr lang="en-US" sz="1600" dirty="0">
                <a:solidFill>
                  <a:srgbClr val="FF0000"/>
                </a:solidFill>
                <a:latin typeface="Arial Black" panose="020B0A04020102020204" pitchFamily="34" charset="0"/>
              </a:rPr>
              <a:t>Rand, Rodriquez and other workers </a:t>
            </a:r>
            <a:r>
              <a:rPr lang="en-US" sz="1600" dirty="0">
                <a:solidFill>
                  <a:srgbClr val="7030A0"/>
                </a:solidFill>
                <a:latin typeface="Arial Black" panose="020B0A04020102020204" pitchFamily="34" charset="0"/>
              </a:rPr>
              <a:t>commercialized recombinant </a:t>
            </a:r>
            <a:r>
              <a:rPr lang="en-US" sz="1600" u="sng" dirty="0">
                <a:solidFill>
                  <a:srgbClr val="7030A0"/>
                </a:solidFill>
                <a:latin typeface="Arial Black" panose="020B0A04020102020204" pitchFamily="34" charset="0"/>
              </a:rPr>
              <a:t>tick vaccine </a:t>
            </a:r>
            <a:r>
              <a:rPr lang="en-US" sz="1600" u="sng" dirty="0" smtClean="0">
                <a:solidFill>
                  <a:srgbClr val="7030A0"/>
                </a:solidFill>
                <a:latin typeface="Arial Black" panose="020B0A04020102020204" pitchFamily="34" charset="0"/>
              </a:rPr>
              <a:t>(“Tick Guard” </a:t>
            </a:r>
            <a:r>
              <a:rPr lang="en-US" sz="1600" u="sng" dirty="0">
                <a:solidFill>
                  <a:srgbClr val="7030A0"/>
                </a:solidFill>
                <a:latin typeface="Arial Black" panose="020B0A04020102020204" pitchFamily="34" charset="0"/>
              </a:rPr>
              <a:t>and </a:t>
            </a:r>
            <a:r>
              <a:rPr lang="en-US" sz="1600" u="sng" dirty="0" smtClean="0">
                <a:solidFill>
                  <a:srgbClr val="7030A0"/>
                </a:solidFill>
                <a:latin typeface="Arial Black" panose="020B0A04020102020204" pitchFamily="34" charset="0"/>
              </a:rPr>
              <a:t>“</a:t>
            </a:r>
            <a:r>
              <a:rPr lang="en-US" sz="1600" u="sng" dirty="0" err="1" smtClean="0">
                <a:solidFill>
                  <a:srgbClr val="7030A0"/>
                </a:solidFill>
                <a:latin typeface="Arial Black" panose="020B0A04020102020204" pitchFamily="34" charset="0"/>
              </a:rPr>
              <a:t>Guvac</a:t>
            </a:r>
            <a:r>
              <a:rPr lang="en-US" sz="1600" u="sng" dirty="0" smtClean="0">
                <a:solidFill>
                  <a:srgbClr val="7030A0"/>
                </a:solidFill>
                <a:latin typeface="Arial Black" panose="020B0A04020102020204" pitchFamily="34" charset="0"/>
              </a:rPr>
              <a:t>”).</a:t>
            </a:r>
            <a:endParaRPr lang="en-US" sz="1600" u="sng" dirty="0">
              <a:solidFill>
                <a:srgbClr val="7030A0"/>
              </a:solidFill>
              <a:latin typeface="Arial Black" panose="020B0A04020102020204" pitchFamily="34" charset="0"/>
            </a:endParaRPr>
          </a:p>
          <a:p>
            <a:pPr algn="just"/>
            <a:endParaRPr lang="en-US" sz="1600" dirty="0">
              <a:solidFill>
                <a:srgbClr val="7030A0"/>
              </a:solidFill>
              <a:latin typeface="Arial Black" panose="020B0A04020102020204" pitchFamily="34" charset="0"/>
            </a:endParaRPr>
          </a:p>
        </p:txBody>
      </p:sp>
      <p:pic>
        <p:nvPicPr>
          <p:cNvPr id="4" name="Picture 3" descr="NCSU Veterinary Parasitology"/>
          <p:cNvPicPr/>
          <p:nvPr/>
        </p:nvPicPr>
        <p:blipFill>
          <a:blip r:embed="rId2">
            <a:extLst>
              <a:ext uri="{28A0092B-C50C-407E-A947-70E740481C1C}">
                <a14:useLocalDpi xmlns:a14="http://schemas.microsoft.com/office/drawing/2010/main" val="0"/>
              </a:ext>
            </a:extLst>
          </a:blip>
          <a:srcRect/>
          <a:stretch>
            <a:fillRect/>
          </a:stretch>
        </p:blipFill>
        <p:spPr bwMode="auto">
          <a:xfrm>
            <a:off x="3055484" y="1143000"/>
            <a:ext cx="3954916" cy="3152140"/>
          </a:xfrm>
          <a:prstGeom prst="rect">
            <a:avLst/>
          </a:prstGeom>
          <a:noFill/>
          <a:ln>
            <a:noFill/>
          </a:ln>
        </p:spPr>
      </p:pic>
      <p:pic>
        <p:nvPicPr>
          <p:cNvPr id="5" name="Picture 4" descr="Towards a vaccine against H contortus | Veterinary Record"/>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1576070"/>
            <a:ext cx="1656715" cy="1548130"/>
          </a:xfrm>
          <a:prstGeom prst="rect">
            <a:avLst/>
          </a:prstGeom>
          <a:noFill/>
          <a:ln>
            <a:noFill/>
          </a:ln>
        </p:spPr>
      </p:pic>
      <p:sp>
        <p:nvSpPr>
          <p:cNvPr id="6" name="Rectangle 5"/>
          <p:cNvSpPr/>
          <p:nvPr/>
        </p:nvSpPr>
        <p:spPr>
          <a:xfrm>
            <a:off x="762000" y="3200400"/>
            <a:ext cx="2293484"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i="1" dirty="0" err="1" smtClean="0">
                <a:solidFill>
                  <a:srgbClr val="7030A0"/>
                </a:solidFill>
                <a:latin typeface="Arial Black" panose="020B0A04020102020204" pitchFamily="34" charset="0"/>
              </a:rPr>
              <a:t>Haemonchus</a:t>
            </a:r>
            <a:r>
              <a:rPr lang="en-US" sz="1100" i="1" dirty="0" smtClean="0">
                <a:solidFill>
                  <a:srgbClr val="7030A0"/>
                </a:solidFill>
                <a:latin typeface="Arial Black" panose="020B0A04020102020204" pitchFamily="34" charset="0"/>
              </a:rPr>
              <a:t> </a:t>
            </a:r>
            <a:r>
              <a:rPr lang="en-US" sz="1100" i="1" dirty="0" err="1">
                <a:solidFill>
                  <a:srgbClr val="7030A0"/>
                </a:solidFill>
                <a:latin typeface="Arial Black" panose="020B0A04020102020204" pitchFamily="34" charset="0"/>
              </a:rPr>
              <a:t>contortus</a:t>
            </a:r>
            <a:endParaRPr lang="en-IN" sz="1100" dirty="0"/>
          </a:p>
        </p:txBody>
      </p:sp>
      <p:sp>
        <p:nvSpPr>
          <p:cNvPr id="7" name="Rectangle 4"/>
          <p:cNvSpPr>
            <a:spLocks noChangeArrowheads="1"/>
          </p:cNvSpPr>
          <p:nvPr/>
        </p:nvSpPr>
        <p:spPr bwMode="auto">
          <a:xfrm>
            <a:off x="7297906" y="6616700"/>
            <a:ext cx="1846094" cy="215900"/>
          </a:xfrm>
          <a:prstGeom prst="rect">
            <a:avLst/>
          </a:prstGeom>
          <a:solidFill>
            <a:schemeClr val="accent1"/>
          </a:solidFill>
          <a:ln w="12700" cap="sq" algn="ctr">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N" altLang="en-US" sz="1000" dirty="0"/>
              <a:t>Image source: Google image</a:t>
            </a:r>
          </a:p>
        </p:txBody>
      </p:sp>
    </p:spTree>
    <p:extLst>
      <p:ext uri="{BB962C8B-B14F-4D97-AF65-F5344CB8AC3E}">
        <p14:creationId xmlns:p14="http://schemas.microsoft.com/office/powerpoint/2010/main" val="33356278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
          </a:xfrm>
        </p:spPr>
        <p:txBody>
          <a:bodyPr>
            <a:normAutofit/>
          </a:bodyPr>
          <a:lstStyle/>
          <a:p>
            <a:pPr algn="ctr"/>
            <a:r>
              <a:rPr lang="en-US" sz="2800" dirty="0" smtClean="0">
                <a:solidFill>
                  <a:srgbClr val="7030A0"/>
                </a:solidFill>
                <a:latin typeface="Arial Black" panose="020B0A04020102020204" pitchFamily="34" charset="0"/>
              </a:rPr>
              <a:t>History of Parasites</a:t>
            </a:r>
          </a:p>
        </p:txBody>
      </p:sp>
      <p:sp>
        <p:nvSpPr>
          <p:cNvPr id="3" name="Subtitle 2"/>
          <p:cNvSpPr>
            <a:spLocks noGrp="1"/>
          </p:cNvSpPr>
          <p:nvPr>
            <p:ph type="subTitle" idx="1"/>
          </p:nvPr>
        </p:nvSpPr>
        <p:spPr>
          <a:xfrm>
            <a:off x="762000" y="685800"/>
            <a:ext cx="6629400" cy="6172200"/>
          </a:xfrm>
        </p:spPr>
        <p:txBody>
          <a:bodyPr>
            <a:normAutofit/>
          </a:bodyPr>
          <a:lstStyle/>
          <a:p>
            <a:pPr algn="just"/>
            <a:r>
              <a:rPr lang="en-US" dirty="0" smtClean="0"/>
              <a:t>	</a:t>
            </a:r>
            <a:r>
              <a:rPr lang="en-US" sz="1600" dirty="0" smtClean="0">
                <a:solidFill>
                  <a:srgbClr val="7030A0"/>
                </a:solidFill>
                <a:latin typeface="Arial Black" panose="020B0A04020102020204" pitchFamily="34" charset="0"/>
              </a:rPr>
              <a:t>	1932-33- </a:t>
            </a:r>
            <a:r>
              <a:rPr lang="en-US" sz="1600" dirty="0" smtClean="0">
                <a:solidFill>
                  <a:srgbClr val="FF0000"/>
                </a:solidFill>
                <a:latin typeface="Arial Black" panose="020B0A04020102020204" pitchFamily="34" charset="0"/>
              </a:rPr>
              <a:t>M.A.N Rao </a:t>
            </a:r>
            <a:r>
              <a:rPr lang="en-US" sz="1600" dirty="0" smtClean="0">
                <a:solidFill>
                  <a:srgbClr val="7030A0"/>
                </a:solidFill>
                <a:latin typeface="Arial Black" panose="020B0A04020102020204" pitchFamily="34" charset="0"/>
              </a:rPr>
              <a:t>discovered </a:t>
            </a:r>
            <a:r>
              <a:rPr lang="en-US" sz="1600" i="1" u="sng" dirty="0" err="1" smtClean="0">
                <a:solidFill>
                  <a:srgbClr val="7030A0"/>
                </a:solidFill>
                <a:latin typeface="Arial Black" panose="020B0A04020102020204" pitchFamily="34" charset="0"/>
              </a:rPr>
              <a:t>Schistosoma</a:t>
            </a:r>
            <a:r>
              <a:rPr lang="en-US" sz="1600" i="1" u="sng" dirty="0" smtClean="0">
                <a:solidFill>
                  <a:srgbClr val="7030A0"/>
                </a:solidFill>
                <a:latin typeface="Arial Black" panose="020B0A04020102020204" pitchFamily="34" charset="0"/>
              </a:rPr>
              <a:t> </a:t>
            </a:r>
            <a:r>
              <a:rPr lang="en-US" sz="1600" i="1" u="sng" dirty="0" err="1" smtClean="0">
                <a:solidFill>
                  <a:srgbClr val="7030A0"/>
                </a:solidFill>
                <a:latin typeface="Arial Black" panose="020B0A04020102020204" pitchFamily="34" charset="0"/>
              </a:rPr>
              <a:t>nasale</a:t>
            </a:r>
            <a:r>
              <a:rPr lang="en-US" sz="1600" dirty="0" smtClean="0">
                <a:solidFill>
                  <a:srgbClr val="7030A0"/>
                </a:solidFill>
                <a:latin typeface="Arial Black" panose="020B0A04020102020204" pitchFamily="34" charset="0"/>
              </a:rPr>
              <a:t> from veins of nasal mucosa of cattle. </a:t>
            </a:r>
            <a:r>
              <a:rPr lang="en-US" sz="1600" dirty="0" err="1" smtClean="0">
                <a:solidFill>
                  <a:srgbClr val="7030A0"/>
                </a:solidFill>
                <a:latin typeface="Arial Black" panose="020B0A04020102020204" pitchFamily="34" charset="0"/>
              </a:rPr>
              <a:t>Parthasarathy</a:t>
            </a:r>
            <a:r>
              <a:rPr lang="en-US" sz="1600" dirty="0" smtClean="0">
                <a:solidFill>
                  <a:srgbClr val="7030A0"/>
                </a:solidFill>
                <a:latin typeface="Arial Black" panose="020B0A04020102020204" pitchFamily="34" charset="0"/>
              </a:rPr>
              <a:t> Naidu treated nasal granuloma disease with </a:t>
            </a:r>
            <a:r>
              <a:rPr lang="en-US" sz="1600" dirty="0" err="1" smtClean="0">
                <a:solidFill>
                  <a:srgbClr val="7030A0"/>
                </a:solidFill>
                <a:latin typeface="Arial Black" panose="020B0A04020102020204" pitchFamily="34" charset="0"/>
              </a:rPr>
              <a:t>Antimonium</a:t>
            </a:r>
            <a:r>
              <a:rPr lang="en-US" sz="1600" dirty="0" smtClean="0">
                <a:solidFill>
                  <a:srgbClr val="7030A0"/>
                </a:solidFill>
                <a:latin typeface="Arial Black" panose="020B0A04020102020204" pitchFamily="34" charset="0"/>
              </a:rPr>
              <a:t> </a:t>
            </a:r>
            <a:r>
              <a:rPr lang="en-US" sz="1600" dirty="0" err="1" smtClean="0">
                <a:solidFill>
                  <a:srgbClr val="7030A0"/>
                </a:solidFill>
                <a:latin typeface="Arial Black" panose="020B0A04020102020204" pitchFamily="34" charset="0"/>
              </a:rPr>
              <a:t>tartarate</a:t>
            </a:r>
            <a:r>
              <a:rPr lang="en-US" sz="1600" dirty="0" smtClean="0">
                <a:solidFill>
                  <a:srgbClr val="7030A0"/>
                </a:solidFill>
                <a:latin typeface="Arial Black" panose="020B0A04020102020204" pitchFamily="34" charset="0"/>
              </a:rPr>
              <a:t> in 1921. </a:t>
            </a:r>
          </a:p>
          <a:p>
            <a:pPr algn="just"/>
            <a:endParaRPr lang="en-US" sz="1600" dirty="0">
              <a:solidFill>
                <a:srgbClr val="7030A0"/>
              </a:solidFill>
              <a:latin typeface="Arial Black" panose="020B0A04020102020204" pitchFamily="34" charset="0"/>
            </a:endParaRPr>
          </a:p>
          <a:p>
            <a:pPr algn="just"/>
            <a:endParaRPr lang="en-US" sz="1600" dirty="0" smtClean="0">
              <a:solidFill>
                <a:srgbClr val="7030A0"/>
              </a:solidFill>
              <a:latin typeface="Arial Black" panose="020B0A04020102020204" pitchFamily="34" charset="0"/>
            </a:endParaRPr>
          </a:p>
          <a:p>
            <a:pPr algn="just"/>
            <a:r>
              <a:rPr lang="en-US" sz="1600" dirty="0" smtClean="0">
                <a:solidFill>
                  <a:srgbClr val="7030A0"/>
                </a:solidFill>
                <a:latin typeface="Arial Black" panose="020B0A04020102020204" pitchFamily="34" charset="0"/>
              </a:rPr>
              <a:t>	</a:t>
            </a:r>
          </a:p>
          <a:p>
            <a:pPr algn="just"/>
            <a:endParaRPr lang="en-US" sz="1600" dirty="0">
              <a:solidFill>
                <a:srgbClr val="7030A0"/>
              </a:solidFill>
              <a:latin typeface="Arial Black" panose="020B0A04020102020204" pitchFamily="34" charset="0"/>
            </a:endParaRPr>
          </a:p>
          <a:p>
            <a:pPr algn="just"/>
            <a:endParaRPr lang="en-US" sz="1600" dirty="0" smtClean="0">
              <a:solidFill>
                <a:srgbClr val="7030A0"/>
              </a:solidFill>
              <a:latin typeface="Arial Black" panose="020B0A04020102020204" pitchFamily="34" charset="0"/>
            </a:endParaRPr>
          </a:p>
          <a:p>
            <a:pPr algn="just"/>
            <a:endParaRPr lang="en-US" sz="1600" dirty="0">
              <a:solidFill>
                <a:srgbClr val="7030A0"/>
              </a:solidFill>
              <a:latin typeface="Arial Black" panose="020B0A04020102020204" pitchFamily="34" charset="0"/>
            </a:endParaRPr>
          </a:p>
          <a:p>
            <a:pPr algn="just"/>
            <a:r>
              <a:rPr lang="en-US" sz="1600" dirty="0" smtClean="0">
                <a:solidFill>
                  <a:srgbClr val="7030A0"/>
                </a:solidFill>
                <a:latin typeface="Arial Black" panose="020B0A04020102020204" pitchFamily="34" charset="0"/>
              </a:rPr>
              <a:t>1935-36- </a:t>
            </a:r>
            <a:r>
              <a:rPr lang="en-US" sz="1600" dirty="0" smtClean="0">
                <a:solidFill>
                  <a:srgbClr val="FF0000"/>
                </a:solidFill>
                <a:latin typeface="Arial Black" panose="020B0A04020102020204" pitchFamily="34" charset="0"/>
              </a:rPr>
              <a:t>P.G. </a:t>
            </a:r>
            <a:r>
              <a:rPr lang="en-US" sz="1600" dirty="0" smtClean="0">
                <a:solidFill>
                  <a:srgbClr val="FF0000"/>
                </a:solidFill>
                <a:latin typeface="Arial Black" panose="020B0A04020102020204" pitchFamily="34" charset="0"/>
              </a:rPr>
              <a:t>Pandey </a:t>
            </a:r>
            <a:r>
              <a:rPr lang="en-US" sz="1600" dirty="0" smtClean="0">
                <a:solidFill>
                  <a:srgbClr val="7030A0"/>
                </a:solidFill>
                <a:latin typeface="Arial Black" panose="020B0A04020102020204" pitchFamily="34" charset="0"/>
              </a:rPr>
              <a:t>described </a:t>
            </a:r>
            <a:r>
              <a:rPr lang="en-US" sz="1600" i="1" u="sng" dirty="0" err="1" smtClean="0">
                <a:solidFill>
                  <a:srgbClr val="7030A0"/>
                </a:solidFill>
                <a:latin typeface="Arial Black" panose="020B0A04020102020204" pitchFamily="34" charset="0"/>
              </a:rPr>
              <a:t>Stephanofilaria</a:t>
            </a:r>
            <a:r>
              <a:rPr lang="en-US" sz="1600" i="1" u="sng" dirty="0" smtClean="0">
                <a:solidFill>
                  <a:srgbClr val="7030A0"/>
                </a:solidFill>
                <a:latin typeface="Arial Black" panose="020B0A04020102020204" pitchFamily="34" charset="0"/>
              </a:rPr>
              <a:t> </a:t>
            </a:r>
            <a:r>
              <a:rPr lang="en-US" sz="1600" i="1" u="sng" dirty="0" err="1" smtClean="0">
                <a:solidFill>
                  <a:srgbClr val="7030A0"/>
                </a:solidFill>
                <a:latin typeface="Arial Black" panose="020B0A04020102020204" pitchFamily="34" charset="0"/>
              </a:rPr>
              <a:t>assamensis</a:t>
            </a:r>
            <a:r>
              <a:rPr lang="en-US" sz="1600" dirty="0" smtClean="0">
                <a:solidFill>
                  <a:srgbClr val="7030A0"/>
                </a:solidFill>
                <a:latin typeface="Arial Black" panose="020B0A04020102020204" pitchFamily="34" charset="0"/>
              </a:rPr>
              <a:t> as causative worm of “</a:t>
            </a:r>
            <a:r>
              <a:rPr lang="en-US" sz="1600" b="1" dirty="0" smtClean="0">
                <a:solidFill>
                  <a:srgbClr val="7030A0"/>
                </a:solidFill>
                <a:latin typeface="Arial Black" panose="020B0A04020102020204" pitchFamily="34" charset="0"/>
              </a:rPr>
              <a:t>Hump Sore”</a:t>
            </a:r>
            <a:r>
              <a:rPr lang="en-US" sz="1600" dirty="0" smtClean="0">
                <a:solidFill>
                  <a:srgbClr val="7030A0"/>
                </a:solidFill>
                <a:latin typeface="Arial Black" panose="020B0A04020102020204" pitchFamily="34" charset="0"/>
              </a:rPr>
              <a:t> in cattle.</a:t>
            </a:r>
          </a:p>
          <a:p>
            <a:pPr algn="just"/>
            <a:r>
              <a:rPr lang="en-US" sz="1600" dirty="0" smtClean="0">
                <a:solidFill>
                  <a:srgbClr val="7030A0"/>
                </a:solidFill>
                <a:latin typeface="Arial Black" panose="020B0A04020102020204" pitchFamily="34" charset="0"/>
              </a:rPr>
              <a:t>	</a:t>
            </a:r>
            <a:endParaRPr lang="en-US" sz="1600" dirty="0">
              <a:solidFill>
                <a:srgbClr val="7030A0"/>
              </a:solidFill>
              <a:latin typeface="Arial Black" panose="020B0A04020102020204" pitchFamily="34" charset="0"/>
            </a:endParaRPr>
          </a:p>
        </p:txBody>
      </p:sp>
      <p:pic>
        <p:nvPicPr>
          <p:cNvPr id="9" name="Picture 8" descr="File:Stephanofilariosis-cattle.jpg - Wikimedia Common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4691268"/>
            <a:ext cx="3328035" cy="2176780"/>
          </a:xfrm>
          <a:prstGeom prst="rect">
            <a:avLst/>
          </a:prstGeom>
          <a:noFill/>
          <a:ln>
            <a:noFill/>
          </a:ln>
        </p:spPr>
      </p:pic>
      <p:pic>
        <p:nvPicPr>
          <p:cNvPr id="10" name="Picture 9" descr="Adult male and female of S. nasale. Abbreviations: gc, gynaecophoric... |  Download Scientific Diagram"/>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905000"/>
            <a:ext cx="2483366" cy="1736090"/>
          </a:xfrm>
          <a:prstGeom prst="rect">
            <a:avLst/>
          </a:prstGeom>
          <a:noFill/>
          <a:ln>
            <a:noFill/>
          </a:ln>
        </p:spPr>
      </p:pic>
      <p:sp>
        <p:nvSpPr>
          <p:cNvPr id="11" name="Rectangle 10"/>
          <p:cNvSpPr/>
          <p:nvPr/>
        </p:nvSpPr>
        <p:spPr>
          <a:xfrm>
            <a:off x="3048000" y="3641090"/>
            <a:ext cx="3810000" cy="245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u="sng" dirty="0" err="1">
                <a:solidFill>
                  <a:srgbClr val="7030A0"/>
                </a:solidFill>
                <a:latin typeface="Arial Black" panose="020B0A04020102020204" pitchFamily="34" charset="0"/>
              </a:rPr>
              <a:t>Schistosoma</a:t>
            </a:r>
            <a:r>
              <a:rPr lang="en-US" i="1" u="sng" dirty="0">
                <a:solidFill>
                  <a:srgbClr val="7030A0"/>
                </a:solidFill>
                <a:latin typeface="Arial Black" panose="020B0A04020102020204" pitchFamily="34" charset="0"/>
              </a:rPr>
              <a:t> </a:t>
            </a:r>
            <a:r>
              <a:rPr lang="en-US" i="1" u="sng" dirty="0" err="1">
                <a:solidFill>
                  <a:srgbClr val="7030A0"/>
                </a:solidFill>
                <a:latin typeface="Arial Black" panose="020B0A04020102020204" pitchFamily="34" charset="0"/>
              </a:rPr>
              <a:t>nasale</a:t>
            </a:r>
            <a:endParaRPr lang="en-IN" dirty="0"/>
          </a:p>
        </p:txBody>
      </p:sp>
      <p:sp>
        <p:nvSpPr>
          <p:cNvPr id="12" name="Rectangle 11"/>
          <p:cNvSpPr/>
          <p:nvPr/>
        </p:nvSpPr>
        <p:spPr>
          <a:xfrm>
            <a:off x="6629400" y="4953000"/>
            <a:ext cx="1143000" cy="6692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7030A0"/>
                </a:solidFill>
                <a:latin typeface="Arial Black" panose="020B0A04020102020204" pitchFamily="34" charset="0"/>
              </a:rPr>
              <a:t>Hump sore</a:t>
            </a:r>
            <a:endParaRPr lang="en-IN" dirty="0">
              <a:solidFill>
                <a:srgbClr val="7030A0"/>
              </a:solidFill>
              <a:latin typeface="Arial Black" panose="020B0A04020102020204" pitchFamily="34" charset="0"/>
            </a:endParaRPr>
          </a:p>
        </p:txBody>
      </p:sp>
      <p:sp>
        <p:nvSpPr>
          <p:cNvPr id="13" name="Right Arrow 12"/>
          <p:cNvSpPr/>
          <p:nvPr/>
        </p:nvSpPr>
        <p:spPr>
          <a:xfrm rot="11704598">
            <a:off x="5511152" y="4956699"/>
            <a:ext cx="1097855" cy="3857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4" name="Picture 13" descr="I:\9.9.2019\Desktop documents\all\New folder\New folder (3)\project photo 2\DSC09603.JPG"/>
          <p:cNvPicPr/>
          <p:nvPr/>
        </p:nvPicPr>
        <p:blipFill rotWithShape="1">
          <a:blip r:embed="rId4" cstate="print">
            <a:extLst>
              <a:ext uri="{28A0092B-C50C-407E-A947-70E740481C1C}">
                <a14:useLocalDpi xmlns:a14="http://schemas.microsoft.com/office/drawing/2010/main" val="0"/>
              </a:ext>
            </a:extLst>
          </a:blip>
          <a:srcRect l="24928" b="13577"/>
          <a:stretch/>
        </p:blipFill>
        <p:spPr bwMode="auto">
          <a:xfrm>
            <a:off x="1167958" y="2072534"/>
            <a:ext cx="1365568" cy="1432665"/>
          </a:xfrm>
          <a:prstGeom prst="rect">
            <a:avLst/>
          </a:prstGeom>
          <a:noFill/>
          <a:ln>
            <a:noFill/>
          </a:ln>
          <a:extLst>
            <a:ext uri="{53640926-AAD7-44D8-BBD7-CCE9431645EC}">
              <a14:shadowObscured xmlns:a14="http://schemas.microsoft.com/office/drawing/2010/main"/>
            </a:ext>
          </a:extLst>
        </p:spPr>
      </p:pic>
      <p:sp>
        <p:nvSpPr>
          <p:cNvPr id="15" name="Right Arrow 14"/>
          <p:cNvSpPr/>
          <p:nvPr/>
        </p:nvSpPr>
        <p:spPr>
          <a:xfrm rot="13001704" flipV="1">
            <a:off x="1837246" y="3199790"/>
            <a:ext cx="1299155" cy="1987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4"/>
          <p:cNvSpPr>
            <a:spLocks noChangeArrowheads="1"/>
          </p:cNvSpPr>
          <p:nvPr/>
        </p:nvSpPr>
        <p:spPr bwMode="auto">
          <a:xfrm>
            <a:off x="7297906" y="6616700"/>
            <a:ext cx="1846094" cy="215900"/>
          </a:xfrm>
          <a:prstGeom prst="rect">
            <a:avLst/>
          </a:prstGeom>
          <a:solidFill>
            <a:schemeClr val="accent1"/>
          </a:solidFill>
          <a:ln w="12700" cap="sq" algn="ctr">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N" altLang="en-US" sz="1000" dirty="0"/>
              <a:t>Image source: Google image</a:t>
            </a:r>
          </a:p>
        </p:txBody>
      </p:sp>
    </p:spTree>
    <p:extLst>
      <p:ext uri="{BB962C8B-B14F-4D97-AF65-F5344CB8AC3E}">
        <p14:creationId xmlns:p14="http://schemas.microsoft.com/office/powerpoint/2010/main" val="27816596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
          </a:xfrm>
        </p:spPr>
        <p:txBody>
          <a:bodyPr>
            <a:normAutofit/>
          </a:bodyPr>
          <a:lstStyle/>
          <a:p>
            <a:pPr algn="ctr"/>
            <a:r>
              <a:rPr lang="en-US" sz="2800" dirty="0" smtClean="0">
                <a:solidFill>
                  <a:srgbClr val="7030A0"/>
                </a:solidFill>
                <a:latin typeface="Arial Black" panose="020B0A04020102020204" pitchFamily="34" charset="0"/>
              </a:rPr>
              <a:t>History of Parasites</a:t>
            </a:r>
          </a:p>
        </p:txBody>
      </p:sp>
      <p:sp>
        <p:nvSpPr>
          <p:cNvPr id="3" name="Subtitle 2"/>
          <p:cNvSpPr>
            <a:spLocks noGrp="1"/>
          </p:cNvSpPr>
          <p:nvPr>
            <p:ph type="subTitle" idx="1"/>
          </p:nvPr>
        </p:nvSpPr>
        <p:spPr>
          <a:xfrm>
            <a:off x="914400" y="609600"/>
            <a:ext cx="6096000" cy="6248400"/>
          </a:xfrm>
        </p:spPr>
        <p:txBody>
          <a:bodyPr>
            <a:normAutofit/>
          </a:bodyPr>
          <a:lstStyle/>
          <a:p>
            <a:pPr algn="just"/>
            <a:r>
              <a:rPr lang="en-US" dirty="0" smtClean="0"/>
              <a:t>	</a:t>
            </a:r>
            <a:r>
              <a:rPr lang="en-US" sz="1600" dirty="0" smtClean="0">
                <a:solidFill>
                  <a:srgbClr val="7030A0"/>
                </a:solidFill>
                <a:latin typeface="Arial Black" panose="020B0A04020102020204" pitchFamily="34" charset="0"/>
              </a:rPr>
              <a:t>1950- </a:t>
            </a:r>
            <a:r>
              <a:rPr lang="en-US" sz="1600" u="sng" dirty="0" smtClean="0">
                <a:solidFill>
                  <a:srgbClr val="FF0000"/>
                </a:solidFill>
                <a:latin typeface="Arial Black" panose="020B0A04020102020204" pitchFamily="34" charset="0"/>
              </a:rPr>
              <a:t>H.N. Ray </a:t>
            </a:r>
            <a:r>
              <a:rPr lang="en-US" sz="1600" dirty="0" smtClean="0">
                <a:solidFill>
                  <a:srgbClr val="7030A0"/>
                </a:solidFill>
                <a:latin typeface="Arial Black" panose="020B0A04020102020204" pitchFamily="34" charset="0"/>
              </a:rPr>
              <a:t>described </a:t>
            </a:r>
            <a:r>
              <a:rPr lang="en-US" sz="1600" u="sng" dirty="0" err="1" smtClean="0">
                <a:solidFill>
                  <a:srgbClr val="7030A0"/>
                </a:solidFill>
                <a:latin typeface="Arial Black" panose="020B0A04020102020204" pitchFamily="34" charset="0"/>
              </a:rPr>
              <a:t>Stilbamidine</a:t>
            </a:r>
            <a:r>
              <a:rPr lang="en-US" sz="1600" u="sng" dirty="0" smtClean="0">
                <a:solidFill>
                  <a:srgbClr val="7030A0"/>
                </a:solidFill>
                <a:latin typeface="Arial Black" panose="020B0A04020102020204" pitchFamily="34" charset="0"/>
              </a:rPr>
              <a:t> test </a:t>
            </a:r>
            <a:r>
              <a:rPr lang="en-US" sz="1600" dirty="0" smtClean="0">
                <a:solidFill>
                  <a:srgbClr val="7030A0"/>
                </a:solidFill>
                <a:latin typeface="Arial Black" panose="020B0A04020102020204" pitchFamily="34" charset="0"/>
              </a:rPr>
              <a:t>as a diagnostic tool for latent </a:t>
            </a:r>
            <a:r>
              <a:rPr lang="en-US" sz="1600" dirty="0" err="1" smtClean="0">
                <a:solidFill>
                  <a:srgbClr val="7030A0"/>
                </a:solidFill>
                <a:latin typeface="Arial Black" panose="020B0A04020102020204" pitchFamily="34" charset="0"/>
              </a:rPr>
              <a:t>trypanosomosis</a:t>
            </a:r>
            <a:r>
              <a:rPr lang="en-US" sz="1600" dirty="0" smtClean="0">
                <a:solidFill>
                  <a:srgbClr val="7030A0"/>
                </a:solidFill>
                <a:latin typeface="Arial Black" panose="020B0A04020102020204" pitchFamily="34" charset="0"/>
              </a:rPr>
              <a:t> in bovines.</a:t>
            </a:r>
          </a:p>
          <a:p>
            <a:pPr algn="just"/>
            <a:endParaRPr lang="en-US" sz="1600" dirty="0" smtClean="0">
              <a:solidFill>
                <a:srgbClr val="7030A0"/>
              </a:solidFill>
              <a:latin typeface="Arial Black" panose="020B0A04020102020204" pitchFamily="34" charset="0"/>
            </a:endParaRPr>
          </a:p>
          <a:p>
            <a:pPr algn="just"/>
            <a:r>
              <a:rPr lang="en-US" sz="1600" dirty="0" smtClean="0">
                <a:solidFill>
                  <a:srgbClr val="7030A0"/>
                </a:solidFill>
                <a:latin typeface="Arial Black" panose="020B0A04020102020204" pitchFamily="34" charset="0"/>
              </a:rPr>
              <a:t>	1958- </a:t>
            </a:r>
            <a:r>
              <a:rPr lang="en-US" sz="1600" dirty="0" smtClean="0">
                <a:solidFill>
                  <a:srgbClr val="FF0000"/>
                </a:solidFill>
                <a:latin typeface="Arial Black" panose="020B0A04020102020204" pitchFamily="34" charset="0"/>
              </a:rPr>
              <a:t>S.N. Singh </a:t>
            </a:r>
            <a:r>
              <a:rPr lang="en-US" sz="1600" dirty="0" smtClean="0">
                <a:solidFill>
                  <a:srgbClr val="7030A0"/>
                </a:solidFill>
                <a:latin typeface="Arial Black" panose="020B0A04020102020204" pitchFamily="34" charset="0"/>
              </a:rPr>
              <a:t>described </a:t>
            </a:r>
            <a:r>
              <a:rPr lang="en-US" sz="1600" i="1" u="sng" dirty="0" err="1" smtClean="0">
                <a:solidFill>
                  <a:srgbClr val="7030A0"/>
                </a:solidFill>
                <a:latin typeface="Arial Black" panose="020B0A04020102020204" pitchFamily="34" charset="0"/>
              </a:rPr>
              <a:t>Stephanofilaria</a:t>
            </a:r>
            <a:r>
              <a:rPr lang="en-US" sz="1600" i="1" u="sng" dirty="0" smtClean="0">
                <a:solidFill>
                  <a:srgbClr val="7030A0"/>
                </a:solidFill>
                <a:latin typeface="Arial Black" panose="020B0A04020102020204" pitchFamily="34" charset="0"/>
              </a:rPr>
              <a:t> </a:t>
            </a:r>
            <a:r>
              <a:rPr lang="en-US" sz="1600" i="1" u="sng" dirty="0" err="1" smtClean="0">
                <a:solidFill>
                  <a:srgbClr val="7030A0"/>
                </a:solidFill>
                <a:latin typeface="Arial Black" panose="020B0A04020102020204" pitchFamily="34" charset="0"/>
              </a:rPr>
              <a:t>zaheeri</a:t>
            </a:r>
            <a:r>
              <a:rPr lang="en-US" sz="1600" dirty="0" smtClean="0">
                <a:solidFill>
                  <a:srgbClr val="7030A0"/>
                </a:solidFill>
                <a:latin typeface="Arial Black" panose="020B0A04020102020204" pitchFamily="34" charset="0"/>
              </a:rPr>
              <a:t> as causative agent of </a:t>
            </a:r>
            <a:r>
              <a:rPr lang="en-US" sz="1600" b="1" dirty="0" smtClean="0">
                <a:solidFill>
                  <a:srgbClr val="7030A0"/>
                </a:solidFill>
                <a:latin typeface="Arial Black" panose="020B0A04020102020204" pitchFamily="34" charset="0"/>
              </a:rPr>
              <a:t>“Ear Sore” </a:t>
            </a:r>
            <a:r>
              <a:rPr lang="en-US" sz="1600" dirty="0" smtClean="0">
                <a:solidFill>
                  <a:srgbClr val="7030A0"/>
                </a:solidFill>
                <a:latin typeface="Arial Black" panose="020B0A04020102020204" pitchFamily="34" charset="0"/>
              </a:rPr>
              <a:t>in buffaloes. </a:t>
            </a:r>
          </a:p>
          <a:p>
            <a:pPr algn="just"/>
            <a:endParaRPr lang="en-US" sz="1600" dirty="0" smtClean="0">
              <a:solidFill>
                <a:srgbClr val="7030A0"/>
              </a:solidFill>
              <a:latin typeface="Arial Black" panose="020B0A04020102020204" pitchFamily="34" charset="0"/>
            </a:endParaRPr>
          </a:p>
          <a:p>
            <a:pPr algn="just"/>
            <a:r>
              <a:rPr lang="en-US" sz="1600" dirty="0" smtClean="0">
                <a:solidFill>
                  <a:srgbClr val="7030A0"/>
                </a:solidFill>
                <a:latin typeface="Arial Black" panose="020B0A04020102020204" pitchFamily="34" charset="0"/>
              </a:rPr>
              <a:t>		1988- </a:t>
            </a:r>
            <a:r>
              <a:rPr lang="en-US" sz="1600" dirty="0" smtClean="0">
                <a:solidFill>
                  <a:srgbClr val="FF0000"/>
                </a:solidFill>
                <a:latin typeface="Arial Black" panose="020B0A04020102020204" pitchFamily="34" charset="0"/>
              </a:rPr>
              <a:t>J.P. Dubey </a:t>
            </a:r>
            <a:r>
              <a:rPr lang="en-US" sz="1600" dirty="0" smtClean="0">
                <a:solidFill>
                  <a:srgbClr val="7030A0"/>
                </a:solidFill>
                <a:latin typeface="Arial Black" panose="020B0A04020102020204" pitchFamily="34" charset="0"/>
              </a:rPr>
              <a:t>and co-workers discovered </a:t>
            </a:r>
            <a:r>
              <a:rPr lang="en-US" sz="1600" i="1" u="sng" dirty="0" err="1" smtClean="0">
                <a:solidFill>
                  <a:srgbClr val="7030A0"/>
                </a:solidFill>
                <a:latin typeface="Arial Black" panose="020B0A04020102020204" pitchFamily="34" charset="0"/>
              </a:rPr>
              <a:t>Neospora</a:t>
            </a:r>
            <a:r>
              <a:rPr lang="en-US" sz="1600" i="1" u="sng" dirty="0" smtClean="0">
                <a:solidFill>
                  <a:srgbClr val="7030A0"/>
                </a:solidFill>
                <a:latin typeface="Arial Black" panose="020B0A04020102020204" pitchFamily="34" charset="0"/>
              </a:rPr>
              <a:t> </a:t>
            </a:r>
            <a:r>
              <a:rPr lang="en-US" sz="1600" i="1" u="sng" dirty="0" err="1" smtClean="0">
                <a:solidFill>
                  <a:srgbClr val="7030A0"/>
                </a:solidFill>
                <a:latin typeface="Arial Black" panose="020B0A04020102020204" pitchFamily="34" charset="0"/>
              </a:rPr>
              <a:t>caninum</a:t>
            </a:r>
            <a:r>
              <a:rPr lang="en-US" sz="1600" u="sng" dirty="0" smtClean="0">
                <a:solidFill>
                  <a:srgbClr val="7030A0"/>
                </a:solidFill>
                <a:latin typeface="Arial Black" panose="020B0A04020102020204" pitchFamily="34" charset="0"/>
              </a:rPr>
              <a:t>.</a:t>
            </a:r>
          </a:p>
          <a:p>
            <a:pPr algn="just"/>
            <a:r>
              <a:rPr lang="en-US" sz="1600" dirty="0" smtClean="0">
                <a:solidFill>
                  <a:srgbClr val="7030A0"/>
                </a:solidFill>
                <a:latin typeface="Arial Black" panose="020B0A04020102020204" pitchFamily="34" charset="0"/>
              </a:rPr>
              <a:t>	</a:t>
            </a:r>
            <a:endParaRPr lang="en-US" sz="1600" dirty="0">
              <a:solidFill>
                <a:srgbClr val="7030A0"/>
              </a:solidFill>
              <a:latin typeface="Arial Black" panose="020B0A04020102020204" pitchFamily="34" charset="0"/>
            </a:endParaRPr>
          </a:p>
        </p:txBody>
      </p:sp>
      <p:pic>
        <p:nvPicPr>
          <p:cNvPr id="5" name="Picture 4" descr="Jitender Dubey : USDA AR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4419600"/>
            <a:ext cx="1549400" cy="1784350"/>
          </a:xfrm>
          <a:prstGeom prst="rect">
            <a:avLst/>
          </a:prstGeom>
          <a:noFill/>
          <a:ln>
            <a:noFill/>
          </a:ln>
        </p:spPr>
      </p:pic>
      <p:pic>
        <p:nvPicPr>
          <p:cNvPr id="6" name="Picture 5" descr="A review of the infection, genetics, and evolution of Neospora caninum:  From the past to the present - ScienceDirect"/>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581400"/>
            <a:ext cx="3930581" cy="3276601"/>
          </a:xfrm>
          <a:prstGeom prst="rect">
            <a:avLst/>
          </a:prstGeom>
          <a:noFill/>
          <a:ln>
            <a:noFill/>
          </a:ln>
        </p:spPr>
      </p:pic>
      <p:sp>
        <p:nvSpPr>
          <p:cNvPr id="8" name="Rectangle 7"/>
          <p:cNvSpPr/>
          <p:nvPr/>
        </p:nvSpPr>
        <p:spPr>
          <a:xfrm>
            <a:off x="914400" y="6324600"/>
            <a:ext cx="1524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latin typeface="Arial Black" panose="020B0A04020102020204" pitchFamily="34" charset="0"/>
              </a:rPr>
              <a:t>J.P. Dubey</a:t>
            </a:r>
            <a:endParaRPr lang="en-IN" dirty="0"/>
          </a:p>
        </p:txBody>
      </p:sp>
      <p:sp>
        <p:nvSpPr>
          <p:cNvPr id="4" name="Right Arrow 3"/>
          <p:cNvSpPr/>
          <p:nvPr/>
        </p:nvSpPr>
        <p:spPr>
          <a:xfrm rot="2860442">
            <a:off x="2584418" y="3529420"/>
            <a:ext cx="584200" cy="2408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981200" y="0"/>
            <a:ext cx="11125200" cy="6858000"/>
          </a:xfrm>
          <a:prstGeom prst="rect">
            <a:avLst/>
          </a:prstGeom>
          <a:noFill/>
        </p:spPr>
      </p:pic>
    </p:spTree>
    <p:extLst>
      <p:ext uri="{BB962C8B-B14F-4D97-AF65-F5344CB8AC3E}">
        <p14:creationId xmlns:p14="http://schemas.microsoft.com/office/powerpoint/2010/main" val="37589461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0813" y="457200"/>
            <a:ext cx="6376916" cy="838200"/>
          </a:xfrm>
        </p:spPr>
        <p:txBody>
          <a:bodyPr>
            <a:normAutofit fontScale="90000"/>
          </a:bodyPr>
          <a:lstStyle/>
          <a:p>
            <a:pPr algn="ctr"/>
            <a:r>
              <a:rPr lang="en-US" sz="3200" dirty="0" smtClean="0">
                <a:latin typeface="Arial Black" pitchFamily="34" charset="0"/>
              </a:rPr>
              <a:t>VETERINARY PARASITOLOGY</a:t>
            </a:r>
            <a:endParaRPr lang="en-US" sz="3200" dirty="0">
              <a:latin typeface="Arial Black" pitchFamily="34" charset="0"/>
            </a:endParaRPr>
          </a:p>
        </p:txBody>
      </p:sp>
      <p:sp>
        <p:nvSpPr>
          <p:cNvPr id="3" name="Subtitle 2"/>
          <p:cNvSpPr>
            <a:spLocks noGrp="1"/>
          </p:cNvSpPr>
          <p:nvPr>
            <p:ph type="subTitle" idx="1"/>
          </p:nvPr>
        </p:nvSpPr>
        <p:spPr>
          <a:xfrm>
            <a:off x="1180813" y="1676400"/>
            <a:ext cx="6058187" cy="5181600"/>
          </a:xfrm>
        </p:spPr>
        <p:txBody>
          <a:bodyPr>
            <a:normAutofit/>
          </a:bodyPr>
          <a:lstStyle/>
          <a:p>
            <a:pPr marL="342900" indent="-342900" algn="just">
              <a:lnSpc>
                <a:spcPct val="150000"/>
              </a:lnSpc>
              <a:buFont typeface="Wingdings" panose="05000000000000000000" pitchFamily="2" charset="2"/>
              <a:buChar char="Ø"/>
            </a:pPr>
            <a:r>
              <a:rPr lang="en-US" sz="2000" b="1" dirty="0" smtClean="0">
                <a:solidFill>
                  <a:srgbClr val="FF0000"/>
                </a:solidFill>
                <a:latin typeface="Arial Black" pitchFamily="34" charset="0"/>
              </a:rPr>
              <a:t>Parasite:</a:t>
            </a:r>
            <a:r>
              <a:rPr lang="en-US" sz="2000" dirty="0" smtClean="0">
                <a:solidFill>
                  <a:srgbClr val="FF0000"/>
                </a:solidFill>
                <a:latin typeface="Arial Black" pitchFamily="34" charset="0"/>
              </a:rPr>
              <a:t> </a:t>
            </a:r>
            <a:r>
              <a:rPr lang="en-US" sz="2000" dirty="0" smtClean="0">
                <a:solidFill>
                  <a:srgbClr val="7030A0"/>
                </a:solidFill>
                <a:latin typeface="Arial Black" pitchFamily="34" charset="0"/>
              </a:rPr>
              <a:t>The word parasite is derived from the </a:t>
            </a:r>
            <a:r>
              <a:rPr lang="en-US" sz="2000" b="1" dirty="0" smtClean="0">
                <a:solidFill>
                  <a:srgbClr val="7030A0"/>
                </a:solidFill>
                <a:latin typeface="Arial Black" pitchFamily="34" charset="0"/>
              </a:rPr>
              <a:t>Greek</a:t>
            </a:r>
            <a:r>
              <a:rPr lang="en-US" sz="2000" dirty="0" smtClean="0">
                <a:solidFill>
                  <a:srgbClr val="7030A0"/>
                </a:solidFill>
                <a:latin typeface="Arial Black" pitchFamily="34" charset="0"/>
              </a:rPr>
              <a:t> word (</a:t>
            </a:r>
            <a:r>
              <a:rPr lang="en-US" sz="2000" i="1" dirty="0" smtClean="0">
                <a:solidFill>
                  <a:srgbClr val="7030A0"/>
                </a:solidFill>
                <a:latin typeface="Arial Black" pitchFamily="34" charset="0"/>
              </a:rPr>
              <a:t>Para</a:t>
            </a:r>
            <a:r>
              <a:rPr lang="en-US" sz="2000" dirty="0" smtClean="0">
                <a:solidFill>
                  <a:srgbClr val="7030A0"/>
                </a:solidFill>
                <a:latin typeface="Arial Black" pitchFamily="34" charset="0"/>
              </a:rPr>
              <a:t> means beside and </a:t>
            </a:r>
            <a:r>
              <a:rPr lang="en-US" sz="2000" i="1" dirty="0" err="1" smtClean="0">
                <a:solidFill>
                  <a:srgbClr val="7030A0"/>
                </a:solidFill>
                <a:latin typeface="Arial Black" pitchFamily="34" charset="0"/>
              </a:rPr>
              <a:t>sitos</a:t>
            </a:r>
            <a:r>
              <a:rPr lang="en-US" sz="2000" dirty="0" smtClean="0">
                <a:solidFill>
                  <a:srgbClr val="7030A0"/>
                </a:solidFill>
                <a:latin typeface="Arial Black" pitchFamily="34" charset="0"/>
              </a:rPr>
              <a:t> means food).</a:t>
            </a:r>
          </a:p>
          <a:p>
            <a:pPr algn="just">
              <a:lnSpc>
                <a:spcPct val="150000"/>
              </a:lnSpc>
            </a:pPr>
            <a:r>
              <a:rPr lang="en-US" sz="2000" dirty="0">
                <a:solidFill>
                  <a:srgbClr val="FFFF00"/>
                </a:solidFill>
                <a:latin typeface="Arial Black" pitchFamily="34" charset="0"/>
              </a:rPr>
              <a:t> </a:t>
            </a:r>
            <a:r>
              <a:rPr lang="en-US" sz="2000" dirty="0" smtClean="0">
                <a:solidFill>
                  <a:srgbClr val="FFFF00"/>
                </a:solidFill>
                <a:latin typeface="Arial Black" pitchFamily="34" charset="0"/>
              </a:rPr>
              <a:t>                     </a:t>
            </a:r>
            <a:r>
              <a:rPr lang="en-US" sz="2000" dirty="0" smtClean="0">
                <a:solidFill>
                  <a:srgbClr val="0070C0"/>
                </a:solidFill>
                <a:latin typeface="Arial Black" pitchFamily="34" charset="0"/>
              </a:rPr>
              <a:t>An animal  species which live in or on a large animal (host) and dependent metabolically on it.</a:t>
            </a:r>
          </a:p>
          <a:p>
            <a:pPr algn="just">
              <a:lnSpc>
                <a:spcPct val="150000"/>
              </a:lnSpc>
              <a:buFont typeface="Wingdings" pitchFamily="2" charset="2"/>
              <a:buChar char="Ø"/>
            </a:pPr>
            <a:r>
              <a:rPr lang="en-US" sz="2000" dirty="0" smtClean="0">
                <a:latin typeface="Arial Black" pitchFamily="34" charset="0"/>
              </a:rPr>
              <a:t> </a:t>
            </a:r>
            <a:r>
              <a:rPr lang="en-US" sz="2000" dirty="0" smtClean="0">
                <a:solidFill>
                  <a:srgbClr val="7030A0"/>
                </a:solidFill>
                <a:latin typeface="Arial Black" pitchFamily="34" charset="0"/>
              </a:rPr>
              <a:t>The main aim of parasite is to live and let live because death of host causes death of parasite.</a:t>
            </a:r>
            <a:endParaRPr lang="en-US" sz="2000" dirty="0">
              <a:solidFill>
                <a:srgbClr val="7030A0"/>
              </a:solidFill>
              <a:latin typeface="Arial Black" pitchFamily="34" charset="0"/>
            </a:endParaRPr>
          </a:p>
        </p:txBody>
      </p:sp>
      <p:pic>
        <p:nvPicPr>
          <p:cNvPr id="4" name="Picture 7" descr="C:\Users\ACER\Desktop\trichuris worm.jpg"/>
          <p:cNvPicPr>
            <a:picLocks noChangeAspect="1" noChangeArrowheads="1"/>
          </p:cNvPicPr>
          <p:nvPr/>
        </p:nvPicPr>
        <p:blipFill>
          <a:blip r:embed="rId2"/>
          <a:srcRect/>
          <a:stretch>
            <a:fillRect/>
          </a:stretch>
        </p:blipFill>
        <p:spPr bwMode="auto">
          <a:xfrm>
            <a:off x="67057" y="5562600"/>
            <a:ext cx="1113756" cy="990600"/>
          </a:xfrm>
          <a:prstGeom prst="rect">
            <a:avLst/>
          </a:prstGeom>
          <a:noFill/>
          <a:ln w="9525">
            <a:noFill/>
            <a:miter lim="800000"/>
            <a:headEnd/>
            <a:tailEnd/>
          </a:ln>
        </p:spPr>
      </p:pic>
      <p:pic>
        <p:nvPicPr>
          <p:cNvPr id="5" name="Picture 4" descr="bigeminablsme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5791200"/>
            <a:ext cx="1528549"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ChangeArrowheads="1"/>
          </p:cNvSpPr>
          <p:nvPr/>
        </p:nvSpPr>
        <p:spPr bwMode="auto">
          <a:xfrm>
            <a:off x="7315200" y="6400800"/>
            <a:ext cx="1828800" cy="431800"/>
          </a:xfrm>
          <a:prstGeom prst="rect">
            <a:avLst/>
          </a:prstGeom>
          <a:solidFill>
            <a:schemeClr val="accent1"/>
          </a:solidFill>
          <a:ln w="12700" cap="sq" algn="ctr">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N" altLang="en-US" sz="1000" dirty="0"/>
              <a:t>Image source: Google image</a:t>
            </a:r>
          </a:p>
        </p:txBody>
      </p:sp>
    </p:spTree>
    <p:extLst>
      <p:ext uri="{BB962C8B-B14F-4D97-AF65-F5344CB8AC3E}">
        <p14:creationId xmlns:p14="http://schemas.microsoft.com/office/powerpoint/2010/main" val="19655089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229600" cy="914400"/>
          </a:xfrm>
        </p:spPr>
        <p:txBody>
          <a:bodyPr>
            <a:normAutofit/>
          </a:bodyPr>
          <a:lstStyle/>
          <a:p>
            <a:pPr algn="ctr"/>
            <a:r>
              <a:rPr lang="en-US" sz="4000" dirty="0" smtClean="0">
                <a:latin typeface="Arial Rounded MT Bold" pitchFamily="34" charset="0"/>
              </a:rPr>
              <a:t> Veterinary </a:t>
            </a:r>
            <a:r>
              <a:rPr lang="en-US" sz="4000" dirty="0" err="1" smtClean="0">
                <a:latin typeface="Arial Rounded MT Bold" pitchFamily="34" charset="0"/>
              </a:rPr>
              <a:t>Parasitology</a:t>
            </a:r>
            <a:endParaRPr lang="en-US" sz="4000" dirty="0">
              <a:latin typeface="Arial Rounded MT Bold" pitchFamily="34" charset="0"/>
            </a:endParaRPr>
          </a:p>
        </p:txBody>
      </p:sp>
      <p:sp>
        <p:nvSpPr>
          <p:cNvPr id="3" name="Content Placeholder 2"/>
          <p:cNvSpPr>
            <a:spLocks noGrp="1"/>
          </p:cNvSpPr>
          <p:nvPr>
            <p:ph idx="1"/>
          </p:nvPr>
        </p:nvSpPr>
        <p:spPr>
          <a:xfrm>
            <a:off x="0" y="838200"/>
            <a:ext cx="9144000" cy="6172200"/>
          </a:xfrm>
        </p:spPr>
        <p:txBody>
          <a:bodyPr>
            <a:normAutofit/>
          </a:bodyPr>
          <a:lstStyle/>
          <a:p>
            <a:pPr lvl="0">
              <a:buNone/>
            </a:pPr>
            <a:endParaRPr lang="en-IN" dirty="0" smtClean="0"/>
          </a:p>
          <a:p>
            <a:pPr algn="ctr">
              <a:buNone/>
            </a:pPr>
            <a:endParaRPr lang="en-US" sz="3600" b="1" dirty="0" smtClean="0">
              <a:latin typeface="Arial Rounded MT Bold" pitchFamily="34" charset="0"/>
            </a:endParaRPr>
          </a:p>
          <a:p>
            <a:pPr>
              <a:buNone/>
            </a:pPr>
            <a:r>
              <a:rPr lang="en-US" b="1" dirty="0" smtClean="0">
                <a:solidFill>
                  <a:srgbClr val="FF0000"/>
                </a:solidFill>
                <a:latin typeface="Arial Rounded MT Bold" pitchFamily="34" charset="0"/>
              </a:rPr>
              <a:t>       </a:t>
            </a:r>
            <a:endParaRPr lang="en-IN" dirty="0" smtClean="0">
              <a:solidFill>
                <a:srgbClr val="FF0000"/>
              </a:solidFill>
              <a:latin typeface="Arial Rounded MT Bold"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106734937"/>
              </p:ext>
            </p:extLst>
          </p:nvPr>
        </p:nvGraphicFramePr>
        <p:xfrm>
          <a:off x="533400" y="1371600"/>
          <a:ext cx="7086600" cy="5333999"/>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 val="2614703078"/>
                    </a:ext>
                  </a:extLst>
                </a:gridCol>
                <a:gridCol w="4572000">
                  <a:extLst>
                    <a:ext uri="{9D8B030D-6E8A-4147-A177-3AD203B41FA5}">
                      <a16:colId xmlns:a16="http://schemas.microsoft.com/office/drawing/2014/main" xmlns="" val="1590173610"/>
                    </a:ext>
                  </a:extLst>
                </a:gridCol>
                <a:gridCol w="990600">
                  <a:extLst>
                    <a:ext uri="{9D8B030D-6E8A-4147-A177-3AD203B41FA5}">
                      <a16:colId xmlns:a16="http://schemas.microsoft.com/office/drawing/2014/main" xmlns="" val="2452800644"/>
                    </a:ext>
                  </a:extLst>
                </a:gridCol>
              </a:tblGrid>
              <a:tr h="855315">
                <a:tc>
                  <a:txBody>
                    <a:bodyPr/>
                    <a:lstStyle/>
                    <a:p>
                      <a:pPr algn="ctr"/>
                      <a:r>
                        <a:rPr lang="en-IN" b="1" dirty="0" smtClean="0">
                          <a:solidFill>
                            <a:srgbClr val="C00000"/>
                          </a:solidFill>
                        </a:rPr>
                        <a:t> Course Name</a:t>
                      </a:r>
                      <a:endParaRPr lang="en-IN" b="1" dirty="0">
                        <a:solidFill>
                          <a:srgbClr val="C00000"/>
                        </a:solidFill>
                      </a:endParaRPr>
                    </a:p>
                  </a:txBody>
                  <a:tcPr/>
                </a:tc>
                <a:tc>
                  <a:txBody>
                    <a:bodyPr/>
                    <a:lstStyle/>
                    <a:p>
                      <a:pPr algn="ctr"/>
                      <a:r>
                        <a:rPr lang="en-IN" b="1" dirty="0" smtClean="0">
                          <a:solidFill>
                            <a:srgbClr val="C00000"/>
                          </a:solidFill>
                        </a:rPr>
                        <a:t>   Units</a:t>
                      </a:r>
                      <a:endParaRPr lang="en-IN" b="1" dirty="0">
                        <a:solidFill>
                          <a:srgbClr val="C00000"/>
                        </a:solidFill>
                      </a:endParaRPr>
                    </a:p>
                  </a:txBody>
                  <a:tcPr/>
                </a:tc>
                <a:tc>
                  <a:txBody>
                    <a:bodyPr/>
                    <a:lstStyle/>
                    <a:p>
                      <a:pPr algn="ctr"/>
                      <a:r>
                        <a:rPr lang="en-IN" dirty="0" smtClean="0">
                          <a:solidFill>
                            <a:srgbClr val="C00000"/>
                          </a:solidFill>
                        </a:rPr>
                        <a:t>  Credit Hrs</a:t>
                      </a:r>
                      <a:endParaRPr lang="en-IN" dirty="0">
                        <a:solidFill>
                          <a:srgbClr val="C00000"/>
                        </a:solidFill>
                      </a:endParaRPr>
                    </a:p>
                  </a:txBody>
                  <a:tcPr/>
                </a:tc>
                <a:extLst>
                  <a:ext uri="{0D108BD9-81ED-4DB2-BD59-A6C34878D82A}">
                    <a16:rowId xmlns:a16="http://schemas.microsoft.com/office/drawing/2014/main" xmlns="" val="2729904544"/>
                  </a:ext>
                </a:extLst>
              </a:tr>
              <a:tr h="820580">
                <a:tc rowSpan="5">
                  <a:txBody>
                    <a:bodyPr/>
                    <a:lstStyle/>
                    <a:p>
                      <a:r>
                        <a:rPr lang="en-IN" b="1" dirty="0" smtClean="0"/>
                        <a:t> </a:t>
                      </a:r>
                    </a:p>
                    <a:p>
                      <a:endParaRPr lang="en-IN" b="1" dirty="0" smtClean="0"/>
                    </a:p>
                    <a:p>
                      <a:endParaRPr lang="en-IN" b="1" dirty="0" smtClean="0"/>
                    </a:p>
                    <a:p>
                      <a:endParaRPr lang="en-IN" b="1" dirty="0" smtClean="0"/>
                    </a:p>
                    <a:p>
                      <a:r>
                        <a:rPr lang="en-IN" b="1" dirty="0" smtClean="0"/>
                        <a:t>Veterinary Parasitology</a:t>
                      </a:r>
                      <a:endParaRPr lang="en-IN" b="1" dirty="0"/>
                    </a:p>
                  </a:txBody>
                  <a:tcPr/>
                </a:tc>
                <a:tc>
                  <a:txBody>
                    <a:bodyPr/>
                    <a:lstStyle/>
                    <a:p>
                      <a:pPr algn="just"/>
                      <a:r>
                        <a:rPr lang="en-IN" b="1" dirty="0" smtClean="0">
                          <a:solidFill>
                            <a:srgbClr val="7030A0"/>
                          </a:solidFill>
                        </a:rPr>
                        <a:t>Unit- 1 ( General Veterinary Parasitology</a:t>
                      </a:r>
                      <a:endParaRPr lang="en-IN" b="1" dirty="0">
                        <a:solidFill>
                          <a:srgbClr val="7030A0"/>
                        </a:solidFill>
                      </a:endParaRPr>
                    </a:p>
                  </a:txBody>
                  <a:tcPr/>
                </a:tc>
                <a:tc rowSpan="5">
                  <a:txBody>
                    <a:bodyPr/>
                    <a:lstStyle/>
                    <a:p>
                      <a:endParaRPr lang="en-IN" b="1" dirty="0" smtClean="0"/>
                    </a:p>
                    <a:p>
                      <a:endParaRPr lang="en-IN" b="1" dirty="0" smtClean="0"/>
                    </a:p>
                    <a:p>
                      <a:endParaRPr lang="en-IN" b="1" dirty="0" smtClean="0"/>
                    </a:p>
                    <a:p>
                      <a:endParaRPr lang="en-IN" b="1" dirty="0" smtClean="0"/>
                    </a:p>
                    <a:p>
                      <a:r>
                        <a:rPr lang="en-IN" b="1" dirty="0" smtClean="0"/>
                        <a:t>3+2</a:t>
                      </a:r>
                      <a:endParaRPr lang="en-IN" b="1" dirty="0"/>
                    </a:p>
                  </a:txBody>
                  <a:tcPr/>
                </a:tc>
                <a:extLst>
                  <a:ext uri="{0D108BD9-81ED-4DB2-BD59-A6C34878D82A}">
                    <a16:rowId xmlns:a16="http://schemas.microsoft.com/office/drawing/2014/main" xmlns="" val="822161522"/>
                  </a:ext>
                </a:extLst>
              </a:tr>
              <a:tr h="1092159">
                <a:tc vMerge="1">
                  <a:txBody>
                    <a:bodyPr/>
                    <a:lstStyle/>
                    <a:p>
                      <a:endParaRPr lang="en-IN"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just"/>
                      <a:r>
                        <a:rPr lang="en-IN" b="1" dirty="0" smtClean="0"/>
                        <a:t>Unit-2 (Trematodes and </a:t>
                      </a:r>
                      <a:r>
                        <a:rPr lang="en-IN" b="1" dirty="0" err="1" smtClean="0"/>
                        <a:t>Cestodes</a:t>
                      </a:r>
                      <a:r>
                        <a:rPr lang="en-IN" b="1" dirty="0" smtClean="0"/>
                        <a:t> of Veterinary Importance)</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vMerge="1">
                  <a:txBody>
                    <a:bodyPr/>
                    <a:lstStyle/>
                    <a:p>
                      <a:endParaRPr lang="en-IN"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74014245"/>
                  </a:ext>
                </a:extLst>
              </a:tr>
              <a:tr h="855315">
                <a:tc vMerge="1">
                  <a:txBody>
                    <a:bodyPr/>
                    <a:lstStyle/>
                    <a:p>
                      <a:endParaRPr lang="en-IN"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IN" b="1" dirty="0" smtClean="0">
                          <a:solidFill>
                            <a:srgbClr val="002060"/>
                          </a:solidFill>
                        </a:rPr>
                        <a:t>Unit-3</a:t>
                      </a:r>
                      <a:r>
                        <a:rPr lang="en-IN" b="1" baseline="0" dirty="0" smtClean="0">
                          <a:solidFill>
                            <a:srgbClr val="002060"/>
                          </a:solidFill>
                        </a:rPr>
                        <a:t> (Nematodes of Veterinary Importance)</a:t>
                      </a:r>
                      <a:endParaRPr lang="en-IN" b="1" dirty="0" smtClean="0">
                        <a:solidFill>
                          <a:srgbClr val="002060"/>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IN"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74777137"/>
                  </a:ext>
                </a:extLst>
              </a:tr>
              <a:tr h="855315">
                <a:tc vMerge="1">
                  <a:txBody>
                    <a:bodyPr/>
                    <a:lstStyle/>
                    <a:p>
                      <a:endParaRPr lang="en-IN"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IN" b="1" dirty="0" smtClean="0">
                          <a:solidFill>
                            <a:srgbClr val="0070C0"/>
                          </a:solidFill>
                        </a:rPr>
                        <a:t>Unit- 4 (Arthropods of Veterinary Importance)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IN"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28843083"/>
                  </a:ext>
                </a:extLst>
              </a:tr>
              <a:tr h="855315">
                <a:tc vMerge="1">
                  <a:txBody>
                    <a:bodyPr/>
                    <a:lstStyle/>
                    <a:p>
                      <a:endParaRPr lang="en-IN"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just"/>
                      <a:r>
                        <a:rPr lang="en-IN" b="1" dirty="0" smtClean="0">
                          <a:solidFill>
                            <a:srgbClr val="C00000"/>
                          </a:solidFill>
                        </a:rPr>
                        <a:t>Unit-5 (Protozoa of Veterinary</a:t>
                      </a:r>
                      <a:r>
                        <a:rPr lang="en-IN" b="1" baseline="0" dirty="0" smtClean="0">
                          <a:solidFill>
                            <a:srgbClr val="C00000"/>
                          </a:solidFill>
                        </a:rPr>
                        <a:t> Importance</a:t>
                      </a:r>
                      <a:endParaRPr lang="en-IN" b="1" dirty="0" smtClean="0">
                        <a:solidFill>
                          <a:srgbClr val="C00000"/>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en-IN"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248084393"/>
                  </a:ext>
                </a:extLst>
              </a:tr>
            </a:tbl>
          </a:graphicData>
        </a:graphic>
      </p:graphicFrame>
    </p:spTree>
    <p:extLst>
      <p:ext uri="{BB962C8B-B14F-4D97-AF65-F5344CB8AC3E}">
        <p14:creationId xmlns:p14="http://schemas.microsoft.com/office/powerpoint/2010/main" val="1110837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400800" cy="1828800"/>
          </a:xfrm>
        </p:spPr>
        <p:txBody>
          <a:bodyPr>
            <a:normAutofit fontScale="90000"/>
          </a:bodyPr>
          <a:lstStyle/>
          <a:p>
            <a:pPr algn="ctr"/>
            <a:r>
              <a:rPr lang="en-US" sz="4000" dirty="0" smtClean="0">
                <a:latin typeface="Arial Rounded MT Bold" pitchFamily="34" charset="0"/>
              </a:rPr>
              <a:t> General Veterinary Parasitology</a:t>
            </a:r>
            <a:br>
              <a:rPr lang="en-US" sz="4000" dirty="0" smtClean="0">
                <a:latin typeface="Arial Rounded MT Bold" pitchFamily="34" charset="0"/>
              </a:rPr>
            </a:br>
            <a:r>
              <a:rPr lang="en-US" sz="4000" dirty="0" smtClean="0">
                <a:latin typeface="Arial Rounded MT Bold" pitchFamily="34" charset="0"/>
              </a:rPr>
              <a:t>(Unit-1)</a:t>
            </a:r>
            <a:endParaRPr lang="en-US" sz="4000" dirty="0">
              <a:latin typeface="Arial Rounded MT Bold" pitchFamily="34" charset="0"/>
            </a:endParaRPr>
          </a:p>
        </p:txBody>
      </p:sp>
      <p:sp>
        <p:nvSpPr>
          <p:cNvPr id="3" name="Content Placeholder 2"/>
          <p:cNvSpPr>
            <a:spLocks noGrp="1"/>
          </p:cNvSpPr>
          <p:nvPr>
            <p:ph idx="1"/>
          </p:nvPr>
        </p:nvSpPr>
        <p:spPr>
          <a:xfrm>
            <a:off x="1143000" y="1752600"/>
            <a:ext cx="8001000" cy="5257800"/>
          </a:xfrm>
        </p:spPr>
        <p:txBody>
          <a:bodyPr>
            <a:normAutofit/>
          </a:bodyPr>
          <a:lstStyle/>
          <a:p>
            <a:pPr lvl="0">
              <a:buNone/>
            </a:pPr>
            <a:endParaRPr lang="en-IN" dirty="0" smtClean="0"/>
          </a:p>
          <a:p>
            <a:pPr algn="ctr">
              <a:buNone/>
            </a:pPr>
            <a:endParaRPr lang="en-US" sz="1200" b="1" dirty="0" smtClean="0">
              <a:latin typeface="Arial Rounded MT Bold" pitchFamily="34" charset="0"/>
            </a:endParaRPr>
          </a:p>
          <a:p>
            <a:pPr>
              <a:buFont typeface="Wingdings" panose="05000000000000000000" pitchFamily="2" charset="2"/>
              <a:buChar char="v"/>
            </a:pPr>
            <a:r>
              <a:rPr lang="en-US" b="1" dirty="0" smtClean="0">
                <a:solidFill>
                  <a:srgbClr val="FF0000"/>
                </a:solidFill>
                <a:latin typeface="Arial Rounded MT Bold" pitchFamily="34" charset="0"/>
              </a:rPr>
              <a:t> Introduction,</a:t>
            </a:r>
          </a:p>
          <a:p>
            <a:pPr>
              <a:buFont typeface="Wingdings" panose="05000000000000000000" pitchFamily="2" charset="2"/>
              <a:buChar char="v"/>
            </a:pPr>
            <a:r>
              <a:rPr lang="en-US" b="1" dirty="0" smtClean="0">
                <a:solidFill>
                  <a:srgbClr val="FF0000"/>
                </a:solidFill>
                <a:latin typeface="Arial Rounded MT Bold" pitchFamily="34" charset="0"/>
              </a:rPr>
              <a:t>Important Historical land marks,</a:t>
            </a:r>
          </a:p>
          <a:p>
            <a:pPr>
              <a:buFont typeface="Wingdings" panose="05000000000000000000" pitchFamily="2" charset="2"/>
              <a:buChar char="v"/>
            </a:pPr>
            <a:r>
              <a:rPr lang="en-US" b="1" dirty="0" smtClean="0">
                <a:solidFill>
                  <a:srgbClr val="FF0000"/>
                </a:solidFill>
                <a:latin typeface="Arial Rounded MT Bold" pitchFamily="34" charset="0"/>
              </a:rPr>
              <a:t>Types of Parasites</a:t>
            </a:r>
          </a:p>
          <a:p>
            <a:pPr>
              <a:buFont typeface="Wingdings" panose="05000000000000000000" pitchFamily="2" charset="2"/>
              <a:buChar char="v"/>
            </a:pPr>
            <a:r>
              <a:rPr lang="en-US" b="1" dirty="0" smtClean="0">
                <a:solidFill>
                  <a:srgbClr val="FF0000"/>
                </a:solidFill>
                <a:latin typeface="Arial Rounded MT Bold" pitchFamily="34" charset="0"/>
              </a:rPr>
              <a:t>Types of hosts Types of Animal Association</a:t>
            </a:r>
          </a:p>
          <a:p>
            <a:pPr>
              <a:buFont typeface="Wingdings" panose="05000000000000000000" pitchFamily="2" charset="2"/>
              <a:buChar char="v"/>
            </a:pPr>
            <a:r>
              <a:rPr lang="en-US" b="1" dirty="0" smtClean="0">
                <a:solidFill>
                  <a:srgbClr val="FF0000"/>
                </a:solidFill>
                <a:latin typeface="Arial Rounded MT Bold" pitchFamily="34" charset="0"/>
              </a:rPr>
              <a:t>Modes of transmission of Parasites </a:t>
            </a:r>
          </a:p>
          <a:p>
            <a:pPr>
              <a:buFont typeface="Wingdings" panose="05000000000000000000" pitchFamily="2" charset="2"/>
              <a:buChar char="v"/>
            </a:pPr>
            <a:r>
              <a:rPr lang="en-US" b="1" dirty="0" smtClean="0">
                <a:solidFill>
                  <a:srgbClr val="FF0000"/>
                </a:solidFill>
                <a:latin typeface="Arial Rounded MT Bold" pitchFamily="34" charset="0"/>
              </a:rPr>
              <a:t>SNOAPAD</a:t>
            </a:r>
          </a:p>
          <a:p>
            <a:pPr>
              <a:buFont typeface="Wingdings" panose="05000000000000000000" pitchFamily="2" charset="2"/>
              <a:buChar char="v"/>
            </a:pPr>
            <a:r>
              <a:rPr lang="en-US" b="1" dirty="0" smtClean="0">
                <a:solidFill>
                  <a:srgbClr val="FF0000"/>
                </a:solidFill>
                <a:latin typeface="Arial Rounded MT Bold" pitchFamily="34" charset="0"/>
              </a:rPr>
              <a:t>Immunity against parasitic infections/infestations</a:t>
            </a:r>
          </a:p>
          <a:p>
            <a:pPr>
              <a:buFont typeface="Wingdings" panose="05000000000000000000" pitchFamily="2" charset="2"/>
              <a:buChar char="v"/>
            </a:pPr>
            <a:r>
              <a:rPr lang="en-US" b="1" dirty="0" smtClean="0">
                <a:solidFill>
                  <a:srgbClr val="FF0000"/>
                </a:solidFill>
                <a:latin typeface="Arial Rounded MT Bold" pitchFamily="34" charset="0"/>
              </a:rPr>
              <a:t>General Harmful effects of Parasites</a:t>
            </a:r>
          </a:p>
          <a:p>
            <a:pPr>
              <a:buFont typeface="Wingdings" panose="05000000000000000000" pitchFamily="2" charset="2"/>
              <a:buChar char="v"/>
            </a:pPr>
            <a:r>
              <a:rPr lang="en-US" b="1" dirty="0" smtClean="0">
                <a:solidFill>
                  <a:srgbClr val="FF0000"/>
                </a:solidFill>
                <a:latin typeface="Arial Rounded MT Bold" pitchFamily="34" charset="0"/>
              </a:rPr>
              <a:t>General Control measures against parasites</a:t>
            </a:r>
          </a:p>
          <a:p>
            <a:pPr>
              <a:buFont typeface="Wingdings" panose="05000000000000000000" pitchFamily="2" charset="2"/>
              <a:buChar char="v"/>
            </a:pPr>
            <a:r>
              <a:rPr lang="en-US" b="1" dirty="0" smtClean="0">
                <a:solidFill>
                  <a:srgbClr val="FF0000"/>
                </a:solidFill>
                <a:latin typeface="Arial Rounded MT Bold" pitchFamily="34" charset="0"/>
              </a:rPr>
              <a:t>Characters of various phyla of parasites</a:t>
            </a:r>
          </a:p>
          <a:p>
            <a:pPr>
              <a:buFont typeface="Wingdings" panose="05000000000000000000" pitchFamily="2" charset="2"/>
              <a:buChar char="v"/>
            </a:pPr>
            <a:endParaRPr lang="en-IN" dirty="0" smtClean="0">
              <a:solidFill>
                <a:srgbClr val="FF0000"/>
              </a:solidFill>
              <a:latin typeface="Arial Rounded MT Bold" pitchFamily="34" charset="0"/>
            </a:endParaRPr>
          </a:p>
        </p:txBody>
      </p:sp>
      <p:pic>
        <p:nvPicPr>
          <p:cNvPr id="4" name="Picture 5" descr="C:\Users\ACER\Desktop\t. evans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16091">
            <a:off x="5507479" y="1447799"/>
            <a:ext cx="173355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ACER\Desktop\co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8756" y="3039208"/>
            <a:ext cx="16383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Bala\Pictures\pic\dog-ticks  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rot="10010686">
            <a:off x="7891437" y="1754964"/>
            <a:ext cx="1219200" cy="1219200"/>
          </a:xfrm>
          <a:prstGeom prst="rect">
            <a:avLst/>
          </a:prstGeom>
          <a:noFill/>
        </p:spPr>
      </p:pic>
      <p:pic>
        <p:nvPicPr>
          <p:cNvPr id="7" name="Picture 6" descr="Common Dog Parasites - JustDogBuzz.com"/>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393250">
            <a:off x="7024554" y="5015465"/>
            <a:ext cx="1971040" cy="1318260"/>
          </a:xfrm>
          <a:prstGeom prst="rect">
            <a:avLst/>
          </a:prstGeom>
          <a:noFill/>
          <a:ln>
            <a:noFill/>
          </a:ln>
        </p:spPr>
      </p:pic>
      <p:sp>
        <p:nvSpPr>
          <p:cNvPr id="8" name="Rectangle 4"/>
          <p:cNvSpPr>
            <a:spLocks noChangeArrowheads="1"/>
          </p:cNvSpPr>
          <p:nvPr/>
        </p:nvSpPr>
        <p:spPr bwMode="auto">
          <a:xfrm>
            <a:off x="7297906" y="6616700"/>
            <a:ext cx="1846094" cy="215900"/>
          </a:xfrm>
          <a:prstGeom prst="rect">
            <a:avLst/>
          </a:prstGeom>
          <a:solidFill>
            <a:schemeClr val="accent1"/>
          </a:solidFill>
          <a:ln w="12700" cap="sq" algn="ctr">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N" altLang="en-US" sz="1000" dirty="0"/>
              <a:t>Image source: Google image</a:t>
            </a:r>
          </a:p>
        </p:txBody>
      </p:sp>
    </p:spTree>
    <p:extLst>
      <p:ext uri="{BB962C8B-B14F-4D97-AF65-F5344CB8AC3E}">
        <p14:creationId xmlns:p14="http://schemas.microsoft.com/office/powerpoint/2010/main" val="1764280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7162800" cy="990600"/>
          </a:xfrm>
        </p:spPr>
        <p:txBody>
          <a:bodyPr>
            <a:normAutofit fontScale="90000"/>
          </a:bodyPr>
          <a:lstStyle/>
          <a:p>
            <a:pPr algn="ctr"/>
            <a:r>
              <a:rPr lang="en-US" sz="4000" dirty="0" smtClean="0">
                <a:latin typeface="Arial Rounded MT Bold" pitchFamily="34" charset="0"/>
              </a:rPr>
              <a:t> </a:t>
            </a:r>
            <a:r>
              <a:rPr lang="en-US" sz="3100" dirty="0" smtClean="0">
                <a:latin typeface="Arial Rounded MT Bold" pitchFamily="34" charset="0"/>
              </a:rPr>
              <a:t>Trematodes and </a:t>
            </a:r>
            <a:r>
              <a:rPr lang="en-US" sz="3100" dirty="0" err="1" smtClean="0">
                <a:latin typeface="Arial Rounded MT Bold" pitchFamily="34" charset="0"/>
              </a:rPr>
              <a:t>Cestodes</a:t>
            </a:r>
            <a:r>
              <a:rPr lang="en-US" sz="3100" dirty="0" smtClean="0">
                <a:latin typeface="Arial Rounded MT Bold" pitchFamily="34" charset="0"/>
              </a:rPr>
              <a:t> of Veterinary Importance</a:t>
            </a:r>
            <a:br>
              <a:rPr lang="en-US" sz="3100" dirty="0" smtClean="0">
                <a:latin typeface="Arial Rounded MT Bold" pitchFamily="34" charset="0"/>
              </a:rPr>
            </a:br>
            <a:r>
              <a:rPr lang="en-US" sz="3100" dirty="0" smtClean="0">
                <a:latin typeface="Arial Rounded MT Bold" pitchFamily="34" charset="0"/>
              </a:rPr>
              <a:t>(Unit-2)</a:t>
            </a:r>
            <a:endParaRPr lang="en-US" sz="3100" dirty="0">
              <a:latin typeface="Arial Rounded MT Bold" pitchFamily="34" charset="0"/>
            </a:endParaRPr>
          </a:p>
        </p:txBody>
      </p:sp>
      <p:sp>
        <p:nvSpPr>
          <p:cNvPr id="3" name="Content Placeholder 2"/>
          <p:cNvSpPr>
            <a:spLocks noGrp="1"/>
          </p:cNvSpPr>
          <p:nvPr>
            <p:ph idx="1"/>
          </p:nvPr>
        </p:nvSpPr>
        <p:spPr>
          <a:xfrm>
            <a:off x="1143000" y="1905000"/>
            <a:ext cx="5867400" cy="5105400"/>
          </a:xfrm>
        </p:spPr>
        <p:txBody>
          <a:bodyPr>
            <a:normAutofit/>
          </a:bodyPr>
          <a:lstStyle/>
          <a:p>
            <a:pPr algn="ctr">
              <a:buNone/>
            </a:pPr>
            <a:endParaRPr lang="en-US" sz="1200" b="1" dirty="0" smtClean="0">
              <a:latin typeface="Arial Rounded MT Bold" pitchFamily="34" charset="0"/>
            </a:endParaRPr>
          </a:p>
          <a:p>
            <a:pPr algn="just">
              <a:buFont typeface="Wingdings" panose="05000000000000000000" pitchFamily="2" charset="2"/>
              <a:buChar char="v"/>
            </a:pPr>
            <a:r>
              <a:rPr lang="en-US" b="1" dirty="0" smtClean="0">
                <a:solidFill>
                  <a:srgbClr val="FF0000"/>
                </a:solidFill>
                <a:latin typeface="Arial Rounded MT Bold" pitchFamily="34" charset="0"/>
              </a:rPr>
              <a:t> </a:t>
            </a:r>
            <a:r>
              <a:rPr lang="en-US" sz="2000" b="1" dirty="0" smtClean="0">
                <a:solidFill>
                  <a:srgbClr val="7030A0"/>
                </a:solidFill>
                <a:latin typeface="Arial Rounded MT Bold" pitchFamily="34" charset="0"/>
              </a:rPr>
              <a:t>Trematodes: </a:t>
            </a:r>
            <a:r>
              <a:rPr lang="en-US" b="1" dirty="0" smtClean="0">
                <a:solidFill>
                  <a:srgbClr val="FF0000"/>
                </a:solidFill>
                <a:latin typeface="Arial Rounded MT Bold" pitchFamily="34" charset="0"/>
              </a:rPr>
              <a:t>Introduction , general account and classification, general life cycle of trematodes with morphological features of their developmental stages, important morphological features, life cycle, modes of transmission, </a:t>
            </a:r>
            <a:r>
              <a:rPr lang="en-US" b="1" dirty="0" err="1" smtClean="0">
                <a:solidFill>
                  <a:srgbClr val="FF0000"/>
                </a:solidFill>
                <a:latin typeface="Arial Rounded MT Bold" pitchFamily="34" charset="0"/>
              </a:rPr>
              <a:t>pathogenesiss</a:t>
            </a:r>
            <a:r>
              <a:rPr lang="en-US" b="1" dirty="0" smtClean="0">
                <a:solidFill>
                  <a:srgbClr val="FF0000"/>
                </a:solidFill>
                <a:latin typeface="Arial Rounded MT Bold" pitchFamily="34" charset="0"/>
              </a:rPr>
              <a:t>, diagnosis and general control measures of trematode parasites.</a:t>
            </a:r>
          </a:p>
          <a:p>
            <a:pPr algn="just">
              <a:buFont typeface="Wingdings" panose="05000000000000000000" pitchFamily="2" charset="2"/>
              <a:buChar char="v"/>
            </a:pPr>
            <a:endParaRPr lang="en-IN" dirty="0" smtClean="0">
              <a:solidFill>
                <a:srgbClr val="FF0000"/>
              </a:solidFill>
              <a:latin typeface="Arial Rounded MT Bold" pitchFamily="34" charset="0"/>
            </a:endParaRPr>
          </a:p>
        </p:txBody>
      </p:sp>
      <p:pic>
        <p:nvPicPr>
          <p:cNvPr id="4" name="Picture 2" descr="8"/>
          <p:cNvPicPr>
            <a:picLocks noChangeAspect="1" noChangeArrowheads="1"/>
          </p:cNvPicPr>
          <p:nvPr/>
        </p:nvPicPr>
        <p:blipFill>
          <a:blip r:embed="rId2"/>
          <a:srcRect/>
          <a:stretch>
            <a:fillRect/>
          </a:stretch>
        </p:blipFill>
        <p:spPr bwMode="auto">
          <a:xfrm>
            <a:off x="2375217" y="4572000"/>
            <a:ext cx="1731963" cy="1581150"/>
          </a:xfrm>
          <a:prstGeom prst="rect">
            <a:avLst/>
          </a:prstGeom>
          <a:noFill/>
          <a:ln w="9525">
            <a:noFill/>
            <a:miter lim="800000"/>
            <a:headEnd/>
            <a:tailEnd/>
          </a:ln>
        </p:spPr>
      </p:pic>
      <p:pic>
        <p:nvPicPr>
          <p:cNvPr id="2050" name="Picture 2" descr="Parasitology BSU at Boise State University - Study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0604" y="4191000"/>
            <a:ext cx="3762375" cy="2514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3. Gross appearance of the parasites. Amphistomes in rumen (A) and... |  Download Scientific Diagram"/>
          <p:cNvPicPr/>
          <p:nvPr/>
        </p:nvPicPr>
        <p:blipFill rotWithShape="1">
          <a:blip r:embed="rId4">
            <a:extLst>
              <a:ext uri="{28A0092B-C50C-407E-A947-70E740481C1C}">
                <a14:useLocalDpi xmlns:a14="http://schemas.microsoft.com/office/drawing/2010/main" val="0"/>
              </a:ext>
            </a:extLst>
          </a:blip>
          <a:srcRect l="48613" t="6782" r="1530" b="49656"/>
          <a:stretch/>
        </p:blipFill>
        <p:spPr bwMode="auto">
          <a:xfrm>
            <a:off x="457200" y="4495799"/>
            <a:ext cx="1524000" cy="1524001"/>
          </a:xfrm>
          <a:prstGeom prst="rect">
            <a:avLst/>
          </a:prstGeom>
          <a:noFill/>
          <a:ln>
            <a:noFill/>
          </a:ln>
          <a:extLst>
            <a:ext uri="{53640926-AAD7-44D8-BBD7-CCE9431645EC}">
              <a14:shadowObscured xmlns:a14="http://schemas.microsoft.com/office/drawing/2010/main"/>
            </a:ext>
          </a:extLst>
        </p:spPr>
      </p:pic>
      <p:sp>
        <p:nvSpPr>
          <p:cNvPr id="7" name="Rectangle 4"/>
          <p:cNvSpPr>
            <a:spLocks noChangeArrowheads="1"/>
          </p:cNvSpPr>
          <p:nvPr/>
        </p:nvSpPr>
        <p:spPr bwMode="auto">
          <a:xfrm>
            <a:off x="7467600" y="6705600"/>
            <a:ext cx="1676400" cy="127000"/>
          </a:xfrm>
          <a:prstGeom prst="rect">
            <a:avLst/>
          </a:prstGeom>
          <a:solidFill>
            <a:schemeClr val="accent1"/>
          </a:solidFill>
          <a:ln w="12700" cap="sq" algn="ctr">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N" altLang="en-US" sz="1000" dirty="0"/>
              <a:t>Image source: Google image</a:t>
            </a:r>
          </a:p>
        </p:txBody>
      </p:sp>
    </p:spTree>
    <p:extLst>
      <p:ext uri="{BB962C8B-B14F-4D97-AF65-F5344CB8AC3E}">
        <p14:creationId xmlns:p14="http://schemas.microsoft.com/office/powerpoint/2010/main" val="1475648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629400" cy="1828800"/>
          </a:xfrm>
        </p:spPr>
        <p:txBody>
          <a:bodyPr>
            <a:normAutofit/>
          </a:bodyPr>
          <a:lstStyle/>
          <a:p>
            <a:pPr algn="ctr"/>
            <a:r>
              <a:rPr lang="en-US" sz="4000" dirty="0" smtClean="0">
                <a:latin typeface="Arial Rounded MT Bold" pitchFamily="34" charset="0"/>
              </a:rPr>
              <a:t> </a:t>
            </a:r>
            <a:r>
              <a:rPr lang="en-US" sz="3100" dirty="0" smtClean="0">
                <a:latin typeface="Arial Rounded MT Bold" pitchFamily="34" charset="0"/>
              </a:rPr>
              <a:t>Trematodes and </a:t>
            </a:r>
            <a:r>
              <a:rPr lang="en-US" sz="3100" dirty="0" err="1" smtClean="0">
                <a:latin typeface="Arial Rounded MT Bold" pitchFamily="34" charset="0"/>
              </a:rPr>
              <a:t>Cestodes</a:t>
            </a:r>
            <a:r>
              <a:rPr lang="en-US" sz="3100" dirty="0" smtClean="0">
                <a:latin typeface="Arial Rounded MT Bold" pitchFamily="34" charset="0"/>
              </a:rPr>
              <a:t> of Veterinary Importance</a:t>
            </a:r>
            <a:br>
              <a:rPr lang="en-US" sz="3100" dirty="0" smtClean="0">
                <a:latin typeface="Arial Rounded MT Bold" pitchFamily="34" charset="0"/>
              </a:rPr>
            </a:br>
            <a:r>
              <a:rPr lang="en-US" sz="3100" dirty="0" smtClean="0">
                <a:latin typeface="Arial Rounded MT Bold" pitchFamily="34" charset="0"/>
              </a:rPr>
              <a:t>(Unit-2)</a:t>
            </a:r>
            <a:endParaRPr lang="en-US" sz="3100" dirty="0">
              <a:latin typeface="Arial Rounded MT Bold" pitchFamily="34" charset="0"/>
            </a:endParaRPr>
          </a:p>
        </p:txBody>
      </p:sp>
      <p:sp>
        <p:nvSpPr>
          <p:cNvPr id="3" name="Content Placeholder 2"/>
          <p:cNvSpPr>
            <a:spLocks noGrp="1"/>
          </p:cNvSpPr>
          <p:nvPr>
            <p:ph idx="1"/>
          </p:nvPr>
        </p:nvSpPr>
        <p:spPr>
          <a:xfrm>
            <a:off x="1143000" y="2133600"/>
            <a:ext cx="5867400" cy="4876800"/>
          </a:xfrm>
        </p:spPr>
        <p:txBody>
          <a:bodyPr>
            <a:normAutofit/>
          </a:bodyPr>
          <a:lstStyle/>
          <a:p>
            <a:pPr algn="ctr">
              <a:buNone/>
            </a:pPr>
            <a:endParaRPr lang="en-US" sz="1200" b="1" dirty="0" smtClean="0">
              <a:latin typeface="Arial Rounded MT Bold" pitchFamily="34" charset="0"/>
            </a:endParaRPr>
          </a:p>
          <a:p>
            <a:pPr algn="just">
              <a:buFont typeface="Wingdings" panose="05000000000000000000" pitchFamily="2" charset="2"/>
              <a:buChar char="v"/>
            </a:pPr>
            <a:r>
              <a:rPr lang="en-US" sz="2000" b="1" dirty="0" smtClean="0">
                <a:solidFill>
                  <a:srgbClr val="7030A0"/>
                </a:solidFill>
                <a:latin typeface="Arial Rounded MT Bold" pitchFamily="34" charset="0"/>
              </a:rPr>
              <a:t> </a:t>
            </a:r>
            <a:r>
              <a:rPr lang="en-US" sz="2000" b="1" dirty="0" err="1" smtClean="0">
                <a:solidFill>
                  <a:srgbClr val="7030A0"/>
                </a:solidFill>
                <a:latin typeface="Arial Rounded MT Bold" pitchFamily="34" charset="0"/>
              </a:rPr>
              <a:t>Cestodes</a:t>
            </a:r>
            <a:r>
              <a:rPr lang="en-US" b="1" dirty="0" smtClean="0">
                <a:solidFill>
                  <a:srgbClr val="FF0000"/>
                </a:solidFill>
                <a:latin typeface="Arial Rounded MT Bold" pitchFamily="34" charset="0"/>
              </a:rPr>
              <a:t>: Introduction , general account and classification, general life cycle of trematodes with morphological features of their developmental stages, important morphological features, life cycle, modes of transmission, pathogenesis, epidemiology, diagnosis and management of </a:t>
            </a:r>
            <a:r>
              <a:rPr lang="en-US" b="1" dirty="0" err="1" smtClean="0">
                <a:solidFill>
                  <a:srgbClr val="FF0000"/>
                </a:solidFill>
                <a:latin typeface="Arial Rounded MT Bold" pitchFamily="34" charset="0"/>
              </a:rPr>
              <a:t>cestode</a:t>
            </a:r>
            <a:r>
              <a:rPr lang="en-US" b="1" dirty="0" smtClean="0">
                <a:solidFill>
                  <a:srgbClr val="FF0000"/>
                </a:solidFill>
                <a:latin typeface="Arial Rounded MT Bold" pitchFamily="34" charset="0"/>
              </a:rPr>
              <a:t> parasites</a:t>
            </a:r>
            <a:endParaRPr lang="en-IN" dirty="0" smtClean="0">
              <a:solidFill>
                <a:srgbClr val="FF0000"/>
              </a:solidFill>
              <a:latin typeface="Arial Rounded MT Bold"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9268" y="4876800"/>
            <a:ext cx="2409825" cy="1895475"/>
          </a:xfrm>
          <a:prstGeom prst="rect">
            <a:avLst/>
          </a:prstGeom>
        </p:spPr>
      </p:pic>
      <p:pic>
        <p:nvPicPr>
          <p:cNvPr id="5" name="Picture 4" descr="The DOG TAPEWORM, DIPYLIDIUM CANINUM, parasitic cestode of DOGS and CATS.  Biology, prevention and control"/>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309878" y="4791265"/>
            <a:ext cx="1714500" cy="2066544"/>
          </a:xfrm>
          <a:prstGeom prst="rect">
            <a:avLst/>
          </a:prstGeom>
          <a:noFill/>
          <a:ln>
            <a:noFill/>
          </a:ln>
        </p:spPr>
      </p:pic>
    </p:spTree>
    <p:extLst>
      <p:ext uri="{BB962C8B-B14F-4D97-AF65-F5344CB8AC3E}">
        <p14:creationId xmlns:p14="http://schemas.microsoft.com/office/powerpoint/2010/main" val="1176241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629400" cy="914400"/>
          </a:xfrm>
        </p:spPr>
        <p:txBody>
          <a:bodyPr>
            <a:normAutofit fontScale="90000"/>
          </a:bodyPr>
          <a:lstStyle/>
          <a:p>
            <a:pPr algn="ctr"/>
            <a:r>
              <a:rPr lang="en-US" sz="3100" dirty="0" smtClean="0">
                <a:latin typeface="Arial Rounded MT Bold" pitchFamily="34" charset="0"/>
              </a:rPr>
              <a:t>Nematodes of Veterinary Importance</a:t>
            </a:r>
            <a:br>
              <a:rPr lang="en-US" sz="3100" dirty="0" smtClean="0">
                <a:latin typeface="Arial Rounded MT Bold" pitchFamily="34" charset="0"/>
              </a:rPr>
            </a:br>
            <a:r>
              <a:rPr lang="en-US" sz="3100" dirty="0" smtClean="0">
                <a:latin typeface="Arial Rounded MT Bold" pitchFamily="34" charset="0"/>
              </a:rPr>
              <a:t>(Unit-3)</a:t>
            </a:r>
            <a:endParaRPr lang="en-US" sz="3100" dirty="0">
              <a:latin typeface="Arial Rounded MT Bold" pitchFamily="34" charset="0"/>
            </a:endParaRPr>
          </a:p>
        </p:txBody>
      </p:sp>
      <p:sp>
        <p:nvSpPr>
          <p:cNvPr id="3" name="Content Placeholder 2"/>
          <p:cNvSpPr>
            <a:spLocks noGrp="1"/>
          </p:cNvSpPr>
          <p:nvPr>
            <p:ph idx="1"/>
          </p:nvPr>
        </p:nvSpPr>
        <p:spPr>
          <a:xfrm>
            <a:off x="685800" y="1295400"/>
            <a:ext cx="6324600" cy="2819400"/>
          </a:xfrm>
        </p:spPr>
        <p:txBody>
          <a:bodyPr>
            <a:normAutofit/>
          </a:bodyPr>
          <a:lstStyle/>
          <a:p>
            <a:pPr algn="ctr">
              <a:buNone/>
            </a:pPr>
            <a:endParaRPr lang="en-US" sz="1200" b="1" dirty="0" smtClean="0">
              <a:latin typeface="Arial Rounded MT Bold" pitchFamily="34" charset="0"/>
            </a:endParaRPr>
          </a:p>
          <a:p>
            <a:pPr algn="just">
              <a:buFont typeface="Wingdings" panose="05000000000000000000" pitchFamily="2" charset="2"/>
              <a:buChar char="v"/>
            </a:pPr>
            <a:r>
              <a:rPr lang="en-US" b="1" dirty="0" smtClean="0">
                <a:solidFill>
                  <a:srgbClr val="FF0000"/>
                </a:solidFill>
                <a:latin typeface="Arial Rounded MT Bold" pitchFamily="34" charset="0"/>
              </a:rPr>
              <a:t> </a:t>
            </a:r>
            <a:r>
              <a:rPr lang="en-US" b="1" dirty="0" smtClean="0">
                <a:solidFill>
                  <a:srgbClr val="7030A0"/>
                </a:solidFill>
                <a:latin typeface="Arial Rounded MT Bold" pitchFamily="34" charset="0"/>
              </a:rPr>
              <a:t>Nematodes: </a:t>
            </a:r>
            <a:r>
              <a:rPr lang="en-US" b="1" dirty="0" smtClean="0">
                <a:solidFill>
                  <a:srgbClr val="FF0000"/>
                </a:solidFill>
                <a:latin typeface="Arial Rounded MT Bold" pitchFamily="34" charset="0"/>
              </a:rPr>
              <a:t>Introduction , general account and classification, general life cycle of </a:t>
            </a:r>
            <a:r>
              <a:rPr lang="en-US" b="1" dirty="0" err="1" smtClean="0">
                <a:solidFill>
                  <a:srgbClr val="FF0000"/>
                </a:solidFill>
                <a:latin typeface="Arial Rounded MT Bold" pitchFamily="34" charset="0"/>
              </a:rPr>
              <a:t>cestodes</a:t>
            </a:r>
            <a:r>
              <a:rPr lang="en-US" b="1" dirty="0" smtClean="0">
                <a:solidFill>
                  <a:srgbClr val="FF0000"/>
                </a:solidFill>
                <a:latin typeface="Arial Rounded MT Bold" pitchFamily="34" charset="0"/>
              </a:rPr>
              <a:t> with morphological features of their developmental stages, important morphological features, life cycle, modes of transmission, pathogenesis, epidemiology, diagnosis and management of nematode parasites</a:t>
            </a:r>
            <a:endParaRPr lang="en-IN" dirty="0" smtClean="0">
              <a:solidFill>
                <a:srgbClr val="FF0000"/>
              </a:solidFill>
              <a:latin typeface="Arial Rounded MT Bold" pitchFamily="34" charset="0"/>
            </a:endParaRPr>
          </a:p>
        </p:txBody>
      </p:sp>
      <p:pic>
        <p:nvPicPr>
          <p:cNvPr id="4" name="Picture 3" descr="C:\Users\ACER\Desktop\ppt photo\adult haemonchus.jpg"/>
          <p:cNvPicPr>
            <a:picLocks noChangeAspect="1" noChangeArrowheads="1"/>
          </p:cNvPicPr>
          <p:nvPr/>
        </p:nvPicPr>
        <p:blipFill>
          <a:blip r:embed="rId2"/>
          <a:srcRect/>
          <a:stretch>
            <a:fillRect/>
          </a:stretch>
        </p:blipFill>
        <p:spPr bwMode="auto">
          <a:xfrm>
            <a:off x="1295400" y="4187952"/>
            <a:ext cx="1667071" cy="1044035"/>
          </a:xfrm>
          <a:prstGeom prst="rect">
            <a:avLst/>
          </a:prstGeom>
          <a:noFill/>
          <a:ln w="9525">
            <a:noFill/>
            <a:miter lim="800000"/>
            <a:headEnd/>
            <a:tailEnd/>
          </a:ln>
        </p:spPr>
      </p:pic>
      <p:pic>
        <p:nvPicPr>
          <p:cNvPr id="5" name="Picture 4" descr="Adult worms of the dog roundworm (&quot;Toxocara canis&quot;) live in the small intestine of dogs and other canids"/>
          <p:cNvPicPr/>
          <p:nvPr/>
        </p:nvPicPr>
        <p:blipFill rotWithShape="1">
          <a:blip r:embed="rId3" cstate="print">
            <a:extLst>
              <a:ext uri="{28A0092B-C50C-407E-A947-70E740481C1C}">
                <a14:useLocalDpi xmlns:a14="http://schemas.microsoft.com/office/drawing/2010/main" val="0"/>
              </a:ext>
            </a:extLst>
          </a:blip>
          <a:srcRect l="22607" t="26778" r="28187" b="28736"/>
          <a:stretch/>
        </p:blipFill>
        <p:spPr bwMode="auto">
          <a:xfrm>
            <a:off x="4191000" y="4081319"/>
            <a:ext cx="2209800" cy="1257300"/>
          </a:xfrm>
          <a:prstGeom prst="rect">
            <a:avLst/>
          </a:prstGeom>
          <a:noFill/>
          <a:ln>
            <a:noFill/>
          </a:ln>
          <a:extLst>
            <a:ext uri="{53640926-AAD7-44D8-BBD7-CCE9431645EC}">
              <a14:shadowObscured xmlns:a14="http://schemas.microsoft.com/office/drawing/2010/main"/>
            </a:ext>
          </a:extLst>
        </p:spPr>
      </p:pic>
      <p:sp>
        <p:nvSpPr>
          <p:cNvPr id="6" name="Rectangle 4"/>
          <p:cNvSpPr>
            <a:spLocks noChangeArrowheads="1"/>
          </p:cNvSpPr>
          <p:nvPr/>
        </p:nvSpPr>
        <p:spPr bwMode="auto">
          <a:xfrm>
            <a:off x="7297906" y="6616700"/>
            <a:ext cx="1846094" cy="215900"/>
          </a:xfrm>
          <a:prstGeom prst="rect">
            <a:avLst/>
          </a:prstGeom>
          <a:solidFill>
            <a:schemeClr val="accent1"/>
          </a:solidFill>
          <a:ln w="12700" cap="sq" algn="ctr">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N" altLang="en-US" sz="1000" dirty="0"/>
              <a:t>Image source: Google image</a:t>
            </a:r>
          </a:p>
        </p:txBody>
      </p:sp>
    </p:spTree>
    <p:extLst>
      <p:ext uri="{BB962C8B-B14F-4D97-AF65-F5344CB8AC3E}">
        <p14:creationId xmlns:p14="http://schemas.microsoft.com/office/powerpoint/2010/main" val="3127921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705600" cy="990600"/>
          </a:xfrm>
        </p:spPr>
        <p:txBody>
          <a:bodyPr>
            <a:normAutofit fontScale="90000"/>
          </a:bodyPr>
          <a:lstStyle/>
          <a:p>
            <a:pPr algn="ctr"/>
            <a:r>
              <a:rPr lang="en-US" sz="3100" dirty="0" smtClean="0">
                <a:latin typeface="Arial Rounded MT Bold" pitchFamily="34" charset="0"/>
              </a:rPr>
              <a:t>Arthropods of Veterinary Importance</a:t>
            </a:r>
            <a:br>
              <a:rPr lang="en-US" sz="3100" dirty="0" smtClean="0">
                <a:latin typeface="Arial Rounded MT Bold" pitchFamily="34" charset="0"/>
              </a:rPr>
            </a:br>
            <a:r>
              <a:rPr lang="en-US" sz="3100" dirty="0" smtClean="0">
                <a:latin typeface="Arial Rounded MT Bold" pitchFamily="34" charset="0"/>
              </a:rPr>
              <a:t>(Unit-4)</a:t>
            </a:r>
            <a:endParaRPr lang="en-US" sz="3100" dirty="0">
              <a:latin typeface="Arial Rounded MT Bold" pitchFamily="34" charset="0"/>
            </a:endParaRPr>
          </a:p>
        </p:txBody>
      </p:sp>
      <p:sp>
        <p:nvSpPr>
          <p:cNvPr id="3" name="Content Placeholder 2"/>
          <p:cNvSpPr>
            <a:spLocks noGrp="1"/>
          </p:cNvSpPr>
          <p:nvPr>
            <p:ph idx="1"/>
          </p:nvPr>
        </p:nvSpPr>
        <p:spPr>
          <a:xfrm>
            <a:off x="1143000" y="1371600"/>
            <a:ext cx="6096000" cy="4953000"/>
          </a:xfrm>
        </p:spPr>
        <p:txBody>
          <a:bodyPr>
            <a:normAutofit/>
          </a:bodyPr>
          <a:lstStyle/>
          <a:p>
            <a:pPr algn="ctr">
              <a:buNone/>
            </a:pPr>
            <a:endParaRPr lang="en-US" sz="1200" b="1" dirty="0" smtClean="0">
              <a:latin typeface="Arial Rounded MT Bold" pitchFamily="34" charset="0"/>
            </a:endParaRPr>
          </a:p>
          <a:p>
            <a:pPr algn="just">
              <a:buFont typeface="Wingdings" panose="05000000000000000000" pitchFamily="2" charset="2"/>
              <a:buChar char="v"/>
            </a:pPr>
            <a:r>
              <a:rPr lang="en-US" b="1" dirty="0" smtClean="0">
                <a:solidFill>
                  <a:srgbClr val="FF0000"/>
                </a:solidFill>
                <a:latin typeface="Arial Rounded MT Bold" pitchFamily="34" charset="0"/>
              </a:rPr>
              <a:t> </a:t>
            </a:r>
            <a:r>
              <a:rPr lang="en-US" b="1" dirty="0" smtClean="0">
                <a:solidFill>
                  <a:srgbClr val="7030A0"/>
                </a:solidFill>
                <a:latin typeface="Arial Rounded MT Bold" pitchFamily="34" charset="0"/>
              </a:rPr>
              <a:t>Arthropods : </a:t>
            </a:r>
            <a:r>
              <a:rPr lang="en-US" b="1" dirty="0" smtClean="0">
                <a:solidFill>
                  <a:srgbClr val="FF0000"/>
                </a:solidFill>
                <a:latin typeface="Arial Rounded MT Bold" pitchFamily="34" charset="0"/>
              </a:rPr>
              <a:t>Introduction , general account and classification, general life cycle of arthropods with morphological features of their developmental stages, important morphological features, life cycle, Vector potentiality, pathogenesis, and control of arthropods  affecting animals and birds.</a:t>
            </a:r>
          </a:p>
          <a:p>
            <a:pPr algn="just">
              <a:buFont typeface="Wingdings" panose="05000000000000000000" pitchFamily="2" charset="2"/>
              <a:buChar char="v"/>
            </a:pPr>
            <a:endParaRPr lang="en-IN" dirty="0" smtClean="0">
              <a:solidFill>
                <a:srgbClr val="FF0000"/>
              </a:solidFill>
              <a:latin typeface="Arial Rounded MT Bold" pitchFamily="34" charset="0"/>
            </a:endParaRPr>
          </a:p>
        </p:txBody>
      </p:sp>
      <p:pic>
        <p:nvPicPr>
          <p:cNvPr id="4" name="Picture 2" descr="C:\Users\Bala\Pictures\pic\dog-ticks  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1371600" y="4343400"/>
            <a:ext cx="1676400" cy="1219200"/>
          </a:xfrm>
          <a:prstGeom prst="rect">
            <a:avLst/>
          </a:prstGeom>
          <a:noFill/>
        </p:spPr>
      </p:pic>
      <p:pic>
        <p:nvPicPr>
          <p:cNvPr id="5" name="Picture 4" descr="Flea Bites 101 - Do Fleas Bite Humans? How to Treat Bite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4495800"/>
            <a:ext cx="1590040" cy="1199515"/>
          </a:xfrm>
          <a:prstGeom prst="rect">
            <a:avLst/>
          </a:prstGeom>
          <a:noFill/>
          <a:ln>
            <a:noFill/>
          </a:ln>
        </p:spPr>
      </p:pic>
      <p:pic>
        <p:nvPicPr>
          <p:cNvPr id="6" name="Picture 5" descr="https://upload.wikimedia.org/wikipedia/commons/5/50/Linognathus-vituli-louse.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4191000"/>
            <a:ext cx="1199515" cy="1931670"/>
          </a:xfrm>
          <a:prstGeom prst="rect">
            <a:avLst/>
          </a:prstGeom>
          <a:noFill/>
          <a:ln>
            <a:noFill/>
          </a:ln>
        </p:spPr>
      </p:pic>
      <p:pic>
        <p:nvPicPr>
          <p:cNvPr id="8" name="Picture 7" descr="Phlebotominae - Wikipedia"/>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9400" y="4376057"/>
            <a:ext cx="2190750" cy="1473200"/>
          </a:xfrm>
          <a:prstGeom prst="rect">
            <a:avLst/>
          </a:prstGeom>
          <a:noFill/>
          <a:ln>
            <a:noFill/>
          </a:ln>
        </p:spPr>
      </p:pic>
      <p:sp>
        <p:nvSpPr>
          <p:cNvPr id="9" name="Rectangle 4"/>
          <p:cNvSpPr>
            <a:spLocks noChangeArrowheads="1"/>
          </p:cNvSpPr>
          <p:nvPr/>
        </p:nvSpPr>
        <p:spPr bwMode="auto">
          <a:xfrm>
            <a:off x="7297906" y="6616700"/>
            <a:ext cx="1846094" cy="215900"/>
          </a:xfrm>
          <a:prstGeom prst="rect">
            <a:avLst/>
          </a:prstGeom>
          <a:solidFill>
            <a:schemeClr val="accent1"/>
          </a:solidFill>
          <a:ln w="12700" cap="sq" algn="ctr">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N" altLang="en-US" sz="1000" dirty="0"/>
              <a:t>Image source: Google image</a:t>
            </a:r>
          </a:p>
        </p:txBody>
      </p:sp>
    </p:spTree>
    <p:extLst>
      <p:ext uri="{BB962C8B-B14F-4D97-AF65-F5344CB8AC3E}">
        <p14:creationId xmlns:p14="http://schemas.microsoft.com/office/powerpoint/2010/main" val="2881199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1024</TotalTime>
  <Words>798</Words>
  <Application>Microsoft Office PowerPoint</Application>
  <PresentationFormat>On-screen Show (4:3)</PresentationFormat>
  <Paragraphs>231</Paragraphs>
  <Slides>22</Slides>
  <Notes>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Facet</vt:lpstr>
      <vt:lpstr>PowerPoint Presentation</vt:lpstr>
      <vt:lpstr> VETERINARY PARASITOLOGY</vt:lpstr>
      <vt:lpstr>VETERINARY PARASITOLOGY</vt:lpstr>
      <vt:lpstr> Veterinary Parasitology</vt:lpstr>
      <vt:lpstr> General Veterinary Parasitology (Unit-1)</vt:lpstr>
      <vt:lpstr> Trematodes and Cestodes of Veterinary Importance (Unit-2)</vt:lpstr>
      <vt:lpstr> Trematodes and Cestodes of Veterinary Importance (Unit-2)</vt:lpstr>
      <vt:lpstr>Nematodes of Veterinary Importance (Unit-3)</vt:lpstr>
      <vt:lpstr>Arthropods of Veterinary Importance (Unit-4)</vt:lpstr>
      <vt:lpstr>Protozoa of Veterinary Importance (Unit-5)</vt:lpstr>
      <vt:lpstr> Veterinary Parasitology Internal Assessment Examination </vt:lpstr>
      <vt:lpstr> Veterinary Parasitology Annual Examination </vt:lpstr>
      <vt:lpstr>Text Books of Veterinary Parasitology </vt:lpstr>
      <vt:lpstr>History of Parasites</vt:lpstr>
      <vt:lpstr>History of Parasites</vt:lpstr>
      <vt:lpstr>History of Parasites</vt:lpstr>
      <vt:lpstr>History of Parasites</vt:lpstr>
      <vt:lpstr>History of Parasites</vt:lpstr>
      <vt:lpstr>History of Parasites</vt:lpstr>
      <vt:lpstr>History of Parasites</vt:lpstr>
      <vt:lpstr>History of Parasites</vt:lpstr>
      <vt:lpstr>History of Parasites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VETERINARY PARASITOLOGY</dc:title>
  <dc:creator>Dr.Ajit</dc:creator>
  <cp:lastModifiedBy>Ajit Kumar</cp:lastModifiedBy>
  <cp:revision>124</cp:revision>
  <dcterms:created xsi:type="dcterms:W3CDTF">2006-08-16T00:00:00Z</dcterms:created>
  <dcterms:modified xsi:type="dcterms:W3CDTF">2020-09-30T05:15:50Z</dcterms:modified>
</cp:coreProperties>
</file>