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9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2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50941" rIns="50941" bIns="50941"/>
          <a:lstStyle>
            <a:lvl1pPr algn="r">
              <a:defRPr sz="4412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203765" tIns="0"/>
          <a:lstStyle>
            <a:lvl1pPr marL="35960" indent="0" algn="r">
              <a:spcBef>
                <a:spcPts val="0"/>
              </a:spcBef>
              <a:buNone/>
              <a:defRPr sz="1941">
                <a:solidFill>
                  <a:schemeClr val="bg2">
                    <a:shade val="25000"/>
                  </a:schemeClr>
                </a:solidFill>
              </a:defRPr>
            </a:lvl1pPr>
            <a:lvl2pPr marL="449505" indent="0" algn="ctr">
              <a:buNone/>
            </a:lvl2pPr>
            <a:lvl3pPr marL="899010" indent="0" algn="ctr">
              <a:buNone/>
            </a:lvl3pPr>
            <a:lvl4pPr marL="1348516" indent="0" algn="ctr">
              <a:buNone/>
            </a:lvl4pPr>
            <a:lvl5pPr marL="1798021" indent="0" algn="ctr">
              <a:buNone/>
            </a:lvl5pPr>
            <a:lvl6pPr marL="2247527" indent="0" algn="ctr">
              <a:buNone/>
            </a:lvl6pPr>
            <a:lvl7pPr marL="2697032" indent="0" algn="ctr">
              <a:buNone/>
            </a:lvl7pPr>
            <a:lvl8pPr marL="3146538" indent="0" algn="ctr">
              <a:buNone/>
            </a:lvl8pPr>
            <a:lvl9pPr marL="3596043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857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8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8" y="4928617"/>
            <a:ext cx="10911840" cy="676656"/>
          </a:xfrm>
        </p:spPr>
        <p:txBody>
          <a:bodyPr lIns="101882" bIns="0" anchor="b"/>
          <a:lstStyle>
            <a:lvl1pPr algn="l">
              <a:buNone/>
              <a:defRPr sz="353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8" y="5624484"/>
            <a:ext cx="10911840" cy="420624"/>
          </a:xfrm>
        </p:spPr>
        <p:txBody>
          <a:bodyPr lIns="132447" tIns="0" anchor="t"/>
          <a:lstStyle>
            <a:lvl1pPr marL="0" marR="35960" indent="0" algn="l">
              <a:spcBef>
                <a:spcPts val="0"/>
              </a:spcBef>
              <a:spcAft>
                <a:spcPts val="0"/>
              </a:spcAft>
              <a:buNone/>
              <a:defRPr sz="1765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87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530352"/>
            <a:ext cx="5242560" cy="4389120"/>
          </a:xfrm>
        </p:spPr>
        <p:txBody>
          <a:bodyPr/>
          <a:lstStyle>
            <a:lvl1pPr>
              <a:defRPr sz="2559"/>
            </a:lvl1pPr>
            <a:lvl2pPr>
              <a:defRPr sz="2206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559"/>
            </a:lvl1pPr>
            <a:lvl2pPr>
              <a:defRPr sz="2206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47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63012" anchor="ctr"/>
          <a:lstStyle>
            <a:lvl1pPr marL="0" indent="0" algn="l">
              <a:buNone/>
              <a:defRPr sz="2382" b="1">
                <a:solidFill>
                  <a:schemeClr val="tx1"/>
                </a:solidFill>
              </a:defRPr>
            </a:lvl1pPr>
            <a:lvl2pPr>
              <a:buNone/>
              <a:defRPr sz="1941" b="1"/>
            </a:lvl2pPr>
            <a:lvl3pPr>
              <a:buNone/>
              <a:defRPr sz="1765" b="1"/>
            </a:lvl3pPr>
            <a:lvl4pPr>
              <a:buNone/>
              <a:defRPr sz="1588" b="1"/>
            </a:lvl4pPr>
            <a:lvl5pPr>
              <a:buNone/>
              <a:defRPr sz="1588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52824" anchor="ctr"/>
          <a:lstStyle>
            <a:lvl1pPr marL="0" indent="0" algn="l">
              <a:buNone/>
              <a:defRPr sz="2382" b="1">
                <a:solidFill>
                  <a:schemeClr val="tx1"/>
                </a:solidFill>
              </a:defRPr>
            </a:lvl1pPr>
            <a:lvl2pPr>
              <a:buNone/>
              <a:defRPr sz="1941" b="1"/>
            </a:lvl2pPr>
            <a:lvl3pPr>
              <a:buNone/>
              <a:defRPr sz="1765" b="1"/>
            </a:lvl3pPr>
            <a:lvl4pPr>
              <a:buNone/>
              <a:defRPr sz="1588" b="1"/>
            </a:lvl4pPr>
            <a:lvl5pPr>
              <a:buNone/>
              <a:defRPr sz="1588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382"/>
            </a:lvl1pPr>
            <a:lvl2pPr algn="l">
              <a:defRPr sz="1941"/>
            </a:lvl2pPr>
            <a:lvl3pPr algn="l">
              <a:defRPr sz="1765"/>
            </a:lvl3pPr>
            <a:lvl4pPr algn="l">
              <a:defRPr sz="1588"/>
            </a:lvl4pPr>
            <a:lvl5pPr algn="l">
              <a:defRPr sz="1588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382"/>
            </a:lvl1pPr>
            <a:lvl2pPr algn="l">
              <a:defRPr sz="1941"/>
            </a:lvl2pPr>
            <a:lvl3pPr algn="l">
              <a:defRPr sz="1765"/>
            </a:lvl3pPr>
            <a:lvl4pPr algn="l">
              <a:defRPr sz="1588"/>
            </a:lvl4pPr>
            <a:lvl5pPr algn="l">
              <a:defRPr sz="1588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85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55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58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6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30" y="1447802"/>
            <a:ext cx="3962400" cy="4206112"/>
          </a:xfrm>
        </p:spPr>
        <p:txBody>
          <a:bodyPr lIns="101882"/>
          <a:lstStyle>
            <a:lvl1pPr marL="17980" marR="17980" indent="0">
              <a:spcBef>
                <a:spcPts val="0"/>
              </a:spcBef>
              <a:buNone/>
              <a:defRPr sz="1412">
                <a:solidFill>
                  <a:schemeClr val="tx1"/>
                </a:solidFill>
              </a:defRPr>
            </a:lvl1pPr>
            <a:lvl2pPr>
              <a:buNone/>
              <a:defRPr sz="1147">
                <a:solidFill>
                  <a:schemeClr val="tx1"/>
                </a:solidFill>
              </a:defRPr>
            </a:lvl2pPr>
            <a:lvl3pPr>
              <a:buNone/>
              <a:defRPr sz="971">
                <a:solidFill>
                  <a:schemeClr val="tx1"/>
                </a:solidFill>
              </a:defRPr>
            </a:lvl3pPr>
            <a:lvl4pPr>
              <a:buNone/>
              <a:defRPr sz="882">
                <a:solidFill>
                  <a:schemeClr val="tx1"/>
                </a:solidFill>
              </a:defRPr>
            </a:lvl4pPr>
            <a:lvl5pPr>
              <a:buNone/>
              <a:defRPr sz="882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4" y="930144"/>
            <a:ext cx="6168212" cy="4724402"/>
          </a:xfrm>
        </p:spPr>
        <p:txBody>
          <a:bodyPr/>
          <a:lstStyle>
            <a:lvl1pPr>
              <a:defRPr sz="2735">
                <a:solidFill>
                  <a:schemeClr val="tx1"/>
                </a:solidFill>
              </a:defRPr>
            </a:lvl1pPr>
            <a:lvl2pPr>
              <a:defRPr sz="2559">
                <a:solidFill>
                  <a:schemeClr val="tx1"/>
                </a:solidFill>
              </a:defRPr>
            </a:lvl2pPr>
            <a:lvl3pPr>
              <a:defRPr sz="2382">
                <a:solidFill>
                  <a:schemeClr val="tx1"/>
                </a:solidFill>
              </a:defRPr>
            </a:lvl3pPr>
            <a:lvl4pPr>
              <a:defRPr sz="1941">
                <a:solidFill>
                  <a:schemeClr val="tx1"/>
                </a:solidFill>
              </a:defRPr>
            </a:lvl4pPr>
            <a:lvl5pPr>
              <a:defRPr sz="1941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44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0" y="434162"/>
            <a:ext cx="3099474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53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1"/>
            <a:ext cx="2987040" cy="4211480"/>
          </a:xfrm>
        </p:spPr>
        <p:txBody>
          <a:bodyPr lIns="101882"/>
          <a:lstStyle>
            <a:lvl1pPr marL="44950" indent="0" algn="l">
              <a:spcBef>
                <a:spcPts val="0"/>
              </a:spcBef>
              <a:buNone/>
              <a:defRPr sz="1412">
                <a:solidFill>
                  <a:srgbClr val="FFFFFF"/>
                </a:solidFill>
              </a:defRPr>
            </a:lvl1pPr>
            <a:lvl2pPr>
              <a:defRPr sz="1147">
                <a:solidFill>
                  <a:srgbClr val="FFFFFF"/>
                </a:solidFill>
              </a:defRPr>
            </a:lvl2pPr>
            <a:lvl3pPr>
              <a:defRPr sz="971">
                <a:solidFill>
                  <a:srgbClr val="FFFFFF"/>
                </a:solidFill>
              </a:defRPr>
            </a:lvl3pPr>
            <a:lvl4pPr>
              <a:defRPr sz="882">
                <a:solidFill>
                  <a:srgbClr val="FFFFFF"/>
                </a:solidFill>
              </a:defRPr>
            </a:lvl4pPr>
            <a:lvl5pPr>
              <a:defRPr sz="882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4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177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351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3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7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4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8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49A8-C320-40D1-8B14-1A9C8505BE6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1F1F6-AEFD-4537-BD6D-DBDE4E47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1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4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896" tIns="44948" rIns="89896" bIns="44948" anchor="ctr"/>
          <a:lstStyle>
            <a:extLst/>
          </a:lstStyle>
          <a:p>
            <a:pPr algn="ctr"/>
            <a:endParaRPr lang="en-US" sz="1588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lIns="101882" tIns="50941" rIns="101882" bIns="50941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203765" tIns="101882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5"/>
            <a:ext cx="3048000" cy="365125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971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8/6/2020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5"/>
            <a:ext cx="3048000" cy="365125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l" eaLnBrk="1" latinLnBrk="0" hangingPunct="1">
              <a:defRPr kumimoji="0" sz="971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5"/>
            <a:ext cx="609600" cy="365125"/>
          </a:xfrm>
          <a:prstGeom prst="rect">
            <a:avLst/>
          </a:prstGeom>
        </p:spPr>
        <p:txBody>
          <a:bodyPr vert="horz" lIns="101882" tIns="50941" rIns="101882" bIns="50941" anchor="b"/>
          <a:lstStyle>
            <a:lvl1pPr algn="r" eaLnBrk="1" latinLnBrk="0" hangingPunct="1">
              <a:defRPr kumimoji="0" sz="971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22413">
              <a:lnSpc>
                <a:spcPts val="1116"/>
              </a:lnSpc>
            </a:pPr>
            <a:fld id="{81D60167-4931-47E6-BA6A-407CBD079E47}" type="slidenum">
              <a:rPr lang="en-IN" spc="-4" smtClean="0">
                <a:solidFill>
                  <a:srgbClr val="E3DED1">
                    <a:shade val="50000"/>
                  </a:srgbClr>
                </a:solidFill>
              </a:rPr>
              <a:pPr marL="22413">
                <a:lnSpc>
                  <a:spcPts val="1116"/>
                </a:lnSpc>
              </a:pPr>
              <a:t>‹#›</a:t>
            </a:fld>
            <a:endParaRPr lang="en-IN" spc="-4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53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0713" indent="-260713" algn="l" rtl="0" eaLnBrk="1" latinLnBrk="0" hangingPunct="1">
        <a:spcBef>
          <a:spcPts val="246"/>
        </a:spcBef>
        <a:buClr>
          <a:schemeClr val="accent1"/>
        </a:buClr>
        <a:buSzPct val="80000"/>
        <a:buFont typeface="Wingdings 2"/>
        <a:buChar char=""/>
        <a:defRPr kumimoji="0" sz="2735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39407" indent="-197782" algn="l" rtl="0" eaLnBrk="1" latinLnBrk="0" hangingPunct="1">
        <a:spcBef>
          <a:spcPts val="246"/>
        </a:spcBef>
        <a:buClr>
          <a:schemeClr val="accent1"/>
        </a:buClr>
        <a:buSzPct val="100000"/>
        <a:buFont typeface="Verdana"/>
        <a:buChar char="◦"/>
        <a:defRPr kumimoji="0" sz="2382" kern="1200">
          <a:solidFill>
            <a:schemeClr val="tx1"/>
          </a:solidFill>
          <a:latin typeface="+mn-lt"/>
          <a:ea typeface="+mn-ea"/>
          <a:cs typeface="+mn-cs"/>
        </a:defRPr>
      </a:lvl2pPr>
      <a:lvl3pPr marL="773149" indent="-179802" algn="l" rtl="0" eaLnBrk="1" latinLnBrk="0" hangingPunct="1">
        <a:spcBef>
          <a:spcPts val="24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006892" indent="-179802" algn="l" rtl="0" eaLnBrk="1" latinLnBrk="0" hangingPunct="1">
        <a:spcBef>
          <a:spcPts val="226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53" kern="1200">
          <a:solidFill>
            <a:schemeClr val="tx1"/>
          </a:solidFill>
          <a:latin typeface="+mn-lt"/>
          <a:ea typeface="+mn-ea"/>
          <a:cs typeface="+mn-cs"/>
        </a:defRPr>
      </a:lvl4pPr>
      <a:lvl5pPr marL="1258615" indent="-179802" algn="l" rtl="0" eaLnBrk="1" latinLnBrk="0" hangingPunct="1">
        <a:spcBef>
          <a:spcPts val="24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1465388" indent="-179802" algn="l" rtl="0" eaLnBrk="1" latinLnBrk="0" hangingPunct="1">
        <a:spcBef>
          <a:spcPts val="24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677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72160" indent="-179802" algn="l" rtl="0" eaLnBrk="1" latinLnBrk="0" hangingPunct="1">
        <a:spcBef>
          <a:spcPts val="25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887922" indent="-179802" algn="l" rtl="0" eaLnBrk="1" latinLnBrk="0" hangingPunct="1">
        <a:spcBef>
          <a:spcPts val="252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12676" indent="-179802" algn="l" rtl="0" eaLnBrk="1" latinLnBrk="0" hangingPunct="1">
        <a:spcBef>
          <a:spcPts val="25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49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990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485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980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475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6970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46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5960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692391" y="924792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78467" y="926870"/>
            <a:ext cx="28279" cy="2164"/>
          </a:xfrm>
          <a:custGeom>
            <a:avLst/>
            <a:gdLst/>
            <a:ahLst/>
            <a:cxnLst/>
            <a:rect l="l" t="t" r="r" b="b"/>
            <a:pathLst>
              <a:path w="24764" h="3175">
                <a:moveTo>
                  <a:pt x="0" y="3048"/>
                </a:moveTo>
                <a:lnTo>
                  <a:pt x="24384" y="3048"/>
                </a:lnTo>
                <a:lnTo>
                  <a:pt x="24384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00A1CC"/>
          </a:solid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60135" y="3616037"/>
            <a:ext cx="146176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85689" y="1228206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692391" y="3636818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85689" y="3940233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99765" y="3966883"/>
            <a:ext cx="6858000" cy="1317284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1419861" marR="1375035" algn="ctr">
              <a:lnSpc>
                <a:spcPct val="110000"/>
              </a:lnSpc>
            </a:pPr>
            <a:r>
              <a:rPr lang="en-IN" sz="1941" b="1" spc="-44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1941" b="1" spc="-22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Sanjeev</a:t>
            </a:r>
            <a:r>
              <a:rPr lang="en-IN" sz="1941" b="1" spc="-22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marL="1419861" marR="1375035" algn="ctr">
              <a:lnSpc>
                <a:spcPct val="110000"/>
              </a:lnSpc>
            </a:pPr>
            <a:r>
              <a:rPr lang="en-IN" sz="1765" spc="-22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Associate Professor-cum-Senior</a:t>
            </a:r>
            <a:r>
              <a:rPr lang="en-IN" sz="1765" spc="-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765" spc="-18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  <a:endParaRPr lang="en-IN" sz="1765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64091" marR="1219265" algn="ctr">
              <a:lnSpc>
                <a:spcPct val="110000"/>
              </a:lnSpc>
            </a:pPr>
            <a:r>
              <a:rPr lang="en-IN" sz="1765" spc="-18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 Head   Dept. of  Dairy </a:t>
            </a:r>
            <a:r>
              <a:rPr lang="en-IN" sz="1765" spc="-13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en-IN" sz="1765" spc="-119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64091" marR="1219265" algn="ctr">
              <a:lnSpc>
                <a:spcPct val="110000"/>
              </a:lnSpc>
            </a:pPr>
            <a:r>
              <a:rPr lang="en-US" sz="1765" spc="-3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SGIDT, Patna</a:t>
            </a:r>
            <a:endParaRPr lang="en-IN" sz="1765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9117" y="854024"/>
            <a:ext cx="8135471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Natural milk inhibitors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692391" y="924792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60135" y="3616037"/>
            <a:ext cx="146176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85689" y="1228206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9118" y="948076"/>
            <a:ext cx="7732059" cy="1677284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54081" rIns="0" bIns="0" rtlCol="0">
            <a:spAutoFit/>
          </a:bodyPr>
          <a:lstStyle/>
          <a:p>
            <a:pPr marL="906043">
              <a:spcBef>
                <a:spcPts val="1213"/>
              </a:spcBef>
            </a:pPr>
            <a:r>
              <a:rPr sz="2118" b="1" i="1" spc="-88" dirty="0">
                <a:solidFill>
                  <a:srgbClr val="04607A"/>
                </a:solidFill>
                <a:latin typeface="Trebuchet MS"/>
                <a:cs typeface="Trebuchet MS"/>
              </a:rPr>
              <a:t>Natural </a:t>
            </a:r>
            <a:r>
              <a:rPr sz="2118" b="1" i="1" spc="-110" dirty="0">
                <a:solidFill>
                  <a:srgbClr val="04607A"/>
                </a:solidFill>
                <a:latin typeface="Trebuchet MS"/>
                <a:cs typeface="Trebuchet MS"/>
              </a:rPr>
              <a:t>preservatives </a:t>
            </a:r>
            <a:r>
              <a:rPr sz="2118" b="1" i="1" spc="-88" dirty="0">
                <a:solidFill>
                  <a:srgbClr val="04607A"/>
                </a:solidFill>
                <a:latin typeface="Trebuchet MS"/>
                <a:cs typeface="Trebuchet MS"/>
              </a:rPr>
              <a:t>in</a:t>
            </a:r>
            <a:r>
              <a:rPr sz="2118" b="1" i="1" spc="-159" dirty="0">
                <a:solidFill>
                  <a:srgbClr val="04607A"/>
                </a:solidFill>
                <a:latin typeface="Trebuchet MS"/>
                <a:cs typeface="Trebuchet MS"/>
              </a:rPr>
              <a:t> </a:t>
            </a:r>
            <a:r>
              <a:rPr sz="2118" b="1" i="1" spc="-93" dirty="0">
                <a:solidFill>
                  <a:srgbClr val="04607A"/>
                </a:solidFill>
                <a:latin typeface="Trebuchet MS"/>
                <a:cs typeface="Trebuchet MS"/>
              </a:rPr>
              <a:t>milk</a:t>
            </a:r>
            <a:endParaRPr sz="2118" dirty="0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795660" indent="-121030">
              <a:spcBef>
                <a:spcPts val="1107"/>
              </a:spcBef>
              <a:buClr>
                <a:srgbClr val="0AD0D9"/>
              </a:buClr>
              <a:buSzPct val="92857"/>
              <a:buFont typeface="Arial"/>
              <a:buChar char="●"/>
              <a:tabLst>
                <a:tab pos="796220" algn="l"/>
              </a:tabLst>
            </a:pPr>
            <a:r>
              <a:rPr sz="2118" spc="40" dirty="0">
                <a:solidFill>
                  <a:prstClr val="black"/>
                </a:solidFill>
                <a:latin typeface="Times New Roman"/>
                <a:cs typeface="Times New Roman"/>
              </a:rPr>
              <a:t>Immnoglobulins</a:t>
            </a:r>
            <a:endParaRPr sz="2118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95660" indent="-121030">
              <a:spcBef>
                <a:spcPts val="296"/>
              </a:spcBef>
              <a:buClr>
                <a:srgbClr val="0AD0D9"/>
              </a:buClr>
              <a:buSzPct val="92857"/>
              <a:buFont typeface="Arial"/>
              <a:buChar char="●"/>
              <a:tabLst>
                <a:tab pos="796220" algn="l"/>
              </a:tabLst>
            </a:pPr>
            <a:r>
              <a:rPr sz="2118" spc="26" dirty="0">
                <a:solidFill>
                  <a:prstClr val="black"/>
                </a:solidFill>
                <a:latin typeface="Times New Roman"/>
                <a:cs typeface="Times New Roman"/>
              </a:rPr>
              <a:t>Lactoferrin</a:t>
            </a:r>
            <a:endParaRPr sz="2118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95660" indent="-121030">
              <a:spcBef>
                <a:spcPts val="296"/>
              </a:spcBef>
              <a:buClr>
                <a:srgbClr val="0AD0D9"/>
              </a:buClr>
              <a:buSzPct val="92857"/>
              <a:buFont typeface="Arial"/>
              <a:buChar char="●"/>
              <a:tabLst>
                <a:tab pos="796220" algn="l"/>
              </a:tabLst>
            </a:pPr>
            <a:r>
              <a:rPr sz="2118" spc="-4" dirty="0">
                <a:solidFill>
                  <a:prstClr val="black"/>
                </a:solidFill>
                <a:latin typeface="Times New Roman"/>
                <a:cs typeface="Times New Roman"/>
              </a:rPr>
              <a:t>Lysozyme</a:t>
            </a:r>
            <a:endParaRPr sz="2118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92391" y="3636818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78467" y="3638897"/>
            <a:ext cx="28279" cy="2164"/>
          </a:xfrm>
          <a:custGeom>
            <a:avLst/>
            <a:gdLst/>
            <a:ahLst/>
            <a:cxnLst/>
            <a:rect l="l" t="t" r="r" b="b"/>
            <a:pathLst>
              <a:path w="24764" h="3175">
                <a:moveTo>
                  <a:pt x="0" y="3048"/>
                </a:moveTo>
                <a:lnTo>
                  <a:pt x="24384" y="3048"/>
                </a:lnTo>
                <a:lnTo>
                  <a:pt x="24384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00A1CC"/>
          </a:solid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85689" y="3940233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8"/>
          <p:cNvSpPr txBox="1"/>
          <p:nvPr/>
        </p:nvSpPr>
        <p:spPr>
          <a:xfrm>
            <a:off x="2196353" y="605118"/>
            <a:ext cx="7732059" cy="1505238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283142" algn="just">
              <a:spcBef>
                <a:spcPts val="93"/>
              </a:spcBef>
            </a:pPr>
            <a:r>
              <a:rPr sz="1941" spc="-49" dirty="0">
                <a:solidFill>
                  <a:srgbClr val="04607A"/>
                </a:solidFill>
                <a:latin typeface="Arial"/>
                <a:cs typeface="Arial"/>
              </a:rPr>
              <a:t>Immunoglobulins</a:t>
            </a:r>
            <a:endParaRPr sz="1941" dirty="0">
              <a:solidFill>
                <a:prstClr val="black"/>
              </a:solidFill>
              <a:latin typeface="Arial"/>
              <a:cs typeface="Arial"/>
            </a:endParaRPr>
          </a:p>
          <a:p>
            <a:pPr marL="86290" indent="-75083" algn="just">
              <a:buSzPct val="161111"/>
              <a:buFontTx/>
              <a:buChar char="•"/>
              <a:tabLst>
                <a:tab pos="86850" algn="l"/>
              </a:tabLst>
            </a:pP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Antibodies</a:t>
            </a:r>
            <a:r>
              <a:rPr sz="1941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synthesized</a:t>
            </a:r>
            <a:r>
              <a:rPr sz="1941" spc="-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sz="194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response</a:t>
            </a:r>
            <a:r>
              <a:rPr sz="1941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194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stimulation</a:t>
            </a:r>
            <a:r>
              <a:rPr sz="1941" spc="-9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sz="194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specific</a:t>
            </a:r>
            <a:r>
              <a:rPr sz="1941" spc="-2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antigens</a:t>
            </a:r>
          </a:p>
          <a:p>
            <a:pPr marL="91892" indent="-80687" algn="just">
              <a:buSzPct val="161111"/>
              <a:buFontTx/>
              <a:buChar char="•"/>
              <a:tabLst>
                <a:tab pos="91892" algn="l"/>
              </a:tabLst>
            </a:pP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Offers</a:t>
            </a:r>
            <a:r>
              <a:rPr sz="1941" spc="-2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non-specific</a:t>
            </a:r>
            <a:r>
              <a:rPr sz="1941" spc="-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humoral</a:t>
            </a:r>
            <a:r>
              <a:rPr sz="1941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Arial"/>
                <a:cs typeface="Arial"/>
              </a:rPr>
              <a:t>immunity</a:t>
            </a:r>
            <a:r>
              <a:rPr sz="1941" spc="-9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response</a:t>
            </a:r>
            <a:r>
              <a:rPr sz="1941" spc="-2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Arial"/>
                <a:cs typeface="Arial"/>
              </a:rPr>
              <a:t>Gram</a:t>
            </a:r>
            <a:r>
              <a:rPr sz="1941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–ve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enteric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&amp;</a:t>
            </a:r>
            <a:r>
              <a:rPr sz="194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respiratory</a:t>
            </a:r>
          </a:p>
          <a:p>
            <a:pPr marL="11206" algn="just"/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bacteria</a:t>
            </a:r>
          </a:p>
        </p:txBody>
      </p:sp>
      <p:graphicFrame>
        <p:nvGraphicFramePr>
          <p:cNvPr id="3" name="object 16"/>
          <p:cNvGraphicFramePr>
            <a:graphicFrameLocks noGrp="1"/>
          </p:cNvGraphicFramePr>
          <p:nvPr/>
        </p:nvGraphicFramePr>
        <p:xfrm>
          <a:off x="2330824" y="2420471"/>
          <a:ext cx="7799296" cy="3074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639"/>
                <a:gridCol w="930191"/>
                <a:gridCol w="6010466"/>
              </a:tblGrid>
              <a:tr h="279332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35" dirty="0">
                          <a:latin typeface="Times New Roman"/>
                          <a:cs typeface="Times New Roman"/>
                        </a:rPr>
                        <a:t>Name</a:t>
                      </a:r>
                      <a:endParaRPr sz="18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Types</a:t>
                      </a:r>
                    </a:p>
                  </a:txBody>
                  <a:tcPr marL="0" marR="0" marT="1039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Description</a:t>
                      </a:r>
                      <a:endParaRPr sz="18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933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IgA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25" dirty="0">
                          <a:latin typeface="Times New Roman"/>
                          <a:cs typeface="Times New Roman"/>
                        </a:rPr>
                        <a:t>Prevents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colonizationof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bacteria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697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15" dirty="0">
                          <a:latin typeface="Times New Roman"/>
                          <a:cs typeface="Times New Roman"/>
                        </a:rPr>
                        <a:t>IgD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marR="278130" indent="-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15" dirty="0">
                          <a:latin typeface="Times New Roman"/>
                          <a:cs typeface="Times New Roman"/>
                        </a:rPr>
                        <a:t>Activate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basophils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mast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cells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produce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antimicrobial 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factors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697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IgE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marR="67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25" dirty="0">
                          <a:latin typeface="Times New Roman"/>
                          <a:cs typeface="Times New Roman"/>
                        </a:rPr>
                        <a:t>Binds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allergens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triggers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histamine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release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cells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basophiles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involved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allergenic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reactions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591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IgG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marR="901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25" dirty="0">
                          <a:latin typeface="Times New Roman"/>
                          <a:cs typeface="Times New Roman"/>
                        </a:rPr>
                        <a:t>Provides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majority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antibody-based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immunity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against  invading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pathogens.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antibody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capable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crossing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placenta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give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passive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immunity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fetus.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697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IgM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marR="2781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25" dirty="0">
                          <a:latin typeface="Times New Roman"/>
                          <a:cs typeface="Times New Roman"/>
                        </a:rPr>
                        <a:t>Eliminates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pathogens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early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stages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mediated  (humoral)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immunity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17"/>
          <p:cNvSpPr txBox="1"/>
          <p:nvPr/>
        </p:nvSpPr>
        <p:spPr>
          <a:xfrm>
            <a:off x="2263588" y="5580530"/>
            <a:ext cx="7866529" cy="1098898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91892" indent="-80687">
              <a:spcBef>
                <a:spcPts val="97"/>
              </a:spcBef>
              <a:buSzPct val="161111"/>
              <a:buFontTx/>
              <a:buChar char="•"/>
              <a:tabLst>
                <a:tab pos="91892" algn="l"/>
              </a:tabLst>
            </a:pP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Buffalo</a:t>
            </a:r>
            <a:r>
              <a:rPr sz="1765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colostrum:</a:t>
            </a:r>
            <a:r>
              <a:rPr sz="1765" spc="-88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76.2</a:t>
            </a:r>
            <a:r>
              <a:rPr sz="1765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µg/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100</a:t>
            </a:r>
            <a:r>
              <a:rPr sz="1765" spc="-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1765" spc="-9" dirty="0">
                <a:solidFill>
                  <a:prstClr val="black"/>
                </a:solidFill>
                <a:latin typeface="Arial"/>
                <a:cs typeface="Arial"/>
              </a:rPr>
              <a:t> whey</a:t>
            </a:r>
            <a:r>
              <a:rPr sz="1765" spc="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protein,</a:t>
            </a:r>
            <a:r>
              <a:rPr sz="1765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Buffalo</a:t>
            </a:r>
            <a:r>
              <a:rPr sz="1765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9" dirty="0">
                <a:solidFill>
                  <a:prstClr val="black"/>
                </a:solidFill>
                <a:latin typeface="Arial"/>
                <a:cs typeface="Arial"/>
              </a:rPr>
              <a:t>milk:</a:t>
            </a:r>
            <a:r>
              <a:rPr sz="1765" spc="-8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43.4</a:t>
            </a:r>
            <a:r>
              <a:rPr sz="1765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µg/100g</a:t>
            </a:r>
            <a:r>
              <a:rPr sz="1765" spc="-5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26" dirty="0">
                <a:solidFill>
                  <a:prstClr val="black"/>
                </a:solidFill>
                <a:latin typeface="Arial"/>
                <a:cs typeface="Arial"/>
              </a:rPr>
              <a:t>WP</a:t>
            </a:r>
            <a:endParaRPr sz="1765" dirty="0">
              <a:solidFill>
                <a:prstClr val="black"/>
              </a:solidFill>
              <a:latin typeface="Arial"/>
              <a:cs typeface="Arial"/>
            </a:endParaRPr>
          </a:p>
          <a:p>
            <a:pPr marL="91892" indent="-80687">
              <a:buSzPct val="161111"/>
              <a:buFontTx/>
              <a:buChar char="•"/>
              <a:tabLst>
                <a:tab pos="91892" algn="l"/>
              </a:tabLst>
            </a:pP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Cow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colostrum:</a:t>
            </a:r>
            <a:r>
              <a:rPr sz="1765" spc="-8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40.1</a:t>
            </a:r>
            <a:r>
              <a:rPr sz="1765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µg/ 100</a:t>
            </a:r>
            <a:r>
              <a:rPr sz="1765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1765" spc="-9" dirty="0">
                <a:solidFill>
                  <a:prstClr val="black"/>
                </a:solidFill>
                <a:latin typeface="Arial"/>
                <a:cs typeface="Arial"/>
              </a:rPr>
              <a:t> whey</a:t>
            </a:r>
            <a:r>
              <a:rPr sz="1765" spc="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protein,</a:t>
            </a:r>
            <a:r>
              <a:rPr sz="1765" spc="-4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Cow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9" dirty="0">
                <a:solidFill>
                  <a:prstClr val="black"/>
                </a:solidFill>
                <a:latin typeface="Arial"/>
                <a:cs typeface="Arial"/>
              </a:rPr>
              <a:t>milk:</a:t>
            </a:r>
            <a:r>
              <a:rPr sz="1765" spc="-8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0.45µg/100g</a:t>
            </a:r>
            <a:r>
              <a:rPr sz="1765" spc="-5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26" dirty="0">
                <a:solidFill>
                  <a:prstClr val="black"/>
                </a:solidFill>
                <a:latin typeface="Arial"/>
                <a:cs typeface="Arial"/>
              </a:rPr>
              <a:t>WP</a:t>
            </a:r>
            <a:endParaRPr sz="1765" dirty="0">
              <a:solidFill>
                <a:prstClr val="black"/>
              </a:solidFill>
              <a:latin typeface="Arial"/>
              <a:cs typeface="Arial"/>
            </a:endParaRPr>
          </a:p>
          <a:p>
            <a:pPr marL="67799" indent="-56593">
              <a:buSzPct val="161111"/>
              <a:buFontTx/>
              <a:buChar char="•"/>
              <a:tabLst>
                <a:tab pos="68360" algn="l"/>
              </a:tabLst>
            </a:pP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Confers</a:t>
            </a:r>
            <a:r>
              <a:rPr sz="1765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765" spc="-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high</a:t>
            </a:r>
            <a:r>
              <a:rPr sz="1765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Arial"/>
                <a:cs typeface="Arial"/>
              </a:rPr>
              <a:t>degree</a:t>
            </a:r>
            <a:r>
              <a:rPr sz="1765" spc="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immunity</a:t>
            </a:r>
            <a:r>
              <a:rPr sz="1765" spc="-9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sz="1765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antibodies</a:t>
            </a:r>
            <a:r>
              <a:rPr sz="1765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dirty="0">
                <a:solidFill>
                  <a:prstClr val="black"/>
                </a:solidFill>
                <a:latin typeface="Arial"/>
                <a:cs typeface="Arial"/>
              </a:rPr>
              <a:t>especially</a:t>
            </a:r>
            <a:r>
              <a:rPr sz="1765" spc="-2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9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1765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4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1765" spc="-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765" spc="-4" dirty="0">
                <a:solidFill>
                  <a:prstClr val="black"/>
                </a:solidFill>
                <a:latin typeface="Arial"/>
                <a:cs typeface="Arial"/>
              </a:rPr>
              <a:t>neonates</a:t>
            </a:r>
            <a:endParaRPr sz="1765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81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692391" y="924792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78467" y="926870"/>
            <a:ext cx="28279" cy="2164"/>
          </a:xfrm>
          <a:custGeom>
            <a:avLst/>
            <a:gdLst/>
            <a:ahLst/>
            <a:cxnLst/>
            <a:rect l="l" t="t" r="r" b="b"/>
            <a:pathLst>
              <a:path w="24764" h="3175">
                <a:moveTo>
                  <a:pt x="0" y="3048"/>
                </a:moveTo>
                <a:lnTo>
                  <a:pt x="24384" y="3048"/>
                </a:lnTo>
                <a:lnTo>
                  <a:pt x="24384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00A1CC"/>
          </a:solid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60135" y="3616037"/>
            <a:ext cx="146176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85689" y="1228206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003174" y="4094525"/>
          <a:ext cx="5782238" cy="1767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1119"/>
                <a:gridCol w="2891119"/>
              </a:tblGrid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b="1" spc="50" dirty="0">
                          <a:latin typeface="Times New Roman"/>
                          <a:cs typeface="Times New Roman"/>
                        </a:rPr>
                        <a:t>Product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b="1" spc="70" dirty="0">
                          <a:latin typeface="Times New Roman"/>
                          <a:cs typeface="Times New Roman"/>
                        </a:rPr>
                        <a:t>mg/ml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Cow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milk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0.10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Cow</a:t>
                      </a:r>
                      <a:r>
                        <a:rPr sz="16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colostrum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20" dirty="0">
                          <a:latin typeface="Times New Roman"/>
                          <a:cs typeface="Times New Roman"/>
                        </a:rPr>
                        <a:t>0.70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Buffalo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coloustrum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0.75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Buffalo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milk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0.32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65" dirty="0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milk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10.0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06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65" dirty="0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colostrum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1.0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5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2465295" y="605118"/>
            <a:ext cx="7597587" cy="3281815"/>
          </a:xfrm>
          <a:prstGeom prst="rect">
            <a:avLst/>
          </a:prstGeom>
        </p:spPr>
        <p:txBody>
          <a:bodyPr vert="horz" wrap="square" lIns="0" tIns="116541" rIns="0" bIns="0" rtlCol="0">
            <a:spAutoFit/>
          </a:bodyPr>
          <a:lstStyle/>
          <a:p>
            <a:pPr marL="1342536">
              <a:spcBef>
                <a:spcPts val="918"/>
              </a:spcBef>
            </a:pPr>
            <a:r>
              <a:rPr sz="2118" spc="-49" dirty="0">
                <a:solidFill>
                  <a:srgbClr val="04607A"/>
                </a:solidFill>
                <a:latin typeface="Arial"/>
                <a:cs typeface="Arial"/>
              </a:rPr>
              <a:t>Lactoferrin</a:t>
            </a:r>
            <a:endParaRPr sz="2118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2236" marR="4483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000"/>
              <a:buFont typeface="Arial"/>
              <a:buChar char="●"/>
              <a:tabLst>
                <a:tab pos="132236" algn="l"/>
              </a:tabLst>
            </a:pP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Lactoferrin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Fe-binding</a:t>
            </a:r>
            <a:r>
              <a:rPr sz="1941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globular</a:t>
            </a:r>
            <a:r>
              <a:rPr sz="1941" spc="-9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glycoprotein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one</a:t>
            </a:r>
            <a:r>
              <a:rPr sz="1941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components 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immune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system</a:t>
            </a:r>
            <a:r>
              <a:rPr sz="194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body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2236" marR="451620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000"/>
              <a:buFont typeface="Arial"/>
              <a:buChar char="●"/>
              <a:tabLst>
                <a:tab pos="132236" algn="l"/>
              </a:tabLst>
            </a:pP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It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has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antimicrobial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activity</a:t>
            </a:r>
            <a:r>
              <a:rPr sz="194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e.g.,</a:t>
            </a:r>
            <a:r>
              <a:rPr sz="1941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bacteriostatic,</a:t>
            </a:r>
            <a:r>
              <a:rPr sz="1941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bacteriocidal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and 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fungicide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2236" marR="201156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000"/>
              <a:buFont typeface="Arial"/>
              <a:buChar char="●"/>
              <a:tabLst>
                <a:tab pos="132236" algn="l"/>
              </a:tabLst>
            </a:pP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Antimicrobial</a:t>
            </a:r>
            <a:r>
              <a:rPr sz="1941" spc="-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activity</a:t>
            </a:r>
            <a:r>
              <a:rPr sz="194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results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its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unsaturated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 Fe</a:t>
            </a:r>
            <a:r>
              <a:rPr sz="1941" spc="-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character,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1941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it</a:t>
            </a:r>
            <a:r>
              <a:rPr sz="1941" spc="-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is 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only</a:t>
            </a:r>
            <a:r>
              <a:rPr sz="1941" spc="-7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5-30%</a:t>
            </a:r>
            <a:r>
              <a:rPr sz="1941" spc="-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saturated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with</a:t>
            </a:r>
            <a:r>
              <a:rPr sz="194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Fe</a:t>
            </a:r>
            <a:r>
              <a:rPr sz="1941" spc="-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removes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Fe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194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microbes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2236" marR="295851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000"/>
              <a:buFont typeface="Arial"/>
              <a:buChar char="●"/>
              <a:tabLst>
                <a:tab pos="132236" algn="l"/>
              </a:tabLst>
            </a:pP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Shown</a:t>
            </a:r>
            <a:r>
              <a:rPr sz="1941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inhibit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grown</a:t>
            </a:r>
            <a:r>
              <a:rPr sz="1941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food</a:t>
            </a:r>
            <a:r>
              <a:rPr sz="1941" spc="-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borne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pathogens</a:t>
            </a:r>
            <a:r>
              <a:rPr sz="194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e.g.,</a:t>
            </a:r>
            <a:r>
              <a:rPr sz="1941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i="1" spc="-44" dirty="0">
                <a:solidFill>
                  <a:prstClr val="black"/>
                </a:solidFill>
                <a:latin typeface="Georgia"/>
                <a:cs typeface="Georgia"/>
              </a:rPr>
              <a:t>E.</a:t>
            </a:r>
            <a:r>
              <a:rPr sz="1941" i="1" spc="-18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941" i="1" spc="-13" dirty="0">
                <a:solidFill>
                  <a:prstClr val="black"/>
                </a:solidFill>
                <a:latin typeface="Georgia"/>
                <a:cs typeface="Georgia"/>
              </a:rPr>
              <a:t>coli</a:t>
            </a:r>
            <a:r>
              <a:rPr sz="1941" i="1" spc="9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941" spc="-88" dirty="0">
                <a:solidFill>
                  <a:prstClr val="black"/>
                </a:solidFill>
                <a:latin typeface="Times New Roman"/>
                <a:cs typeface="Times New Roman"/>
              </a:rPr>
              <a:t>&amp;</a:t>
            </a:r>
            <a:r>
              <a:rPr sz="1941" spc="-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i="1" spc="-31" dirty="0">
                <a:solidFill>
                  <a:prstClr val="black"/>
                </a:solidFill>
                <a:latin typeface="Georgia"/>
                <a:cs typeface="Georgia"/>
              </a:rPr>
              <a:t>S.  </a:t>
            </a:r>
            <a:r>
              <a:rPr sz="1941" i="1" spc="-35" dirty="0">
                <a:solidFill>
                  <a:prstClr val="black"/>
                </a:solidFill>
                <a:latin typeface="Georgia"/>
                <a:cs typeface="Georgia"/>
              </a:rPr>
              <a:t>aureus</a:t>
            </a:r>
            <a:endParaRPr sz="1941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692391" y="3636818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85689" y="3940233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8"/>
          <p:cNvSpPr txBox="1"/>
          <p:nvPr/>
        </p:nvSpPr>
        <p:spPr>
          <a:xfrm>
            <a:off x="2129118" y="874059"/>
            <a:ext cx="8068235" cy="3169321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54348" rIns="0" bIns="0" rtlCol="0">
            <a:spAutoFit/>
          </a:bodyPr>
          <a:lstStyle/>
          <a:p>
            <a:pPr marL="1497746">
              <a:spcBef>
                <a:spcPts val="427"/>
              </a:spcBef>
            </a:pPr>
            <a:r>
              <a:rPr sz="2118" b="1" spc="-150" dirty="0" err="1">
                <a:solidFill>
                  <a:srgbClr val="04607A"/>
                </a:solidFill>
                <a:latin typeface="Arial"/>
                <a:cs typeface="Arial"/>
              </a:rPr>
              <a:t>Lysozyme</a:t>
            </a:r>
            <a:endParaRPr lang="en-US" sz="2118" b="1" spc="-150" dirty="0">
              <a:solidFill>
                <a:srgbClr val="04607A"/>
              </a:solidFill>
              <a:latin typeface="Arial"/>
              <a:cs typeface="Arial"/>
            </a:endParaRPr>
          </a:p>
          <a:p>
            <a:pPr marL="1497746">
              <a:spcBef>
                <a:spcPts val="427"/>
              </a:spcBef>
            </a:pPr>
            <a:endParaRPr sz="2118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7749" marR="625882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2857"/>
              <a:buFont typeface="Arial"/>
              <a:buChar char="●"/>
              <a:tabLst>
                <a:tab pos="258309" algn="l"/>
              </a:tabLst>
            </a:pP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Lysozyme,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also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known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as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muramidase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N- 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acetylmuramide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glycanhydrolase,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1941" spc="-8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glycoside 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hydrolase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enzymes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57749" marR="99177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2857"/>
              <a:buFont typeface="Arial"/>
              <a:buChar char="●"/>
              <a:tabLst>
                <a:tab pos="258309" algn="l"/>
              </a:tabLst>
            </a:pP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It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damages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bacterial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cell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walls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catalyzing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hydrolysis 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1,4-ß-linkages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between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N-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acetylmuramic acid </a:t>
            </a:r>
            <a:r>
              <a:rPr sz="1941" spc="-132" dirty="0">
                <a:solidFill>
                  <a:prstClr val="black"/>
                </a:solidFill>
                <a:latin typeface="Times New Roman"/>
                <a:cs typeface="Times New Roman"/>
              </a:rPr>
              <a:t>&amp;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N- 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acetyl-D-glucosamine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peptidoglycan </a:t>
            </a:r>
            <a:r>
              <a:rPr sz="1941" spc="71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between 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N-acetyl-D-glucosamines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1941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chitodextrins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57749" marR="221888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2857"/>
              <a:buFont typeface="Arial"/>
              <a:buChar char="●"/>
              <a:tabLst>
                <a:tab pos="258309" algn="l"/>
              </a:tabLst>
            </a:pPr>
            <a:r>
              <a:rPr sz="1941" spc="-4" dirty="0">
                <a:solidFill>
                  <a:prstClr val="black"/>
                </a:solidFill>
                <a:latin typeface="Times New Roman"/>
                <a:cs typeface="Times New Roman"/>
              </a:rPr>
              <a:t>Lysozyme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941" spc="-4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71" dirty="0">
                <a:solidFill>
                  <a:prstClr val="black"/>
                </a:solidFill>
                <a:latin typeface="Times New Roman"/>
                <a:cs typeface="Times New Roman"/>
              </a:rPr>
              <a:t>abundant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1941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71" dirty="0">
                <a:solidFill>
                  <a:prstClr val="black"/>
                </a:solidFill>
                <a:latin typeface="Times New Roman"/>
                <a:cs typeface="Times New Roman"/>
              </a:rPr>
              <a:t>number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 secretions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e.g., 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tears, 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saliva, </a:t>
            </a:r>
            <a:r>
              <a:rPr sz="1941" spc="79" dirty="0">
                <a:solidFill>
                  <a:prstClr val="black"/>
                </a:solidFill>
                <a:latin typeface="Times New Roman"/>
                <a:cs typeface="Times New Roman"/>
              </a:rPr>
              <a:t>human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milk </a:t>
            </a:r>
            <a:r>
              <a:rPr sz="1941" spc="71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1941" spc="-8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7" dirty="0">
                <a:solidFill>
                  <a:prstClr val="black"/>
                </a:solidFill>
                <a:latin typeface="Times New Roman"/>
                <a:cs typeface="Times New Roman"/>
              </a:rPr>
              <a:t>mucus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51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692391" y="924792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60135" y="3616037"/>
            <a:ext cx="146176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85689" y="1228206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63588" y="1145228"/>
            <a:ext cx="7732059" cy="3778719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54348" rIns="0" bIns="0" rtlCol="0">
            <a:spAutoFit/>
          </a:bodyPr>
          <a:lstStyle/>
          <a:p>
            <a:pPr marL="1497746">
              <a:spcBef>
                <a:spcPts val="427"/>
              </a:spcBef>
            </a:pPr>
            <a:r>
              <a:rPr sz="2294" spc="-150" dirty="0" err="1">
                <a:solidFill>
                  <a:srgbClr val="04607A"/>
                </a:solidFill>
                <a:latin typeface="Arial"/>
                <a:cs typeface="Arial"/>
              </a:rPr>
              <a:t>Lysozyme</a:t>
            </a:r>
            <a:endParaRPr lang="en-US" sz="2294" spc="-150" dirty="0">
              <a:solidFill>
                <a:srgbClr val="04607A"/>
              </a:solidFill>
              <a:latin typeface="Arial"/>
              <a:cs typeface="Arial"/>
            </a:endParaRPr>
          </a:p>
          <a:p>
            <a:pPr marL="1497746">
              <a:spcBef>
                <a:spcPts val="427"/>
              </a:spcBef>
            </a:pPr>
            <a:endParaRPr sz="2294" dirty="0">
              <a:solidFill>
                <a:prstClr val="black"/>
              </a:solidFill>
              <a:latin typeface="Arial"/>
              <a:cs typeface="Arial"/>
            </a:endParaRPr>
          </a:p>
          <a:p>
            <a:pPr marL="324988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325548" algn="l"/>
              </a:tabLst>
            </a:pP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Bovine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milk: </a:t>
            </a:r>
            <a:r>
              <a:rPr sz="1941" spc="-124" dirty="0">
                <a:solidFill>
                  <a:prstClr val="black"/>
                </a:solidFill>
                <a:latin typeface="Times New Roman"/>
                <a:cs typeface="Times New Roman"/>
              </a:rPr>
              <a:t>13</a:t>
            </a:r>
            <a:r>
              <a:rPr sz="194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µg/100ml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4988" marR="215725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325548" algn="l"/>
              </a:tabLst>
            </a:pPr>
            <a:r>
              <a:rPr sz="1941" spc="62" dirty="0">
                <a:solidFill>
                  <a:prstClr val="black"/>
                </a:solidFill>
                <a:latin typeface="Times New Roman"/>
                <a:cs typeface="Times New Roman"/>
              </a:rPr>
              <a:t>Human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milk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10-39</a:t>
            </a:r>
            <a:r>
              <a:rPr sz="1941" spc="-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mg/100ml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(3000</a:t>
            </a:r>
            <a:r>
              <a:rPr sz="1941" spc="-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times</a:t>
            </a:r>
            <a:r>
              <a:rPr sz="1941" spc="-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more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activity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71" dirty="0">
                <a:solidFill>
                  <a:prstClr val="black"/>
                </a:solidFill>
                <a:latin typeface="Times New Roman"/>
                <a:cs typeface="Times New Roman"/>
              </a:rPr>
              <a:t>than 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bovine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milk)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4988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325548" algn="l"/>
              </a:tabLst>
            </a:pP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Egg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albumin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94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66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richest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source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4988" marR="157451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2307"/>
              <a:buFont typeface="Arial"/>
              <a:buChar char="●"/>
              <a:tabLst>
                <a:tab pos="325548" algn="l"/>
              </a:tabLst>
            </a:pP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Lysozyme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natural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form</a:t>
            </a:r>
            <a:r>
              <a:rPr sz="1941" spc="-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protection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pathogens 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like </a:t>
            </a:r>
            <a:r>
              <a:rPr sz="1941" i="1" spc="-35" dirty="0">
                <a:solidFill>
                  <a:prstClr val="black"/>
                </a:solidFill>
                <a:latin typeface="Georgia"/>
                <a:cs typeface="Georgia"/>
              </a:rPr>
              <a:t>Salmonella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1941" i="1" spc="-26" dirty="0">
                <a:solidFill>
                  <a:prstClr val="black"/>
                </a:solidFill>
                <a:latin typeface="Georgia"/>
                <a:cs typeface="Georgia"/>
              </a:rPr>
              <a:t>E.coli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1941" spc="62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1941" spc="-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i="1" spc="-40" dirty="0">
                <a:solidFill>
                  <a:prstClr val="black"/>
                </a:solidFill>
                <a:latin typeface="Georgia"/>
                <a:cs typeface="Georgia"/>
              </a:rPr>
              <a:t>Pseudomonas</a:t>
            </a:r>
            <a:endParaRPr sz="1941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324988" marR="327229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2307"/>
              <a:buFont typeface="Arial"/>
              <a:buChar char="●"/>
              <a:tabLst>
                <a:tab pos="325548" algn="l"/>
              </a:tabLst>
            </a:pPr>
            <a:r>
              <a:rPr sz="1941" spc="-18" dirty="0">
                <a:solidFill>
                  <a:prstClr val="black"/>
                </a:solidFill>
                <a:latin typeface="Times New Roman"/>
                <a:cs typeface="Times New Roman"/>
              </a:rPr>
              <a:t>Egg</a:t>
            </a:r>
            <a:r>
              <a:rPr sz="1941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white</a:t>
            </a:r>
            <a:r>
              <a:rPr sz="1941" spc="-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lysozyme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used</a:t>
            </a:r>
            <a:r>
              <a:rPr sz="1941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94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prevent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“late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blowing</a:t>
            </a:r>
            <a:r>
              <a:rPr sz="194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of  </a:t>
            </a: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cheese”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because it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inhibits </a:t>
            </a:r>
            <a:r>
              <a:rPr sz="1941" spc="66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growth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941" i="1" spc="-31" dirty="0">
                <a:solidFill>
                  <a:prstClr val="black"/>
                </a:solidFill>
                <a:latin typeface="Georgia"/>
                <a:cs typeface="Georgia"/>
              </a:rPr>
              <a:t>Clostridium  </a:t>
            </a:r>
            <a:r>
              <a:rPr sz="1941" i="1" spc="-49" dirty="0">
                <a:solidFill>
                  <a:prstClr val="black"/>
                </a:solidFill>
                <a:latin typeface="Georgia"/>
                <a:cs typeface="Georgia"/>
              </a:rPr>
              <a:t>tyrobutyricum</a:t>
            </a:r>
            <a:r>
              <a:rPr sz="1941" i="1" spc="-9" dirty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spores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92391" y="3636818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78467" y="3638897"/>
            <a:ext cx="28279" cy="2164"/>
          </a:xfrm>
          <a:custGeom>
            <a:avLst/>
            <a:gdLst/>
            <a:ahLst/>
            <a:cxnLst/>
            <a:rect l="l" t="t" r="r" b="b"/>
            <a:pathLst>
              <a:path w="24764" h="3175">
                <a:moveTo>
                  <a:pt x="0" y="3048"/>
                </a:moveTo>
                <a:lnTo>
                  <a:pt x="24384" y="3048"/>
                </a:lnTo>
                <a:lnTo>
                  <a:pt x="24384" y="0"/>
                </a:lnTo>
                <a:lnTo>
                  <a:pt x="0" y="0"/>
                </a:lnTo>
                <a:lnTo>
                  <a:pt x="0" y="3048"/>
                </a:lnTo>
                <a:close/>
              </a:path>
            </a:pathLst>
          </a:custGeom>
          <a:solidFill>
            <a:srgbClr val="00A1CC"/>
          </a:solid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85689" y="3940233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/>
          </p:cNvGraphicFramePr>
          <p:nvPr/>
        </p:nvGraphicFramePr>
        <p:xfrm>
          <a:off x="1994647" y="1438046"/>
          <a:ext cx="8337176" cy="4704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5836"/>
                <a:gridCol w="3132679"/>
                <a:gridCol w="2778661"/>
              </a:tblGrid>
              <a:tr h="279332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Milk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Component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FC6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Role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Milk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FC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Effect </a:t>
                      </a:r>
                      <a:r>
                        <a:rPr sz="1800" b="1" spc="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b="1" spc="-1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Pasteurization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E6FC6"/>
                    </a:solidFill>
                  </a:tcPr>
                </a:tc>
              </a:tr>
              <a:tr h="1624904">
                <a:tc>
                  <a:txBody>
                    <a:bodyPr/>
                    <a:lstStyle/>
                    <a:p>
                      <a:pPr marL="48260" marR="3486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Bovine 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ul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257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4508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20" dirty="0">
                          <a:latin typeface="Times New Roman"/>
                          <a:cs typeface="Times New Roman"/>
                        </a:rPr>
                        <a:t>Transfers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immunity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against  bovine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pathogens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calves;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may 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provide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some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lactogenic 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immunity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gut.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Most 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immunoglobulins</a:t>
                      </a:r>
                      <a:r>
                        <a:rPr sz="18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carried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in  colostrum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257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48895" marR="876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spc="15" dirty="0">
                          <a:latin typeface="Times New Roman"/>
                          <a:cs typeface="Times New Roman"/>
                        </a:rPr>
                        <a:t>No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loss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activity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during 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batch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pasteurization 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(62.7°C/30min),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retains</a:t>
                      </a: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60-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70%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activity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HTST 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pasteurization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257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</a:tr>
              <a:tr h="1624038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30" dirty="0">
                          <a:latin typeface="Times New Roman"/>
                          <a:cs typeface="Times New Roman"/>
                        </a:rPr>
                        <a:t>Lactoferrin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02870" indent="-6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25" dirty="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Fe-binding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protein, 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scavenger of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Fe,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thereby 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providing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anti-bacterial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effects  by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limiting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availability of 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free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Fe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for bacterial 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proliferation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8895" marR="1308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40" dirty="0">
                          <a:latin typeface="Times New Roman"/>
                          <a:cs typeface="Times New Roman"/>
                        </a:rPr>
                        <a:t>Unheated 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pasteurized 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lactoferrin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have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similar 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antibacterial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properties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039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</a:tr>
              <a:tr h="1084856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Lysozyme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Active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primarily</a:t>
                      </a:r>
                      <a:r>
                        <a:rPr sz="18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Gram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0165" marR="4762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+ve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bacteria. 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In conjunction 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lactoferrin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bactericidal 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effects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63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48895" marR="64769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25" dirty="0">
                          <a:latin typeface="Times New Roman"/>
                          <a:cs typeface="Times New Roman"/>
                        </a:rPr>
                        <a:t>Greater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75%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activity 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retained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after 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heating 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at 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80°C/15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sec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092" marB="0">
                    <a:lnL w="952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3" name="object 17"/>
          <p:cNvSpPr txBox="1"/>
          <p:nvPr/>
        </p:nvSpPr>
        <p:spPr>
          <a:xfrm>
            <a:off x="1994647" y="672354"/>
            <a:ext cx="7866529" cy="336107"/>
          </a:xfrm>
          <a:prstGeom prst="rect">
            <a:avLst/>
          </a:prstGeom>
        </p:spPr>
        <p:txBody>
          <a:bodyPr vert="horz" wrap="square" lIns="0" tIns="10085" rIns="0" bIns="0" rtlCol="0">
            <a:spAutoFit/>
          </a:bodyPr>
          <a:lstStyle/>
          <a:p>
            <a:pPr marL="11206" marR="4483" indent="236457">
              <a:spcBef>
                <a:spcPts val="79"/>
              </a:spcBef>
            </a:pPr>
            <a:r>
              <a:rPr sz="2118" b="1" spc="-62" dirty="0">
                <a:solidFill>
                  <a:srgbClr val="04607A"/>
                </a:solidFill>
                <a:latin typeface="Arial"/>
                <a:cs typeface="Arial"/>
              </a:rPr>
              <a:t>Effect </a:t>
            </a:r>
            <a:r>
              <a:rPr sz="2118" b="1" spc="-4" dirty="0">
                <a:solidFill>
                  <a:srgbClr val="04607A"/>
                </a:solidFill>
                <a:latin typeface="Arial"/>
                <a:cs typeface="Arial"/>
              </a:rPr>
              <a:t>of </a:t>
            </a:r>
            <a:r>
              <a:rPr sz="2118" b="1" spc="-62" dirty="0">
                <a:solidFill>
                  <a:srgbClr val="04607A"/>
                </a:solidFill>
                <a:latin typeface="Arial"/>
                <a:cs typeface="Arial"/>
              </a:rPr>
              <a:t>Pasteurization </a:t>
            </a:r>
            <a:r>
              <a:rPr sz="2118" b="1" spc="-40" dirty="0">
                <a:solidFill>
                  <a:srgbClr val="04607A"/>
                </a:solidFill>
                <a:latin typeface="Arial"/>
                <a:cs typeface="Arial"/>
              </a:rPr>
              <a:t>on  </a:t>
            </a:r>
            <a:r>
              <a:rPr sz="2118" b="1" spc="-35" dirty="0">
                <a:solidFill>
                  <a:srgbClr val="04607A"/>
                </a:solidFill>
                <a:latin typeface="Arial"/>
                <a:cs typeface="Arial"/>
              </a:rPr>
              <a:t>antimicrobial </a:t>
            </a:r>
            <a:r>
              <a:rPr sz="2118" b="1" spc="-57" dirty="0">
                <a:solidFill>
                  <a:srgbClr val="04607A"/>
                </a:solidFill>
                <a:latin typeface="Arial"/>
                <a:cs typeface="Arial"/>
              </a:rPr>
              <a:t>components </a:t>
            </a:r>
            <a:r>
              <a:rPr sz="2118" b="1" spc="-4" dirty="0">
                <a:solidFill>
                  <a:srgbClr val="04607A"/>
                </a:solidFill>
                <a:latin typeface="Arial"/>
                <a:cs typeface="Arial"/>
              </a:rPr>
              <a:t>of</a:t>
            </a:r>
            <a:r>
              <a:rPr sz="2118" b="1" spc="-62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118" b="1" spc="-31" dirty="0">
                <a:solidFill>
                  <a:srgbClr val="04607A"/>
                </a:solidFill>
                <a:latin typeface="Arial"/>
                <a:cs typeface="Arial"/>
              </a:rPr>
              <a:t>milk</a:t>
            </a:r>
            <a:endParaRPr sz="2118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692391" y="924792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60135" y="3616037"/>
            <a:ext cx="146176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85689" y="1228206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6353" y="941295"/>
            <a:ext cx="7866529" cy="5061899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98462">
              <a:lnSpc>
                <a:spcPts val="1328"/>
              </a:lnSpc>
            </a:pPr>
            <a:endParaRPr lang="en-US" sz="2294" spc="-49" dirty="0">
              <a:solidFill>
                <a:srgbClr val="04607A"/>
              </a:solidFill>
              <a:latin typeface="Arial"/>
              <a:cs typeface="Arial"/>
            </a:endParaRPr>
          </a:p>
          <a:p>
            <a:pPr marL="798462">
              <a:lnSpc>
                <a:spcPts val="1328"/>
              </a:lnSpc>
            </a:pPr>
            <a:r>
              <a:rPr sz="2294" spc="-49" dirty="0">
                <a:solidFill>
                  <a:srgbClr val="04607A"/>
                </a:solidFill>
                <a:latin typeface="Arial"/>
                <a:cs typeface="Arial"/>
              </a:rPr>
              <a:t>Limitations </a:t>
            </a:r>
            <a:r>
              <a:rPr sz="2294" spc="-4" dirty="0">
                <a:solidFill>
                  <a:srgbClr val="04607A"/>
                </a:solidFill>
                <a:latin typeface="Arial"/>
                <a:cs typeface="Arial"/>
              </a:rPr>
              <a:t>of </a:t>
            </a:r>
            <a:r>
              <a:rPr sz="2294" spc="-57" dirty="0">
                <a:solidFill>
                  <a:srgbClr val="04607A"/>
                </a:solidFill>
                <a:latin typeface="Arial"/>
                <a:cs typeface="Arial"/>
              </a:rPr>
              <a:t>Practical </a:t>
            </a:r>
            <a:r>
              <a:rPr sz="2294" spc="-44" dirty="0">
                <a:solidFill>
                  <a:srgbClr val="04607A"/>
                </a:solidFill>
                <a:latin typeface="Arial"/>
                <a:cs typeface="Arial"/>
              </a:rPr>
              <a:t>Application</a:t>
            </a:r>
            <a:r>
              <a:rPr sz="2294" spc="-53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294" spc="-4" dirty="0">
                <a:solidFill>
                  <a:srgbClr val="04607A"/>
                </a:solidFill>
                <a:latin typeface="Arial"/>
                <a:cs typeface="Arial"/>
              </a:rPr>
              <a:t>of</a:t>
            </a:r>
            <a:endParaRPr sz="2294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20123"/>
            <a:r>
              <a:rPr sz="2294" spc="-49" dirty="0">
                <a:solidFill>
                  <a:srgbClr val="04607A"/>
                </a:solidFill>
                <a:latin typeface="Arial"/>
                <a:cs typeface="Arial"/>
              </a:rPr>
              <a:t>Natural</a:t>
            </a:r>
            <a:r>
              <a:rPr sz="2294" spc="-18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294" spc="-71" dirty="0">
                <a:solidFill>
                  <a:srgbClr val="04607A"/>
                </a:solidFill>
                <a:latin typeface="Arial"/>
                <a:cs typeface="Arial"/>
              </a:rPr>
              <a:t>Preservatives</a:t>
            </a:r>
            <a:endParaRPr sz="2294" dirty="0">
              <a:solidFill>
                <a:prstClr val="black"/>
              </a:solidFill>
              <a:latin typeface="Arial"/>
              <a:cs typeface="Arial"/>
            </a:endParaRPr>
          </a:p>
          <a:p>
            <a:pPr marL="155770" marR="41464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None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941" spc="66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three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natural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preservatives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could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used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practical 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conditions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mass preservation</a:t>
            </a:r>
            <a:r>
              <a:rPr sz="1941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milk: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Present</a:t>
            </a:r>
            <a:r>
              <a:rPr sz="1941" spc="-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194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very</a:t>
            </a:r>
            <a:r>
              <a:rPr sz="1941" spc="-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small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quantities</a:t>
            </a:r>
            <a:r>
              <a:rPr sz="194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milk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18" dirty="0">
                <a:solidFill>
                  <a:prstClr val="black"/>
                </a:solidFill>
                <a:latin typeface="Times New Roman"/>
                <a:cs typeface="Times New Roman"/>
              </a:rPr>
              <a:t>Unavailability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large</a:t>
            </a:r>
            <a:r>
              <a:rPr sz="1941" spc="-16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quantities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Expensive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fractionation</a:t>
            </a:r>
            <a:r>
              <a:rPr sz="1941" spc="-8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57" dirty="0">
                <a:solidFill>
                  <a:prstClr val="black"/>
                </a:solidFill>
                <a:latin typeface="Times New Roman"/>
                <a:cs typeface="Times New Roman"/>
              </a:rPr>
              <a:t>methods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Specific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against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bacterial</a:t>
            </a:r>
            <a:r>
              <a:rPr sz="1941" spc="-1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action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13" dirty="0">
                <a:solidFill>
                  <a:prstClr val="black"/>
                </a:solidFill>
                <a:latin typeface="Times New Roman"/>
                <a:cs typeface="Times New Roman"/>
              </a:rPr>
              <a:t>Ineffective </a:t>
            </a:r>
            <a:r>
              <a:rPr sz="1941" spc="53" dirty="0">
                <a:solidFill>
                  <a:prstClr val="black"/>
                </a:solidFill>
                <a:latin typeface="Times New Roman"/>
                <a:cs typeface="Times New Roman"/>
              </a:rPr>
              <a:t>when </a:t>
            </a:r>
            <a:r>
              <a:rPr sz="1941" spc="57" dirty="0">
                <a:solidFill>
                  <a:prstClr val="black"/>
                </a:solidFill>
                <a:latin typeface="Times New Roman"/>
                <a:cs typeface="Times New Roman"/>
              </a:rPr>
              <a:t>at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high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bacterial</a:t>
            </a:r>
            <a:r>
              <a:rPr sz="194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load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Font typeface="Arial"/>
              <a:buChar char="●"/>
            </a:pP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marR="238138" indent="-121030" algn="just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During</a:t>
            </a:r>
            <a:r>
              <a:rPr sz="1941" spc="-2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66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941" spc="-2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last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decades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research</a:t>
            </a:r>
            <a:r>
              <a:rPr sz="1941" spc="24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was</a:t>
            </a:r>
            <a:r>
              <a:rPr sz="1941" spc="-6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concentrated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1941" spc="-5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0" dirty="0">
                <a:solidFill>
                  <a:prstClr val="black"/>
                </a:solidFill>
                <a:latin typeface="Times New Roman"/>
                <a:cs typeface="Times New Roman"/>
              </a:rPr>
              <a:t>combine 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chemical </a:t>
            </a:r>
            <a:r>
              <a:rPr sz="1941" spc="35" dirty="0">
                <a:solidFill>
                  <a:prstClr val="black"/>
                </a:solidFill>
                <a:latin typeface="Times New Roman"/>
                <a:cs typeface="Times New Roman"/>
              </a:rPr>
              <a:t>preservation </a:t>
            </a:r>
            <a:r>
              <a:rPr sz="1941" spc="44" dirty="0">
                <a:solidFill>
                  <a:prstClr val="black"/>
                </a:solidFill>
                <a:latin typeface="Times New Roman"/>
                <a:cs typeface="Times New Roman"/>
              </a:rPr>
              <a:t>with </a:t>
            </a: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naturally occurring bio-protective  </a:t>
            </a:r>
            <a:r>
              <a:rPr sz="1941" spc="22" dirty="0">
                <a:solidFill>
                  <a:prstClr val="black"/>
                </a:solidFill>
                <a:latin typeface="Times New Roman"/>
                <a:cs typeface="Times New Roman"/>
              </a:rPr>
              <a:t>factors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5770" indent="-121030">
              <a:spcBef>
                <a:spcPts val="529"/>
              </a:spcBef>
              <a:spcAft>
                <a:spcPts val="529"/>
              </a:spcAft>
              <a:buClr>
                <a:srgbClr val="0AD0D9"/>
              </a:buClr>
              <a:buSzPct val="95833"/>
              <a:buFont typeface="Arial"/>
              <a:buChar char="●"/>
              <a:tabLst>
                <a:tab pos="156330" algn="l"/>
              </a:tabLst>
            </a:pPr>
            <a:r>
              <a:rPr sz="1941" spc="31" dirty="0">
                <a:solidFill>
                  <a:prstClr val="black"/>
                </a:solidFill>
                <a:latin typeface="Times New Roman"/>
                <a:cs typeface="Times New Roman"/>
              </a:rPr>
              <a:t>Lactoperoxidase/</a:t>
            </a:r>
            <a:r>
              <a:rPr sz="1941" spc="-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49" dirty="0">
                <a:solidFill>
                  <a:prstClr val="black"/>
                </a:solidFill>
                <a:latin typeface="Times New Roman"/>
                <a:cs typeface="Times New Roman"/>
              </a:rPr>
              <a:t>thiocyanate/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hydrogen</a:t>
            </a:r>
            <a:r>
              <a:rPr sz="1941" spc="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peroxide</a:t>
            </a:r>
            <a:r>
              <a:rPr sz="1941" spc="-4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26" dirty="0">
                <a:solidFill>
                  <a:prstClr val="black"/>
                </a:solidFill>
                <a:latin typeface="Times New Roman"/>
                <a:cs typeface="Times New Roman"/>
              </a:rPr>
              <a:t>system</a:t>
            </a:r>
            <a:r>
              <a:rPr sz="1941" spc="-1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941" spc="9" dirty="0">
                <a:solidFill>
                  <a:prstClr val="black"/>
                </a:solidFill>
                <a:latin typeface="Times New Roman"/>
                <a:cs typeface="Times New Roman"/>
              </a:rPr>
              <a:t>(LP-s)</a:t>
            </a:r>
            <a:endParaRPr sz="194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92391" y="3636818"/>
            <a:ext cx="13921" cy="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85689" y="3940233"/>
            <a:ext cx="121814" cy="24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5.blog.doostang.com/wp-content/uploads/2009/10/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20545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583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Times New Roman</vt:lpstr>
      <vt:lpstr>Trebuchet MS</vt:lpstr>
      <vt:lpstr>Verdana</vt:lpstr>
      <vt:lpstr>Wingdings 2</vt:lpstr>
      <vt:lpstr>Office Theme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sanjeev</dc:creator>
  <cp:lastModifiedBy>sanjeev</cp:lastModifiedBy>
  <cp:revision>4</cp:revision>
  <dcterms:created xsi:type="dcterms:W3CDTF">2020-08-06T05:54:38Z</dcterms:created>
  <dcterms:modified xsi:type="dcterms:W3CDTF">2020-08-06T06:15:00Z</dcterms:modified>
</cp:coreProperties>
</file>