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0"/>
            <a:ext cx="6477000" cy="1447799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Algerian" pitchFamily="82" charset="0"/>
              </a:rPr>
              <a:t>Public Health Problems Arising From Zoo</a:t>
            </a:r>
            <a:endParaRPr lang="en-US" sz="3600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205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CC00"/>
                </a:solidFill>
                <a:latin typeface="Comic Sans MS" pitchFamily="66" charset="0"/>
              </a:rPr>
              <a:t>Dr. Vivek Kr. Singh 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CC00"/>
                </a:solidFill>
                <a:latin typeface="Comic Sans MS" pitchFamily="66" charset="0"/>
              </a:rPr>
              <a:t>Assistant Professor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CC00"/>
                </a:solidFill>
                <a:latin typeface="Comic Sans MS" pitchFamily="66" charset="0"/>
              </a:rPr>
              <a:t>Department of Veterinary Clinical Complex </a:t>
            </a:r>
          </a:p>
        </p:txBody>
      </p:sp>
      <p:pic>
        <p:nvPicPr>
          <p:cNvPr id="11266" name="Picture 2" descr="C:\Users\hp\Desktop\zoo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600200"/>
            <a:ext cx="5943600" cy="2676525"/>
          </a:xfrm>
          <a:prstGeom prst="rect">
            <a:avLst/>
          </a:prstGeom>
          <a:noFill/>
        </p:spPr>
      </p:pic>
      <p:pic>
        <p:nvPicPr>
          <p:cNvPr id="6" name="Picture 4" descr="C:\Users\hp\Desktop\gem\BASU-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Users\hp\Desktop\gem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0"/>
            <a:ext cx="121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Psittacosis</a:t>
            </a:r>
            <a:endParaRPr lang="en-US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Bell MT" pitchFamily="18" charset="0"/>
              </a:rPr>
              <a:t>Etiology</a:t>
            </a:r>
          </a:p>
          <a:p>
            <a:pPr algn="ctr">
              <a:buNone/>
            </a:pPr>
            <a:r>
              <a:rPr lang="en-US" dirty="0" smtClean="0">
                <a:latin typeface="Bell MT" pitchFamily="18" charset="0"/>
              </a:rPr>
              <a:t> </a:t>
            </a:r>
            <a:r>
              <a:rPr lang="en-US" i="1" dirty="0" smtClean="0">
                <a:solidFill>
                  <a:srgbClr val="00B0F0"/>
                </a:solidFill>
                <a:latin typeface="Bell MT" pitchFamily="18" charset="0"/>
              </a:rPr>
              <a:t>Chlamydophilla psittaci</a:t>
            </a:r>
          </a:p>
          <a:p>
            <a:r>
              <a:rPr lang="en-US" dirty="0" smtClean="0">
                <a:solidFill>
                  <a:srgbClr val="C00000"/>
                </a:solidFill>
                <a:latin typeface="Bell MT" pitchFamily="18" charset="0"/>
              </a:rPr>
              <a:t>Clinical signs</a:t>
            </a:r>
          </a:p>
          <a:p>
            <a:pPr algn="ctr">
              <a:buNone/>
            </a:pP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smtClean="0">
                <a:solidFill>
                  <a:srgbClr val="00B0F0"/>
                </a:solidFill>
                <a:latin typeface="Bell MT" pitchFamily="18" charset="0"/>
              </a:rPr>
              <a:t>Respiratory distress, varies from flu-like symptoms to systemic disease</a:t>
            </a:r>
          </a:p>
          <a:p>
            <a:r>
              <a:rPr lang="en-US" dirty="0" smtClean="0">
                <a:solidFill>
                  <a:srgbClr val="C00000"/>
                </a:solidFill>
                <a:latin typeface="Bell MT" pitchFamily="18" charset="0"/>
              </a:rPr>
              <a:t>Mode of Transmission</a:t>
            </a:r>
          </a:p>
          <a:p>
            <a:pPr algn="ctr">
              <a:buNone/>
            </a:pPr>
            <a:r>
              <a:rPr lang="en-US" dirty="0" smtClean="0">
                <a:latin typeface="Bell MT" pitchFamily="18" charset="0"/>
              </a:rPr>
              <a:t>      </a:t>
            </a:r>
            <a:r>
              <a:rPr lang="en-US" dirty="0" smtClean="0">
                <a:solidFill>
                  <a:srgbClr val="00B0F0"/>
                </a:solidFill>
                <a:latin typeface="Bell MT" pitchFamily="18" charset="0"/>
              </a:rPr>
              <a:t>Aerosols </a:t>
            </a:r>
          </a:p>
          <a:p>
            <a:endParaRPr lang="en-US" dirty="0">
              <a:latin typeface="Bell MT" pitchFamily="18" charset="0"/>
            </a:endParaRPr>
          </a:p>
        </p:txBody>
      </p:sp>
      <p:pic>
        <p:nvPicPr>
          <p:cNvPr id="6146" name="Picture 2" descr="C:\Users\hp\Desktop\zoo\download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38750" y="1143000"/>
            <a:ext cx="329565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NIPAH VIRUS</a:t>
            </a:r>
            <a:endParaRPr lang="en-US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 smtClean="0">
                <a:latin typeface="Bell MT" pitchFamily="18" charset="0"/>
              </a:rPr>
              <a:t>Etiology</a:t>
            </a:r>
          </a:p>
          <a:p>
            <a:pPr algn="ctr">
              <a:buNone/>
            </a:pPr>
            <a:r>
              <a:rPr lang="en-US" dirty="0" smtClean="0">
                <a:solidFill>
                  <a:srgbClr val="00B0F0"/>
                </a:solidFill>
                <a:latin typeface="Bell MT" pitchFamily="18" charset="0"/>
              </a:rPr>
              <a:t>Nipah virus (Genus- Henipavirus, Family- Paramyxoviridae</a:t>
            </a:r>
            <a:r>
              <a:rPr lang="en-US" dirty="0" smtClean="0">
                <a:latin typeface="Bell MT" pitchFamily="18" charset="0"/>
              </a:rPr>
              <a:t>)</a:t>
            </a:r>
          </a:p>
          <a:p>
            <a:r>
              <a:rPr lang="en-US" sz="3000" dirty="0" smtClean="0">
                <a:latin typeface="Bell MT" pitchFamily="18" charset="0"/>
              </a:rPr>
              <a:t>Clinical signs</a:t>
            </a:r>
          </a:p>
          <a:p>
            <a:pPr algn="ctr">
              <a:buNone/>
            </a:pP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smtClean="0">
                <a:solidFill>
                  <a:srgbClr val="00B0F0"/>
                </a:solidFill>
                <a:latin typeface="Bell MT" pitchFamily="18" charset="0"/>
              </a:rPr>
              <a:t>Fever with encephalitis</a:t>
            </a:r>
          </a:p>
          <a:p>
            <a:r>
              <a:rPr lang="en-US" sz="3000" dirty="0" smtClean="0">
                <a:latin typeface="Bell MT" pitchFamily="18" charset="0"/>
              </a:rPr>
              <a:t>Mode of Transmission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Bell MT" pitchFamily="18" charset="0"/>
              </a:rPr>
              <a:t>Bats act as reservoir host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Bell MT" pitchFamily="18" charset="0"/>
              </a:rPr>
              <a:t>                  Pigs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  <a:latin typeface="Bell MT" pitchFamily="18" charset="0"/>
              </a:rPr>
              <a:t>                Human</a:t>
            </a:r>
            <a:endParaRPr lang="en-US" dirty="0">
              <a:solidFill>
                <a:srgbClr val="C00000"/>
              </a:solidFill>
              <a:latin typeface="Bell MT" pitchFamily="18" charset="0"/>
            </a:endParaRPr>
          </a:p>
        </p:txBody>
      </p:sp>
      <p:pic>
        <p:nvPicPr>
          <p:cNvPr id="7171" name="Picture 3" descr="C:\Users\hp\Desktop\zoo\download (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2" y="1524000"/>
            <a:ext cx="3328988" cy="44196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rot="5400000">
            <a:off x="2248694" y="50665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2172494" y="54475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HERPES B ENCEPHALITIS</a:t>
            </a:r>
            <a:endParaRPr lang="en-US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 smtClean="0">
                <a:solidFill>
                  <a:srgbClr val="C00000"/>
                </a:solidFill>
                <a:latin typeface="Bell MT" pitchFamily="18" charset="0"/>
              </a:rPr>
              <a:t>Etiology</a:t>
            </a:r>
          </a:p>
          <a:p>
            <a:pPr>
              <a:buNone/>
            </a:pPr>
            <a:r>
              <a:rPr lang="en-US" dirty="0" smtClean="0">
                <a:latin typeface="Bell MT" pitchFamily="18" charset="0"/>
              </a:rPr>
              <a:t>     </a:t>
            </a:r>
            <a:r>
              <a:rPr lang="en-US" dirty="0" smtClean="0">
                <a:solidFill>
                  <a:srgbClr val="00B0F0"/>
                </a:solidFill>
                <a:latin typeface="Bell MT" pitchFamily="18" charset="0"/>
              </a:rPr>
              <a:t>Herpes B virus</a:t>
            </a:r>
          </a:p>
          <a:p>
            <a:r>
              <a:rPr lang="en-US" sz="3000" dirty="0" smtClean="0">
                <a:solidFill>
                  <a:srgbClr val="C00000"/>
                </a:solidFill>
                <a:latin typeface="Bell MT" pitchFamily="18" charset="0"/>
              </a:rPr>
              <a:t>Clinical signs</a:t>
            </a:r>
          </a:p>
          <a:p>
            <a:pPr algn="ctr">
              <a:buNone/>
            </a:pPr>
            <a:r>
              <a:rPr lang="en-US" dirty="0" smtClean="0">
                <a:solidFill>
                  <a:srgbClr val="00B0F0"/>
                </a:solidFill>
                <a:latin typeface="Bell MT" pitchFamily="18" charset="0"/>
              </a:rPr>
              <a:t>Seizures, hemiparesis or hemiplegia, progressive ascending paralysis</a:t>
            </a:r>
          </a:p>
          <a:p>
            <a:r>
              <a:rPr lang="en-US" sz="3000" dirty="0" smtClean="0">
                <a:solidFill>
                  <a:srgbClr val="C00000"/>
                </a:solidFill>
                <a:latin typeface="Bell MT" pitchFamily="18" charset="0"/>
              </a:rPr>
              <a:t>Mode of Transmission</a:t>
            </a:r>
          </a:p>
          <a:p>
            <a:pPr algn="ctr">
              <a:buNone/>
            </a:pPr>
            <a:r>
              <a:rPr lang="en-US" dirty="0" smtClean="0">
                <a:solidFill>
                  <a:srgbClr val="00B0F0"/>
                </a:solidFill>
                <a:latin typeface="Bell MT" pitchFamily="18" charset="0"/>
              </a:rPr>
              <a:t>monkey bites, monkey scratches, or cage scratches; direct contamination of a preexisting wound</a:t>
            </a:r>
          </a:p>
          <a:p>
            <a:endParaRPr lang="en-US" dirty="0"/>
          </a:p>
        </p:txBody>
      </p:sp>
      <p:pic>
        <p:nvPicPr>
          <p:cNvPr id="8195" name="Picture 3" descr="C:\Users\hp\Desktop\zoo\enceph_understandingencephalitisbasic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295400"/>
            <a:ext cx="3048000" cy="4724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TOXOPLASMOSIS</a:t>
            </a:r>
            <a:endParaRPr lang="en-US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Bell MT" pitchFamily="18" charset="0"/>
              </a:rPr>
              <a:t>Etiology</a:t>
            </a:r>
          </a:p>
          <a:p>
            <a:pPr algn="ctr">
              <a:buNone/>
            </a:pPr>
            <a:r>
              <a:rPr lang="en-US" i="1" dirty="0" smtClean="0">
                <a:solidFill>
                  <a:srgbClr val="00B0F0"/>
                </a:solidFill>
                <a:latin typeface="Bell MT" pitchFamily="18" charset="0"/>
              </a:rPr>
              <a:t>Toxoplasma  gondii</a:t>
            </a:r>
          </a:p>
          <a:p>
            <a:r>
              <a:rPr lang="en-US" dirty="0" smtClean="0">
                <a:solidFill>
                  <a:srgbClr val="FF0000"/>
                </a:solidFill>
                <a:latin typeface="Bell MT" pitchFamily="18" charset="0"/>
              </a:rPr>
              <a:t>Clinical signs</a:t>
            </a:r>
          </a:p>
          <a:p>
            <a:pPr algn="ctr">
              <a:buNone/>
            </a:pPr>
            <a:r>
              <a:rPr lang="en-US" dirty="0" smtClean="0">
                <a:solidFill>
                  <a:srgbClr val="00B0F0"/>
                </a:solidFill>
                <a:latin typeface="Bell MT" pitchFamily="18" charset="0"/>
              </a:rPr>
              <a:t>Cervical lymphadenopathy</a:t>
            </a:r>
          </a:p>
          <a:p>
            <a:pPr algn="ctr">
              <a:buNone/>
            </a:pPr>
            <a:r>
              <a:rPr lang="en-US" dirty="0" smtClean="0">
                <a:solidFill>
                  <a:srgbClr val="00B0F0"/>
                </a:solidFill>
                <a:latin typeface="Bell MT" pitchFamily="18" charset="0"/>
              </a:rPr>
              <a:t>Fever, night sweats</a:t>
            </a:r>
          </a:p>
          <a:p>
            <a:r>
              <a:rPr lang="en-US" dirty="0" smtClean="0">
                <a:solidFill>
                  <a:srgbClr val="FF0000"/>
                </a:solidFill>
                <a:latin typeface="Bell MT" pitchFamily="18" charset="0"/>
              </a:rPr>
              <a:t>Mode of Transmission</a:t>
            </a:r>
          </a:p>
          <a:p>
            <a:pPr algn="ctr">
              <a:buNone/>
            </a:pPr>
            <a:r>
              <a:rPr lang="en-US" dirty="0" smtClean="0">
                <a:solidFill>
                  <a:srgbClr val="00B0F0"/>
                </a:solidFill>
                <a:latin typeface="Bell MT" pitchFamily="18" charset="0"/>
              </a:rPr>
              <a:t>Oral route</a:t>
            </a:r>
            <a:endParaRPr lang="en-US" dirty="0">
              <a:solidFill>
                <a:srgbClr val="00B0F0"/>
              </a:solidFill>
              <a:latin typeface="Bell MT" pitchFamily="18" charset="0"/>
            </a:endParaRPr>
          </a:p>
        </p:txBody>
      </p:sp>
      <p:pic>
        <p:nvPicPr>
          <p:cNvPr id="9218" name="Picture 2" descr="C:\Users\hp\Desktop\zoo\bbc0204fc10d017fe7e0a9fb502344e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32400" y="1524000"/>
            <a:ext cx="28702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Kyasanur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Forest Disease (KFD)</a:t>
            </a:r>
            <a:endParaRPr lang="en-US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Bell MT" pitchFamily="18" charset="0"/>
              </a:rPr>
              <a:t>Etiology</a:t>
            </a:r>
          </a:p>
          <a:p>
            <a:pPr algn="ctr">
              <a:buNone/>
            </a:pPr>
            <a:r>
              <a:rPr lang="en-US" dirty="0" smtClean="0">
                <a:solidFill>
                  <a:srgbClr val="00B0F0"/>
                </a:solidFill>
                <a:latin typeface="Bell MT" pitchFamily="18" charset="0"/>
              </a:rPr>
              <a:t>Flaviviridae family</a:t>
            </a:r>
          </a:p>
          <a:p>
            <a:r>
              <a:rPr lang="en-US" sz="3000" dirty="0" smtClean="0">
                <a:solidFill>
                  <a:srgbClr val="FF0000"/>
                </a:solidFill>
                <a:latin typeface="Bell MT" pitchFamily="18" charset="0"/>
              </a:rPr>
              <a:t>Clinical signs</a:t>
            </a:r>
          </a:p>
          <a:p>
            <a:pPr algn="ctr">
              <a:buNone/>
            </a:pPr>
            <a:r>
              <a:rPr lang="en-US" dirty="0" smtClean="0">
                <a:solidFill>
                  <a:srgbClr val="00B0F0"/>
                </a:solidFill>
                <a:latin typeface="Bell MT" pitchFamily="18" charset="0"/>
              </a:rPr>
              <a:t>High fever with frontal headaches, chills, Severe muscle pain with vomiting, gastrointestinal symptoms and bleeding problems</a:t>
            </a:r>
          </a:p>
          <a:p>
            <a:r>
              <a:rPr lang="en-US" sz="3000" dirty="0" smtClean="0">
                <a:solidFill>
                  <a:srgbClr val="FF0000"/>
                </a:solidFill>
                <a:latin typeface="Bell MT" pitchFamily="18" charset="0"/>
              </a:rPr>
              <a:t>Mode of Transmission</a:t>
            </a:r>
          </a:p>
          <a:p>
            <a:pPr algn="ctr">
              <a:buNone/>
            </a:pPr>
            <a:r>
              <a:rPr lang="en-US" dirty="0" smtClean="0">
                <a:solidFill>
                  <a:srgbClr val="00B0F0"/>
                </a:solidFill>
                <a:latin typeface="Bell MT" pitchFamily="18" charset="0"/>
              </a:rPr>
              <a:t>Bite of infected hard ticks</a:t>
            </a:r>
            <a:endParaRPr lang="en-US" dirty="0">
              <a:solidFill>
                <a:srgbClr val="00B0F0"/>
              </a:solidFill>
              <a:latin typeface="Bell MT" pitchFamily="18" charset="0"/>
            </a:endParaRPr>
          </a:p>
        </p:txBody>
      </p:sp>
      <p:pic>
        <p:nvPicPr>
          <p:cNvPr id="10242" name="Picture 2" descr="C:\Users\hp\Desktop\zoo\Kyasanur Forest Diseas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524000"/>
            <a:ext cx="40386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66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en-US" sz="6600" dirty="0" smtClean="0">
                <a:solidFill>
                  <a:srgbClr val="00B0F0"/>
                </a:solidFill>
                <a:latin typeface="Arial Black" pitchFamily="34" charset="0"/>
              </a:rPr>
              <a:t>Thanks</a:t>
            </a:r>
            <a:endParaRPr lang="en-US" sz="6600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lgerian" pitchFamily="82" charset="0"/>
              </a:rPr>
              <a:t>Introduction</a:t>
            </a:r>
            <a:endParaRPr lang="en-US" sz="36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3500" dirty="0" smtClean="0">
                <a:solidFill>
                  <a:srgbClr val="00B050"/>
                </a:solidFill>
                <a:latin typeface="Bell MT" pitchFamily="18" charset="0"/>
              </a:rPr>
              <a:t>Zoos and biological parks are considered as a hub for public recreation and education</a:t>
            </a:r>
          </a:p>
          <a:p>
            <a:pPr algn="just">
              <a:buNone/>
            </a:pPr>
            <a:endParaRPr lang="en-US" sz="3500" dirty="0" smtClean="0">
              <a:solidFill>
                <a:srgbClr val="00B050"/>
              </a:solidFill>
              <a:latin typeface="Bell MT" pitchFamily="18" charset="0"/>
            </a:endParaRPr>
          </a:p>
          <a:p>
            <a:pPr algn="just"/>
            <a:r>
              <a:rPr lang="en-US" sz="3500" dirty="0" smtClean="0">
                <a:solidFill>
                  <a:srgbClr val="00B050"/>
                </a:solidFill>
                <a:latin typeface="Bell MT" pitchFamily="18" charset="0"/>
              </a:rPr>
              <a:t>Veterinary professionals play a pivotal role in health management of wild animals in zoos</a:t>
            </a:r>
          </a:p>
          <a:p>
            <a:pPr algn="just">
              <a:buNone/>
            </a:pPr>
            <a:endParaRPr lang="en-US" sz="3500" dirty="0" smtClean="0">
              <a:solidFill>
                <a:srgbClr val="00B050"/>
              </a:solidFill>
              <a:latin typeface="Bell MT" pitchFamily="18" charset="0"/>
            </a:endParaRPr>
          </a:p>
          <a:p>
            <a:pPr algn="just"/>
            <a:r>
              <a:rPr lang="en-US" sz="3500" dirty="0" smtClean="0">
                <a:solidFill>
                  <a:srgbClr val="00B050"/>
                </a:solidFill>
                <a:latin typeface="Bell MT" pitchFamily="18" charset="0"/>
              </a:rPr>
              <a:t>Since veterinarians work in close contact with wild animals, there is a potential risk of transmission of zoonotic diseases</a:t>
            </a:r>
          </a:p>
          <a:p>
            <a:pPr algn="just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Cont…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/>
          <a:lstStyle/>
          <a:p>
            <a:pPr algn="just"/>
            <a:r>
              <a:rPr lang="en-US" dirty="0" smtClean="0">
                <a:solidFill>
                  <a:srgbClr val="00B050"/>
                </a:solidFill>
                <a:latin typeface="Bell MT" pitchFamily="18" charset="0"/>
              </a:rPr>
              <a:t>Approximately 1415 infectious agents, causing diseases in humans</a:t>
            </a:r>
          </a:p>
          <a:p>
            <a:pPr algn="just">
              <a:buNone/>
            </a:pPr>
            <a:endParaRPr lang="en-US" dirty="0" smtClean="0">
              <a:solidFill>
                <a:srgbClr val="00B050"/>
              </a:solidFill>
              <a:latin typeface="Bell MT" pitchFamily="18" charset="0"/>
            </a:endParaRPr>
          </a:p>
          <a:p>
            <a:pPr algn="just"/>
            <a:r>
              <a:rPr lang="en-US" dirty="0" smtClean="0">
                <a:solidFill>
                  <a:srgbClr val="00B050"/>
                </a:solidFill>
                <a:latin typeface="Bell MT" pitchFamily="18" charset="0"/>
              </a:rPr>
              <a:t> Out of which 868 (61%) are known to be zoonotic in nature</a:t>
            </a:r>
          </a:p>
          <a:p>
            <a:pPr algn="just">
              <a:buNone/>
            </a:pPr>
            <a:endParaRPr lang="en-US" dirty="0" smtClean="0">
              <a:solidFill>
                <a:srgbClr val="00B050"/>
              </a:solidFill>
              <a:latin typeface="Bell MT" pitchFamily="18" charset="0"/>
            </a:endParaRPr>
          </a:p>
          <a:p>
            <a:pPr algn="just"/>
            <a:r>
              <a:rPr lang="en-US" dirty="0" smtClean="0">
                <a:solidFill>
                  <a:srgbClr val="00B050"/>
                </a:solidFill>
                <a:latin typeface="Bell MT" pitchFamily="18" charset="0"/>
              </a:rPr>
              <a:t> More than 70% of the emerging zoonotic diseases have wild animals as reservoir hosts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Desktop\zoo\Sanjay_Gandhi_Jaivik_Udy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133600"/>
            <a:ext cx="3886200" cy="2971800"/>
          </a:xfrm>
          <a:prstGeom prst="star7">
            <a:avLst/>
          </a:prstGeom>
          <a:noFill/>
        </p:spPr>
      </p:pic>
      <p:pic>
        <p:nvPicPr>
          <p:cNvPr id="1033" name="Picture 9" descr="C:\Users\hp\Desktop\zoo\rabies_bwc287273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143000"/>
            <a:ext cx="2362200" cy="1585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C:\Users\hp\Desktop\zoo\kyasanur-forest-disease-ppt-1-6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5638800"/>
            <a:ext cx="2209800" cy="848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5" name="Picture 11" descr="C:\Users\hp\Desktop\zoo\enceph_understandingencephalitisbasic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2209800"/>
            <a:ext cx="1600200" cy="1514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C:\Users\hp\Desktop\zoo\download (6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3886200"/>
            <a:ext cx="2362200" cy="1273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7" name="Picture 13" descr="C:\Users\hp\Desktop\zoo\download (4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0" y="457200"/>
            <a:ext cx="2286000" cy="1639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8" name="Picture 14" descr="C:\Users\hp\Desktop\zoo\download (5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66800" y="5105400"/>
            <a:ext cx="15240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9" name="Picture 15" descr="C:\Users\hp\Desktop\zoo\istockphoto-961955452-612x61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62600" y="1143000"/>
            <a:ext cx="1865313" cy="1243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0" name="Picture 16" descr="C:\Users\hp\Desktop\zoo\istockphoto-1065416400-1024x102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24200" y="5638800"/>
            <a:ext cx="17526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2" name="Picture 18" descr="C:\Users\hp\Desktop\zoo\stock-photo-anthrax-word-in-a-dictionary-anthrax-concept-106582282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4038600"/>
            <a:ext cx="2718155" cy="7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3" name="Picture 19" descr="C:\Users\hp\Desktop\zoo\tuberculosis-rubber-stamp-grunge-design-with-dust-scratches-effects-can-be-easily-removed-for-a-eps-vectors_csp44452832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2514600"/>
            <a:ext cx="2155904" cy="99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TextBox 26"/>
          <p:cNvSpPr txBox="1"/>
          <p:nvPr/>
        </p:nvSpPr>
        <p:spPr>
          <a:xfrm>
            <a:off x="228600" y="0"/>
            <a:ext cx="85344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Bell MT" pitchFamily="18" charset="0"/>
              </a:rPr>
              <a:t>Major zoonotic diseases transmitted from wild animals to humans</a:t>
            </a:r>
            <a:endParaRPr lang="en-US" b="1" dirty="0">
              <a:solidFill>
                <a:srgbClr val="FFFF00"/>
              </a:solidFill>
              <a:latin typeface="Bell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Rabies</a:t>
            </a:r>
            <a:endParaRPr lang="en-US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953000" cy="4678363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Bell MT" pitchFamily="18" charset="0"/>
              </a:rPr>
              <a:t>Etiology</a:t>
            </a:r>
          </a:p>
          <a:p>
            <a:pPr algn="ctr">
              <a:buNone/>
            </a:pPr>
            <a:r>
              <a:rPr lang="en-US" dirty="0" err="1" smtClean="0">
                <a:solidFill>
                  <a:srgbClr val="0070C0"/>
                </a:solidFill>
                <a:latin typeface="Bell MT" pitchFamily="18" charset="0"/>
              </a:rPr>
              <a:t>Lyssaviruses</a:t>
            </a:r>
            <a:r>
              <a:rPr lang="en-US" dirty="0" smtClean="0">
                <a:solidFill>
                  <a:srgbClr val="0070C0"/>
                </a:solidFill>
                <a:latin typeface="Bell MT" pitchFamily="18" charset="0"/>
              </a:rPr>
              <a:t> of </a:t>
            </a:r>
            <a:r>
              <a:rPr lang="en-US" dirty="0" err="1" smtClean="0">
                <a:solidFill>
                  <a:srgbClr val="0070C0"/>
                </a:solidFill>
                <a:latin typeface="Bell MT" pitchFamily="18" charset="0"/>
              </a:rPr>
              <a:t>Rhabdovirus</a:t>
            </a:r>
            <a:r>
              <a:rPr lang="en-US" dirty="0" smtClean="0">
                <a:solidFill>
                  <a:srgbClr val="0070C0"/>
                </a:solidFill>
                <a:latin typeface="Bell MT" pitchFamily="18" charset="0"/>
              </a:rPr>
              <a:t> family</a:t>
            </a:r>
          </a:p>
          <a:p>
            <a:pPr>
              <a:buNone/>
            </a:pPr>
            <a:endParaRPr lang="en-US" dirty="0" smtClean="0">
              <a:latin typeface="Bell MT" pitchFamily="18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Bell MT" pitchFamily="18" charset="0"/>
              </a:rPr>
              <a:t>Mode of Transmission</a:t>
            </a:r>
          </a:p>
          <a:p>
            <a:pPr algn="ctr">
              <a:buNone/>
            </a:pPr>
            <a:r>
              <a:rPr lang="en-US" dirty="0" smtClean="0">
                <a:solidFill>
                  <a:srgbClr val="0070C0"/>
                </a:solidFill>
                <a:latin typeface="Bell MT" pitchFamily="18" charset="0"/>
              </a:rPr>
              <a:t>Via introduction of virus laden saliva into tissues usually by the bite of rabid animals</a:t>
            </a:r>
            <a:endParaRPr lang="en-US" dirty="0">
              <a:solidFill>
                <a:srgbClr val="0070C0"/>
              </a:solidFill>
              <a:latin typeface="Bell MT" pitchFamily="18" charset="0"/>
            </a:endParaRPr>
          </a:p>
        </p:txBody>
      </p:sp>
      <p:pic>
        <p:nvPicPr>
          <p:cNvPr id="1026" name="Picture 2" descr="C:\Users\hp\Desktop\zoo\Rabi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447800"/>
            <a:ext cx="32766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TUBERCULOSIS</a:t>
            </a:r>
            <a:endParaRPr lang="en-US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 smtClean="0">
                <a:solidFill>
                  <a:srgbClr val="C00000"/>
                </a:solidFill>
                <a:latin typeface="Bell MT" pitchFamily="18" charset="0"/>
              </a:rPr>
              <a:t>Etiology</a:t>
            </a:r>
          </a:p>
          <a:p>
            <a:pPr>
              <a:buNone/>
            </a:pPr>
            <a:r>
              <a:rPr lang="en-US" dirty="0" smtClean="0">
                <a:latin typeface="Bell MT" pitchFamily="18" charset="0"/>
              </a:rPr>
              <a:t> </a:t>
            </a:r>
            <a:r>
              <a:rPr lang="en-US" i="1" dirty="0" smtClean="0">
                <a:solidFill>
                  <a:srgbClr val="00B0F0"/>
                </a:solidFill>
                <a:latin typeface="Bell MT" pitchFamily="18" charset="0"/>
              </a:rPr>
              <a:t>Mycobacterium tuberculosis</a:t>
            </a:r>
          </a:p>
          <a:p>
            <a:pPr>
              <a:buNone/>
            </a:pPr>
            <a:endParaRPr lang="en-US" dirty="0" smtClean="0">
              <a:latin typeface="Bell MT" pitchFamily="18" charset="0"/>
            </a:endParaRPr>
          </a:p>
          <a:p>
            <a:r>
              <a:rPr lang="en-US" sz="3000" dirty="0" smtClean="0">
                <a:solidFill>
                  <a:srgbClr val="C00000"/>
                </a:solidFill>
                <a:latin typeface="Bell MT" pitchFamily="18" charset="0"/>
              </a:rPr>
              <a:t>Clinical signs</a:t>
            </a:r>
          </a:p>
          <a:p>
            <a:pPr algn="ctr">
              <a:buNone/>
            </a:pPr>
            <a:r>
              <a:rPr lang="en-US" dirty="0" smtClean="0">
                <a:solidFill>
                  <a:srgbClr val="00B0F0"/>
                </a:solidFill>
                <a:latin typeface="Bell MT" pitchFamily="18" charset="0"/>
              </a:rPr>
              <a:t>Chronic cough, sputum production, appetite loss, weight loss, fever, night sweats and hemoptysis</a:t>
            </a:r>
          </a:p>
          <a:p>
            <a:pPr>
              <a:buNone/>
            </a:pPr>
            <a:endParaRPr lang="en-US" dirty="0" smtClean="0">
              <a:latin typeface="Bell MT" pitchFamily="18" charset="0"/>
            </a:endParaRPr>
          </a:p>
          <a:p>
            <a:r>
              <a:rPr lang="en-US" sz="3000" dirty="0" smtClean="0">
                <a:solidFill>
                  <a:srgbClr val="C00000"/>
                </a:solidFill>
                <a:latin typeface="Bell MT" pitchFamily="18" charset="0"/>
              </a:rPr>
              <a:t>Mode of Transmission</a:t>
            </a:r>
          </a:p>
          <a:p>
            <a:pPr>
              <a:buNone/>
            </a:pPr>
            <a:r>
              <a:rPr lang="en-US" b="1" dirty="0" smtClean="0">
                <a:solidFill>
                  <a:srgbClr val="00B0F0"/>
                </a:solidFill>
                <a:latin typeface="Bell MT" pitchFamily="18" charset="0"/>
              </a:rPr>
              <a:t>         </a:t>
            </a:r>
            <a:r>
              <a:rPr lang="en-US" dirty="0" smtClean="0">
                <a:solidFill>
                  <a:srgbClr val="00B0F0"/>
                </a:solidFill>
                <a:latin typeface="Bell MT" pitchFamily="18" charset="0"/>
              </a:rPr>
              <a:t>Aerosol</a:t>
            </a:r>
            <a:endParaRPr lang="en-US" b="1" dirty="0">
              <a:solidFill>
                <a:srgbClr val="00B0F0"/>
              </a:solidFill>
              <a:latin typeface="Bell MT" pitchFamily="18" charset="0"/>
            </a:endParaRPr>
          </a:p>
        </p:txBody>
      </p:sp>
      <p:pic>
        <p:nvPicPr>
          <p:cNvPr id="2050" name="Picture 2" descr="C:\Users\hp\Desktop\zoo\downloa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295400"/>
            <a:ext cx="32766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Anthrax</a:t>
            </a:r>
            <a:endParaRPr lang="en-US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300" dirty="0" smtClean="0">
                <a:solidFill>
                  <a:srgbClr val="C00000"/>
                </a:solidFill>
                <a:latin typeface="Bell MT" pitchFamily="18" charset="0"/>
              </a:rPr>
              <a:t>Etiology</a:t>
            </a:r>
          </a:p>
          <a:p>
            <a:pPr>
              <a:buNone/>
            </a:pPr>
            <a:r>
              <a:rPr lang="en-US" i="1" dirty="0" smtClean="0">
                <a:solidFill>
                  <a:srgbClr val="00B0F0"/>
                </a:solidFill>
                <a:latin typeface="Bell MT" pitchFamily="18" charset="0"/>
              </a:rPr>
              <a:t> Bacillus anthracsis</a:t>
            </a:r>
          </a:p>
          <a:p>
            <a:r>
              <a:rPr lang="en-US" sz="3300" dirty="0" smtClean="0">
                <a:solidFill>
                  <a:srgbClr val="C00000"/>
                </a:solidFill>
                <a:latin typeface="Bell MT" pitchFamily="18" charset="0"/>
              </a:rPr>
              <a:t>Clinical signs</a:t>
            </a:r>
          </a:p>
          <a:p>
            <a:pPr algn="ctr">
              <a:buNone/>
            </a:pPr>
            <a:r>
              <a:rPr lang="en-US" dirty="0" smtClean="0">
                <a:solidFill>
                  <a:srgbClr val="00B0F0"/>
                </a:solidFill>
                <a:latin typeface="Bell MT" pitchFamily="18" charset="0"/>
              </a:rPr>
              <a:t>Fever and neck swelling occur,</a:t>
            </a:r>
          </a:p>
          <a:p>
            <a:pPr algn="ctr">
              <a:buNone/>
            </a:pPr>
            <a:r>
              <a:rPr lang="en-US" dirty="0" smtClean="0">
                <a:solidFill>
                  <a:srgbClr val="00B0F0"/>
                </a:solidFill>
                <a:latin typeface="Bell MT" pitchFamily="18" charset="0"/>
              </a:rPr>
              <a:t>Sore throat, </a:t>
            </a:r>
            <a:r>
              <a:rPr lang="en-US" dirty="0" err="1" smtClean="0">
                <a:solidFill>
                  <a:srgbClr val="00B0F0"/>
                </a:solidFill>
                <a:latin typeface="Bell MT" pitchFamily="18" charset="0"/>
              </a:rPr>
              <a:t>dysphagia</a:t>
            </a:r>
            <a:r>
              <a:rPr lang="en-US" dirty="0" smtClean="0">
                <a:solidFill>
                  <a:srgbClr val="00B0F0"/>
                </a:solidFill>
                <a:latin typeface="Bell MT" pitchFamily="18" charset="0"/>
              </a:rPr>
              <a:t>, respiratory distress, and oral bleeding</a:t>
            </a:r>
            <a:r>
              <a:rPr lang="en-US" dirty="0" smtClean="0">
                <a:latin typeface="Bell MT" pitchFamily="18" charset="0"/>
              </a:rPr>
              <a:t> </a:t>
            </a:r>
          </a:p>
          <a:p>
            <a:r>
              <a:rPr lang="en-US" sz="3300" dirty="0" smtClean="0">
                <a:solidFill>
                  <a:srgbClr val="C00000"/>
                </a:solidFill>
                <a:latin typeface="Bell MT" pitchFamily="18" charset="0"/>
              </a:rPr>
              <a:t>Mode of Transmission</a:t>
            </a:r>
          </a:p>
          <a:p>
            <a:pPr>
              <a:buNone/>
            </a:pP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smtClean="0">
                <a:solidFill>
                  <a:srgbClr val="00B0F0"/>
                </a:solidFill>
                <a:latin typeface="Bell MT" pitchFamily="18" charset="0"/>
              </a:rPr>
              <a:t>Wound inoculation, ingestion or inhalation of spores</a:t>
            </a:r>
            <a:endParaRPr lang="en-US" dirty="0">
              <a:solidFill>
                <a:srgbClr val="00B0F0"/>
              </a:solidFill>
              <a:latin typeface="Bell MT" pitchFamily="18" charset="0"/>
            </a:endParaRPr>
          </a:p>
        </p:txBody>
      </p:sp>
      <p:pic>
        <p:nvPicPr>
          <p:cNvPr id="3074" name="Picture 2" descr="C:\Users\hp\Desktop\zoo\ch2175.fig1_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447800"/>
            <a:ext cx="39624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LEPTOSPIROSIS</a:t>
            </a:r>
            <a:endParaRPr lang="en-US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Bell MT" pitchFamily="18" charset="0"/>
              </a:rPr>
              <a:t>Etiology</a:t>
            </a:r>
          </a:p>
          <a:p>
            <a:pPr algn="ctr">
              <a:buNone/>
            </a:pP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smtClean="0">
                <a:solidFill>
                  <a:srgbClr val="00B0F0"/>
                </a:solidFill>
                <a:latin typeface="Bell MT" pitchFamily="18" charset="0"/>
              </a:rPr>
              <a:t>Pathogenic serovars of Leptospira spp.</a:t>
            </a:r>
          </a:p>
          <a:p>
            <a:r>
              <a:rPr lang="en-US" sz="3000" dirty="0" smtClean="0">
                <a:solidFill>
                  <a:srgbClr val="C00000"/>
                </a:solidFill>
                <a:latin typeface="Bell MT" pitchFamily="18" charset="0"/>
              </a:rPr>
              <a:t>Clinical signs</a:t>
            </a:r>
          </a:p>
          <a:p>
            <a:pPr algn="ctr">
              <a:buNone/>
            </a:pPr>
            <a:r>
              <a:rPr lang="en-US" dirty="0" smtClean="0">
                <a:solidFill>
                  <a:srgbClr val="00B0F0"/>
                </a:solidFill>
                <a:latin typeface="Bell MT" pitchFamily="18" charset="0"/>
              </a:rPr>
              <a:t>First phase (with fever, chills, headache, muscle aches, vomiting, or diarrhea</a:t>
            </a:r>
          </a:p>
          <a:p>
            <a:pPr algn="ctr">
              <a:buNone/>
            </a:pPr>
            <a:r>
              <a:rPr lang="en-US" dirty="0" smtClean="0">
                <a:solidFill>
                  <a:srgbClr val="00B0F0"/>
                </a:solidFill>
                <a:latin typeface="Bell MT" pitchFamily="18" charset="0"/>
              </a:rPr>
              <a:t>Second phase kidney or liver failure or meningitis</a:t>
            </a:r>
          </a:p>
          <a:p>
            <a:r>
              <a:rPr lang="en-US" sz="3000" dirty="0" smtClean="0">
                <a:solidFill>
                  <a:srgbClr val="C00000"/>
                </a:solidFill>
                <a:latin typeface="Bell MT" pitchFamily="18" charset="0"/>
              </a:rPr>
              <a:t>Mode of Transmission</a:t>
            </a:r>
          </a:p>
          <a:p>
            <a:pPr algn="ctr">
              <a:buNone/>
            </a:pP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smtClean="0">
                <a:solidFill>
                  <a:srgbClr val="00B0F0"/>
                </a:solidFill>
                <a:latin typeface="Bell MT" pitchFamily="18" charset="0"/>
              </a:rPr>
              <a:t>Direct contact</a:t>
            </a:r>
            <a:endParaRPr lang="en-US" dirty="0">
              <a:solidFill>
                <a:srgbClr val="00B0F0"/>
              </a:solidFill>
              <a:latin typeface="Bell MT" pitchFamily="18" charset="0"/>
            </a:endParaRPr>
          </a:p>
        </p:txBody>
      </p:sp>
      <p:pic>
        <p:nvPicPr>
          <p:cNvPr id="4098" name="Picture 2" descr="C:\Users\hp\Desktop\zoo\92037709-leptospirosis-symptoms-and-prevention-of-vector-cartoon-illustration-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66944" y="1219200"/>
            <a:ext cx="3267456" cy="4625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Q-fever</a:t>
            </a:r>
            <a:endParaRPr lang="en-US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Bell MT" pitchFamily="18" charset="0"/>
              </a:rPr>
              <a:t>Etiology</a:t>
            </a:r>
          </a:p>
          <a:p>
            <a:pPr algn="ctr">
              <a:buNone/>
            </a:pPr>
            <a:r>
              <a:rPr lang="en-US" dirty="0" smtClean="0">
                <a:latin typeface="Bell MT" pitchFamily="18" charset="0"/>
              </a:rPr>
              <a:t> </a:t>
            </a:r>
            <a:r>
              <a:rPr lang="en-US" i="1" dirty="0" smtClean="0">
                <a:solidFill>
                  <a:srgbClr val="00B0F0"/>
                </a:solidFill>
                <a:latin typeface="Bell MT" pitchFamily="18" charset="0"/>
              </a:rPr>
              <a:t>Coxiella burnetii</a:t>
            </a:r>
          </a:p>
          <a:p>
            <a:r>
              <a:rPr lang="en-US" sz="3600" dirty="0" smtClean="0">
                <a:solidFill>
                  <a:srgbClr val="C00000"/>
                </a:solidFill>
                <a:latin typeface="Bell MT" pitchFamily="18" charset="0"/>
              </a:rPr>
              <a:t>Clinical signs</a:t>
            </a:r>
          </a:p>
          <a:p>
            <a:pPr algn="ctr">
              <a:buNone/>
            </a:pP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smtClean="0">
                <a:solidFill>
                  <a:srgbClr val="00B0F0"/>
                </a:solidFill>
                <a:latin typeface="Bell MT" pitchFamily="18" charset="0"/>
              </a:rPr>
              <a:t>Most cases are clinically</a:t>
            </a:r>
          </a:p>
          <a:p>
            <a:pPr algn="ctr">
              <a:buNone/>
            </a:pPr>
            <a:r>
              <a:rPr lang="en-US" dirty="0" smtClean="0">
                <a:solidFill>
                  <a:srgbClr val="00B0F0"/>
                </a:solidFill>
                <a:latin typeface="Bell MT" pitchFamily="18" charset="0"/>
              </a:rPr>
              <a:t>asymptomatic or mild</a:t>
            </a:r>
          </a:p>
          <a:p>
            <a:pPr algn="ctr">
              <a:buNone/>
            </a:pPr>
            <a:r>
              <a:rPr lang="en-US" dirty="0" smtClean="0">
                <a:solidFill>
                  <a:srgbClr val="00B0F0"/>
                </a:solidFill>
                <a:latin typeface="Bell MT" pitchFamily="18" charset="0"/>
              </a:rPr>
              <a:t>characterized by a nonproductive cough, fever, and minimal auscultatory abnormalities</a:t>
            </a:r>
          </a:p>
          <a:p>
            <a:r>
              <a:rPr lang="en-US" sz="3600" dirty="0" smtClean="0">
                <a:solidFill>
                  <a:srgbClr val="C00000"/>
                </a:solidFill>
                <a:latin typeface="Bell MT" pitchFamily="18" charset="0"/>
              </a:rPr>
              <a:t>Mode of Transmission</a:t>
            </a:r>
          </a:p>
          <a:p>
            <a:pPr algn="ctr">
              <a:buNone/>
            </a:pPr>
            <a:r>
              <a:rPr lang="en-US" dirty="0" smtClean="0">
                <a:solidFill>
                  <a:srgbClr val="00B0F0"/>
                </a:solidFill>
                <a:latin typeface="Bell MT" pitchFamily="18" charset="0"/>
              </a:rPr>
              <a:t>Ixodid ticks acts as reservoir host</a:t>
            </a:r>
          </a:p>
          <a:p>
            <a:pPr algn="ctr">
              <a:buNone/>
            </a:pPr>
            <a:r>
              <a:rPr lang="en-US" dirty="0" smtClean="0">
                <a:solidFill>
                  <a:srgbClr val="00B0F0"/>
                </a:solidFill>
                <a:latin typeface="Bell MT" pitchFamily="18" charset="0"/>
              </a:rPr>
              <a:t>Inhalation, Ingestion or direct contact with birth fluid or placenta</a:t>
            </a:r>
            <a:endParaRPr lang="en-US" dirty="0">
              <a:solidFill>
                <a:srgbClr val="00B0F0"/>
              </a:solidFill>
              <a:latin typeface="Bell MT" pitchFamily="18" charset="0"/>
            </a:endParaRPr>
          </a:p>
        </p:txBody>
      </p:sp>
      <p:pic>
        <p:nvPicPr>
          <p:cNvPr id="5122" name="Picture 2" descr="C:\Users\hp\Desktop\zoo\download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72112" y="1752600"/>
            <a:ext cx="3138488" cy="4267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359</Words>
  <Application>Microsoft Office PowerPoint</Application>
  <PresentationFormat>On-screen Show (4:3)</PresentationFormat>
  <Paragraphs>98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Public Health Problems Arising From Zoo</vt:lpstr>
      <vt:lpstr>Introduction</vt:lpstr>
      <vt:lpstr>Cont…</vt:lpstr>
      <vt:lpstr>Slide 4</vt:lpstr>
      <vt:lpstr>Rabies</vt:lpstr>
      <vt:lpstr>TUBERCULOSIS</vt:lpstr>
      <vt:lpstr>Anthrax</vt:lpstr>
      <vt:lpstr>LEPTOSPIROSIS</vt:lpstr>
      <vt:lpstr>Q-fever</vt:lpstr>
      <vt:lpstr>Psittacosis</vt:lpstr>
      <vt:lpstr> NIPAH VIRUS</vt:lpstr>
      <vt:lpstr>HERPES B ENCEPHALITIS</vt:lpstr>
      <vt:lpstr> TOXOPLASMOSIS</vt:lpstr>
      <vt:lpstr>Kyasanur Forest Disease (KFD)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Windows User</cp:lastModifiedBy>
  <cp:revision>11</cp:revision>
  <dcterms:created xsi:type="dcterms:W3CDTF">2006-08-16T00:00:00Z</dcterms:created>
  <dcterms:modified xsi:type="dcterms:W3CDTF">2020-09-19T17:40:08Z</dcterms:modified>
</cp:coreProperties>
</file>