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-108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29F0-FACE-4059-B436-DE88AA14D5A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F287-92ED-41A6-953C-182E8D5C30C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54212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29F0-FACE-4059-B436-DE88AA14D5A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F287-92ED-41A6-953C-182E8D5C30C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87070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29F0-FACE-4059-B436-DE88AA14D5A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F287-92ED-41A6-953C-182E8D5C30C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47853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29F0-FACE-4059-B436-DE88AA14D5A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F287-92ED-41A6-953C-182E8D5C30C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0004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29F0-FACE-4059-B436-DE88AA14D5A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F287-92ED-41A6-953C-182E8D5C30C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7063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29F0-FACE-4059-B436-DE88AA14D5A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F287-92ED-41A6-953C-182E8D5C30C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272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29F0-FACE-4059-B436-DE88AA14D5A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F287-92ED-41A6-953C-182E8D5C30C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79588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29F0-FACE-4059-B436-DE88AA14D5A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F287-92ED-41A6-953C-182E8D5C30C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43331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29F0-FACE-4059-B436-DE88AA14D5A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F287-92ED-41A6-953C-182E8D5C30C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7319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29F0-FACE-4059-B436-DE88AA14D5A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F287-92ED-41A6-953C-182E8D5C30C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53916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29F0-FACE-4059-B436-DE88AA14D5A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F287-92ED-41A6-953C-182E8D5C30C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6704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29F0-FACE-4059-B436-DE88AA14D5A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1F287-92ED-41A6-953C-182E8D5C30C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3412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800600"/>
            <a:ext cx="8763000" cy="1752600"/>
          </a:xfrm>
        </p:spPr>
        <p:txBody>
          <a:bodyPr>
            <a:normAutofit fontScale="92500" lnSpcReduction="20000"/>
          </a:bodyPr>
          <a:lstStyle/>
          <a:p>
            <a:r>
              <a:rPr lang="en-IN" b="1" dirty="0" smtClean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IN" b="1" dirty="0" smtClean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</a:br>
            <a:r>
              <a:rPr lang="en-IN" b="1" dirty="0" smtClean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Dr.Kumari Anjana</a:t>
            </a:r>
            <a:br>
              <a:rPr lang="en-IN" b="1" dirty="0" smtClean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</a:br>
            <a:r>
              <a:rPr lang="en-IN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Assistant Professor</a:t>
            </a:r>
            <a:br>
              <a:rPr lang="en-IN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</a:br>
            <a:r>
              <a:rPr lang="en-IN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Deptt</a:t>
            </a:r>
            <a:r>
              <a:rPr lang="en-IN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 of Veterinary Pharmacology &amp; Toxicology</a:t>
            </a:r>
          </a:p>
          <a:p>
            <a:r>
              <a:rPr lang="en-IN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Bihar Veterinary College, Bihar Animal Sciences University, Patna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0" y="152400"/>
            <a:ext cx="1565166" cy="13167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74817" y="304800"/>
            <a:ext cx="1220783" cy="124335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55277" y="1814147"/>
            <a:ext cx="75525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Classification, identification and chemical constituents of poisonous </a:t>
            </a:r>
            <a:r>
              <a:rPr lang="en-U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plants</a:t>
            </a:r>
            <a:endParaRPr lang="en-IN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5066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3913"/>
          </a:xfrm>
        </p:spPr>
        <p:txBody>
          <a:bodyPr/>
          <a:lstStyle/>
          <a:p>
            <a:r>
              <a:rPr lang="en-IN" b="1" dirty="0" smtClean="0">
                <a:solidFill>
                  <a:srgbClr val="0070C0"/>
                </a:solidFill>
                <a:latin typeface="Comic Sans MS" pitchFamily="66" charset="0"/>
              </a:rPr>
              <a:t>Indole Alkaloids</a:t>
            </a:r>
            <a:endParaRPr lang="en-IN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>
                <a:latin typeface="Comic Sans MS" pitchFamily="66" charset="0"/>
              </a:rPr>
              <a:t>Indole Alkaloids</a:t>
            </a:r>
            <a:endParaRPr lang="en-IN" dirty="0">
              <a:latin typeface="Comic Sans MS" pitchFamily="66" charset="0"/>
            </a:endParaRPr>
          </a:p>
          <a:p>
            <a:r>
              <a:rPr lang="en-IN" dirty="0">
                <a:latin typeface="Comic Sans MS" pitchFamily="66" charset="0"/>
              </a:rPr>
              <a:t>Indoles are </a:t>
            </a:r>
            <a:r>
              <a:rPr lang="en-IN" dirty="0">
                <a:solidFill>
                  <a:srgbClr val="00B0F0"/>
                </a:solidFill>
                <a:latin typeface="Comic Sans MS" pitchFamily="66" charset="0"/>
              </a:rPr>
              <a:t>derivatives of the amino acid tryptophan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.</a:t>
            </a:r>
          </a:p>
          <a:p>
            <a:r>
              <a:rPr lang="en-IN" dirty="0" smtClean="0">
                <a:latin typeface="Comic Sans MS" pitchFamily="66" charset="0"/>
              </a:rPr>
              <a:t>Examples </a:t>
            </a:r>
            <a:r>
              <a:rPr lang="en-IN" dirty="0">
                <a:latin typeface="Comic Sans MS" pitchFamily="66" charset="0"/>
              </a:rPr>
              <a:t>are the </a:t>
            </a:r>
            <a:r>
              <a:rPr lang="en-IN" dirty="0">
                <a:solidFill>
                  <a:srgbClr val="FF0000"/>
                </a:solidFill>
                <a:latin typeface="Comic Sans MS" pitchFamily="66" charset="0"/>
              </a:rPr>
              <a:t>ergot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alkaloids.</a:t>
            </a:r>
          </a:p>
          <a:p>
            <a:r>
              <a:rPr lang="en-IN" dirty="0" smtClean="0">
                <a:latin typeface="Comic Sans MS" pitchFamily="66" charset="0"/>
              </a:rPr>
              <a:t>The </a:t>
            </a:r>
            <a:r>
              <a:rPr lang="en-IN" dirty="0">
                <a:latin typeface="Comic Sans MS" pitchFamily="66" charset="0"/>
              </a:rPr>
              <a:t>alkaloids such a </a:t>
            </a:r>
            <a:r>
              <a:rPr lang="en-IN" dirty="0" smtClean="0">
                <a:latin typeface="Comic Sans MS" pitchFamily="66" charset="0"/>
              </a:rPr>
              <a:t>perloloine present  </a:t>
            </a:r>
            <a:r>
              <a:rPr lang="en-IN" dirty="0">
                <a:latin typeface="Comic Sans MS" pitchFamily="66" charset="0"/>
              </a:rPr>
              <a:t>in tall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fescue.</a:t>
            </a:r>
          </a:p>
          <a:p>
            <a:r>
              <a:rPr lang="en-IN" dirty="0" smtClean="0">
                <a:latin typeface="Comic Sans MS" pitchFamily="66" charset="0"/>
              </a:rPr>
              <a:t>Chemical constituents: 3-methylindole.</a:t>
            </a:r>
          </a:p>
          <a:p>
            <a:r>
              <a:rPr lang="en-IN" dirty="0" smtClean="0">
                <a:latin typeface="Comic Sans MS" pitchFamily="66" charset="0"/>
              </a:rPr>
              <a:t>It is </a:t>
            </a:r>
            <a:r>
              <a:rPr lang="en-IN" dirty="0">
                <a:latin typeface="Comic Sans MS" pitchFamily="66" charset="0"/>
              </a:rPr>
              <a:t>an alkaloid implicated in </a:t>
            </a:r>
            <a:r>
              <a:rPr lang="en-IN" dirty="0">
                <a:solidFill>
                  <a:srgbClr val="FF0000"/>
                </a:solidFill>
                <a:latin typeface="Comic Sans MS" pitchFamily="66" charset="0"/>
              </a:rPr>
              <a:t>bovine pulmonary emphysema</a:t>
            </a:r>
            <a:r>
              <a:rPr lang="en-IN" dirty="0">
                <a:latin typeface="Comic Sans MS" pitchFamily="66" charset="0"/>
              </a:rPr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988207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dirty="0" smtClean="0">
                <a:solidFill>
                  <a:srgbClr val="0070C0"/>
                </a:solidFill>
                <a:latin typeface="Comic Sans MS" pitchFamily="66" charset="0"/>
              </a:rPr>
              <a:t>Quinolizidine Alkaloids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>
                <a:latin typeface="Comic Sans MS" pitchFamily="66" charset="0"/>
              </a:rPr>
              <a:t>The </a:t>
            </a:r>
            <a:r>
              <a:rPr lang="en-IN" dirty="0">
                <a:latin typeface="Comic Sans MS" pitchFamily="66" charset="0"/>
              </a:rPr>
              <a:t>quinolizidine nucleus consists of </a:t>
            </a:r>
            <a:r>
              <a:rPr lang="en-IN" dirty="0">
                <a:solidFill>
                  <a:srgbClr val="FF0000"/>
                </a:solidFill>
                <a:latin typeface="Comic Sans MS" pitchFamily="66" charset="0"/>
              </a:rPr>
              <a:t>two six-membered rings. </a:t>
            </a:r>
            <a:endParaRPr lang="en-IN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Lu-pines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>
                <a:latin typeface="Comic Sans MS" pitchFamily="66" charset="0"/>
              </a:rPr>
              <a:t>contain these </a:t>
            </a:r>
            <a:r>
              <a:rPr lang="en-IN" dirty="0" smtClean="0">
                <a:latin typeface="Comic Sans MS" pitchFamily="66" charset="0"/>
              </a:rPr>
              <a:t>alkaloids.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It causes </a:t>
            </a:r>
            <a:r>
              <a:rPr lang="en-IN" dirty="0">
                <a:latin typeface="Comic Sans MS" pitchFamily="66" charset="0"/>
              </a:rPr>
              <a:t>acute poisoning in sheep and teratogenic effects in calves </a:t>
            </a:r>
            <a:r>
              <a:rPr lang="en-IN" dirty="0">
                <a:solidFill>
                  <a:srgbClr val="FF0000"/>
                </a:solidFill>
                <a:latin typeface="Comic Sans MS" pitchFamily="66" charset="0"/>
              </a:rPr>
              <a:t>(crooked calf disease).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639856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B0F0"/>
                </a:solidFill>
                <a:latin typeface="Comic Sans MS" pitchFamily="66" charset="0"/>
              </a:rPr>
              <a:t>Steroid Alkaloids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1100"/>
            <a:ext cx="10947400" cy="5676900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en-IN" b="1" dirty="0" err="1" smtClean="0">
                <a:solidFill>
                  <a:srgbClr val="FF0000"/>
                </a:solidFill>
                <a:latin typeface="Comic Sans MS" pitchFamily="66" charset="0"/>
              </a:rPr>
              <a:t>Solanum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N" b="1" dirty="0">
                <a:solidFill>
                  <a:srgbClr val="FF0000"/>
                </a:solidFill>
                <a:latin typeface="Comic Sans MS" pitchFamily="66" charset="0"/>
              </a:rPr>
              <a:t>type (e.g., </a:t>
            </a:r>
            <a:r>
              <a:rPr lang="en-IN" b="1" dirty="0" err="1">
                <a:solidFill>
                  <a:srgbClr val="FF0000"/>
                </a:solidFill>
                <a:latin typeface="Comic Sans MS" pitchFamily="66" charset="0"/>
              </a:rPr>
              <a:t>salanidine</a:t>
            </a:r>
            <a:r>
              <a:rPr lang="en-IN" b="1" dirty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n-IN" dirty="0">
              <a:solidFill>
                <a:srgbClr val="FF0000"/>
              </a:solidFill>
              <a:latin typeface="Comic Sans MS" pitchFamily="66" charset="0"/>
            </a:endParaRPr>
          </a:p>
          <a:p>
            <a:pPr algn="just"/>
            <a:r>
              <a:rPr lang="en-IN" dirty="0">
                <a:latin typeface="Comic Sans MS" pitchFamily="66" charset="0"/>
              </a:rPr>
              <a:t>These are found in green potatoes, tomatoes, and </a:t>
            </a:r>
            <a:r>
              <a:rPr lang="en-IN" dirty="0" smtClean="0">
                <a:latin typeface="Comic Sans MS" pitchFamily="66" charset="0"/>
              </a:rPr>
              <a:t>nightshade.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They </a:t>
            </a:r>
            <a:r>
              <a:rPr lang="en-IN" dirty="0">
                <a:latin typeface="Comic Sans MS" pitchFamily="66" charset="0"/>
              </a:rPr>
              <a:t>are central nervous system poisons and cholinesterase inhibitors. </a:t>
            </a: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err="1" smtClean="0">
                <a:latin typeface="Comic Sans MS" pitchFamily="66" charset="0"/>
              </a:rPr>
              <a:t>Solanidine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>
                <a:latin typeface="Comic Sans MS" pitchFamily="66" charset="0"/>
              </a:rPr>
              <a:t>in potatoes has human health </a:t>
            </a:r>
            <a:r>
              <a:rPr lang="en-IN" dirty="0" smtClean="0">
                <a:latin typeface="Comic Sans MS" pitchFamily="66" charset="0"/>
              </a:rPr>
              <a:t>implications. </a:t>
            </a:r>
          </a:p>
          <a:p>
            <a:pPr algn="just">
              <a:buNone/>
            </a:pPr>
            <a:endParaRPr lang="en-IN" dirty="0">
              <a:latin typeface="Comic Sans MS" pitchFamily="66" charset="0"/>
            </a:endParaRPr>
          </a:p>
          <a:p>
            <a:pPr marL="0" lvl="0" indent="0" algn="just">
              <a:buNone/>
            </a:pPr>
            <a:r>
              <a:rPr lang="en-IN" b="1" dirty="0" err="1">
                <a:solidFill>
                  <a:srgbClr val="FF0000"/>
                </a:solidFill>
                <a:latin typeface="Comic Sans MS" pitchFamily="66" charset="0"/>
              </a:rPr>
              <a:t>Veratrum</a:t>
            </a:r>
            <a:r>
              <a:rPr lang="en-IN" b="1" dirty="0">
                <a:solidFill>
                  <a:srgbClr val="FF0000"/>
                </a:solidFill>
                <a:latin typeface="Comic Sans MS" pitchFamily="66" charset="0"/>
              </a:rPr>
              <a:t> type (e.g., </a:t>
            </a:r>
            <a:r>
              <a:rPr lang="en-IN" b="1" dirty="0" err="1">
                <a:solidFill>
                  <a:srgbClr val="FF0000"/>
                </a:solidFill>
                <a:latin typeface="Comic Sans MS" pitchFamily="66" charset="0"/>
              </a:rPr>
              <a:t>veratramine</a:t>
            </a:r>
            <a:r>
              <a:rPr lang="en-IN" b="1" dirty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n-IN" dirty="0">
              <a:solidFill>
                <a:srgbClr val="FF0000"/>
              </a:solidFill>
              <a:latin typeface="Comic Sans MS" pitchFamily="66" charset="0"/>
            </a:endParaRPr>
          </a:p>
          <a:p>
            <a:pPr algn="just"/>
            <a:r>
              <a:rPr lang="en-IN" dirty="0">
                <a:latin typeface="Comic Sans MS" pitchFamily="66" charset="0"/>
              </a:rPr>
              <a:t>False hellebore (</a:t>
            </a:r>
            <a:r>
              <a:rPr lang="en-IN" dirty="0" err="1">
                <a:latin typeface="Comic Sans MS" pitchFamily="66" charset="0"/>
              </a:rPr>
              <a:t>Veratrum</a:t>
            </a:r>
            <a:r>
              <a:rPr lang="en-IN" dirty="0">
                <a:latin typeface="Comic Sans MS" pitchFamily="66" charset="0"/>
              </a:rPr>
              <a:t> </a:t>
            </a:r>
            <a:r>
              <a:rPr lang="en-IN" dirty="0" err="1">
                <a:latin typeface="Comic Sans MS" pitchFamily="66" charset="0"/>
              </a:rPr>
              <a:t>californicum</a:t>
            </a:r>
            <a:r>
              <a:rPr lang="en-IN" dirty="0">
                <a:latin typeface="Comic Sans MS" pitchFamily="66" charset="0"/>
              </a:rPr>
              <a:t>) contains </a:t>
            </a:r>
            <a:r>
              <a:rPr lang="en-IN" dirty="0" err="1">
                <a:latin typeface="Comic Sans MS" pitchFamily="66" charset="0"/>
              </a:rPr>
              <a:t>veratrum</a:t>
            </a:r>
            <a:r>
              <a:rPr lang="en-IN" dirty="0">
                <a:latin typeface="Comic Sans MS" pitchFamily="66" charset="0"/>
              </a:rPr>
              <a:t> alkaloids that produce teratogenic effects in lambs </a:t>
            </a:r>
            <a:r>
              <a:rPr lang="en-IN" dirty="0">
                <a:solidFill>
                  <a:srgbClr val="FF0000"/>
                </a:solidFill>
                <a:latin typeface="Comic Sans MS" pitchFamily="66" charset="0"/>
              </a:rPr>
              <a:t>(Cyclops lamb) and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prolonged </a:t>
            </a:r>
            <a:r>
              <a:rPr lang="en-IN" dirty="0">
                <a:solidFill>
                  <a:srgbClr val="FF0000"/>
                </a:solidFill>
                <a:latin typeface="Comic Sans MS" pitchFamily="66" charset="0"/>
              </a:rPr>
              <a:t>gestation in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ewes.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 Death, </a:t>
            </a:r>
            <a:r>
              <a:rPr lang="en-IN" dirty="0">
                <a:latin typeface="Comic Sans MS" pitchFamily="66" charset="0"/>
              </a:rPr>
              <a:t>a source of extensive </a:t>
            </a:r>
            <a:r>
              <a:rPr lang="en-IN" dirty="0" smtClean="0">
                <a:latin typeface="Comic Sans MS" pitchFamily="66" charset="0"/>
              </a:rPr>
              <a:t>sheep </a:t>
            </a:r>
            <a:r>
              <a:rPr lang="en-IN" dirty="0">
                <a:latin typeface="Comic Sans MS" pitchFamily="66" charset="0"/>
              </a:rPr>
              <a:t>losses in the American West in the past, contains alkaloids of this type.</a:t>
            </a:r>
          </a:p>
          <a:p>
            <a:pPr algn="just"/>
            <a:endParaRPr lang="en-IN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6463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Polycyclic Diterpene alkaloids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Comic Sans MS" pitchFamily="66" charset="0"/>
              </a:rPr>
              <a:t>These </a:t>
            </a:r>
            <a:r>
              <a:rPr lang="en-IN" dirty="0">
                <a:latin typeface="Comic Sans MS" pitchFamily="66" charset="0"/>
              </a:rPr>
              <a:t>complex alkaloids are found in </a:t>
            </a:r>
            <a:r>
              <a:rPr lang="en-IN" dirty="0">
                <a:solidFill>
                  <a:srgbClr val="00B0F0"/>
                </a:solidFill>
                <a:latin typeface="Comic Sans MS" pitchFamily="66" charset="0"/>
              </a:rPr>
              <a:t>Delphinium spp., commonly known as larkspurs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>
                <a:latin typeface="Comic Sans MS" pitchFamily="66" charset="0"/>
              </a:rPr>
              <a:t>Larkspurs are responsible for more cattle losses in the U.S. than all other toxic plants combined. </a:t>
            </a: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r>
              <a:rPr lang="en-IN" dirty="0" smtClean="0">
                <a:latin typeface="Comic Sans MS" pitchFamily="66" charset="0"/>
              </a:rPr>
              <a:t>They </a:t>
            </a:r>
            <a:r>
              <a:rPr lang="en-IN" dirty="0">
                <a:latin typeface="Comic Sans MS" pitchFamily="66" charset="0"/>
              </a:rPr>
              <a:t>cause acute central nervous system effects.</a:t>
            </a:r>
          </a:p>
          <a:p>
            <a:pPr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76666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B0F0"/>
                </a:solidFill>
                <a:latin typeface="Comic Sans MS" pitchFamily="66" charset="0"/>
              </a:rPr>
              <a:t>Indolizidine Alkaloids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sz="3200" dirty="0" smtClean="0">
                <a:latin typeface="Comic Sans MS" pitchFamily="66" charset="0"/>
              </a:rPr>
              <a:t>Indolizidine </a:t>
            </a:r>
            <a:r>
              <a:rPr lang="en-IN" sz="3200" dirty="0">
                <a:latin typeface="Comic Sans MS" pitchFamily="66" charset="0"/>
              </a:rPr>
              <a:t>alkaloids, such as </a:t>
            </a:r>
            <a:r>
              <a:rPr lang="en-IN" sz="3200" dirty="0" err="1">
                <a:latin typeface="Comic Sans MS" pitchFamily="66" charset="0"/>
              </a:rPr>
              <a:t>swainsonine</a:t>
            </a:r>
            <a:r>
              <a:rPr lang="en-IN" sz="3200" dirty="0">
                <a:latin typeface="Comic Sans MS" pitchFamily="66" charset="0"/>
              </a:rPr>
              <a:t>, have been identified as the toxic components of </a:t>
            </a:r>
            <a:r>
              <a:rPr lang="en-IN" sz="3200" dirty="0" err="1">
                <a:latin typeface="Comic Sans MS" pitchFamily="66" charset="0"/>
              </a:rPr>
              <a:t>Swainsona</a:t>
            </a:r>
            <a:r>
              <a:rPr lang="en-IN" sz="3200" dirty="0">
                <a:latin typeface="Comic Sans MS" pitchFamily="66" charset="0"/>
              </a:rPr>
              <a:t> spp</a:t>
            </a:r>
            <a:r>
              <a:rPr lang="en-IN" sz="3200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r>
              <a:rPr lang="en-IN" sz="3200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en-IN" sz="3200" dirty="0" smtClean="0">
                <a:latin typeface="Comic Sans MS" pitchFamily="66" charset="0"/>
              </a:rPr>
              <a:t>In </a:t>
            </a:r>
            <a:r>
              <a:rPr lang="en-IN" sz="3200" dirty="0">
                <a:latin typeface="Comic Sans MS" pitchFamily="66" charset="0"/>
              </a:rPr>
              <a:t>Australia and </a:t>
            </a:r>
            <a:r>
              <a:rPr lang="en-IN" sz="3200" dirty="0" err="1">
                <a:latin typeface="Comic Sans MS" pitchFamily="66" charset="0"/>
              </a:rPr>
              <a:t>Astragalus</a:t>
            </a:r>
            <a:r>
              <a:rPr lang="en-IN" sz="3200" dirty="0">
                <a:latin typeface="Comic Sans MS" pitchFamily="66" charset="0"/>
              </a:rPr>
              <a:t> spp. (locoweed) in the U.S. they are inhibitors of α-mannosidase, re-cells. </a:t>
            </a:r>
            <a:endParaRPr lang="en-IN" sz="3200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IN" sz="3200" dirty="0" smtClean="0">
              <a:latin typeface="Comic Sans MS" pitchFamily="66" charset="0"/>
            </a:endParaRPr>
          </a:p>
          <a:p>
            <a:pPr algn="just"/>
            <a:r>
              <a:rPr lang="en-IN" sz="3200" dirty="0" err="1" smtClean="0">
                <a:latin typeface="Comic Sans MS" pitchFamily="66" charset="0"/>
              </a:rPr>
              <a:t>Slaframine</a:t>
            </a:r>
            <a:r>
              <a:rPr lang="en-IN" sz="3200" dirty="0" smtClean="0">
                <a:latin typeface="Comic Sans MS" pitchFamily="66" charset="0"/>
              </a:rPr>
              <a:t> </a:t>
            </a:r>
            <a:r>
              <a:rPr lang="en-IN" sz="3200" dirty="0">
                <a:latin typeface="Comic Sans MS" pitchFamily="66" charset="0"/>
              </a:rPr>
              <a:t>is an </a:t>
            </a:r>
            <a:r>
              <a:rPr lang="en-IN" sz="3200" dirty="0" err="1">
                <a:latin typeface="Comic Sans MS" pitchFamily="66" charset="0"/>
              </a:rPr>
              <a:t>indolizidine</a:t>
            </a:r>
            <a:r>
              <a:rPr lang="en-IN" sz="3200" dirty="0">
                <a:latin typeface="Comic Sans MS" pitchFamily="66" charset="0"/>
              </a:rPr>
              <a:t> alkaloid produced on red clover by a fungus; </a:t>
            </a:r>
            <a:r>
              <a:rPr lang="en-IN" sz="3200" dirty="0">
                <a:solidFill>
                  <a:srgbClr val="FF0000"/>
                </a:solidFill>
                <a:latin typeface="Comic Sans MS" pitchFamily="66" charset="0"/>
              </a:rPr>
              <a:t>it causes p</a:t>
            </a:r>
            <a:r>
              <a:rPr lang="en-IN" sz="3200" dirty="0" smtClean="0">
                <a:solidFill>
                  <a:srgbClr val="FF0000"/>
                </a:solidFill>
                <a:latin typeface="Comic Sans MS" pitchFamily="66" charset="0"/>
              </a:rPr>
              <a:t>rofuse </a:t>
            </a:r>
            <a:r>
              <a:rPr lang="en-IN" sz="3200" dirty="0">
                <a:solidFill>
                  <a:srgbClr val="FF0000"/>
                </a:solidFill>
                <a:latin typeface="Comic Sans MS" pitchFamily="66" charset="0"/>
              </a:rPr>
              <a:t>salivation.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17866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B0F0"/>
                </a:solidFill>
                <a:latin typeface="Comic Sans MS" pitchFamily="66" charset="0"/>
              </a:rPr>
              <a:t>Tryptamine Alkaloids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>
                <a:latin typeface="Comic Sans MS" pitchFamily="66" charset="0"/>
              </a:rPr>
              <a:t>Tryptamine </a:t>
            </a:r>
            <a:r>
              <a:rPr lang="en-IN" dirty="0">
                <a:latin typeface="Comic Sans MS" pitchFamily="66" charset="0"/>
              </a:rPr>
              <a:t>alkaloids are found in </a:t>
            </a:r>
            <a:r>
              <a:rPr lang="en-IN" dirty="0" err="1">
                <a:latin typeface="Comic Sans MS" pitchFamily="66" charset="0"/>
              </a:rPr>
              <a:t>Phalaris</a:t>
            </a:r>
            <a:r>
              <a:rPr lang="en-IN" dirty="0">
                <a:latin typeface="Comic Sans MS" pitchFamily="66" charset="0"/>
              </a:rPr>
              <a:t> tuberose, a forage grass grown in Australia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err="1">
                <a:latin typeface="Comic Sans MS" pitchFamily="66" charset="0"/>
              </a:rPr>
              <a:t>Phalaris</a:t>
            </a:r>
            <a:r>
              <a:rPr lang="en-IN" dirty="0">
                <a:latin typeface="Comic Sans MS" pitchFamily="66" charset="0"/>
              </a:rPr>
              <a:t> poisoning results in acute neurological signs and chronic muscular incoordination.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401733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B0F0"/>
                </a:solidFill>
                <a:latin typeface="Comic Sans MS" pitchFamily="66" charset="0"/>
              </a:rPr>
              <a:t>Tropane Alkaloids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Comic Sans MS" pitchFamily="66" charset="0"/>
              </a:rPr>
              <a:t>Atropine</a:t>
            </a:r>
            <a:r>
              <a:rPr lang="en-IN" dirty="0">
                <a:latin typeface="Comic Sans MS" pitchFamily="66" charset="0"/>
              </a:rPr>
              <a:t>, found in </a:t>
            </a:r>
            <a:r>
              <a:rPr lang="en-IN" dirty="0">
                <a:solidFill>
                  <a:srgbClr val="FF0000"/>
                </a:solidFill>
                <a:latin typeface="Comic Sans MS" pitchFamily="66" charset="0"/>
              </a:rPr>
              <a:t>Datura spp. </a:t>
            </a:r>
            <a:r>
              <a:rPr lang="en-IN" dirty="0">
                <a:latin typeface="Comic Sans MS" pitchFamily="66" charset="0"/>
              </a:rPr>
              <a:t>(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Jimson</a:t>
            </a:r>
            <a:r>
              <a:rPr lang="en-IN" dirty="0" smtClean="0">
                <a:latin typeface="Comic Sans MS" pitchFamily="66" charset="0"/>
              </a:rPr>
              <a:t> weed</a:t>
            </a:r>
            <a:r>
              <a:rPr lang="en-IN" dirty="0">
                <a:latin typeface="Comic Sans MS" pitchFamily="66" charset="0"/>
              </a:rPr>
              <a:t>), is an example of a tropane alkaloid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r>
              <a:rPr lang="en-IN" dirty="0" smtClean="0">
                <a:latin typeface="Comic Sans MS" pitchFamily="66" charset="0"/>
              </a:rPr>
              <a:t>It </a:t>
            </a:r>
            <a:r>
              <a:rPr lang="en-IN" dirty="0">
                <a:latin typeface="Comic Sans MS" pitchFamily="66" charset="0"/>
              </a:rPr>
              <a:t>has pronounced effects on the </a:t>
            </a:r>
            <a:r>
              <a:rPr lang="en-IN" dirty="0">
                <a:solidFill>
                  <a:srgbClr val="FF0000"/>
                </a:solidFill>
                <a:latin typeface="Comic Sans MS" pitchFamily="66" charset="0"/>
              </a:rPr>
              <a:t>central nervous system</a:t>
            </a:r>
            <a:r>
              <a:rPr lang="en-IN" dirty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038767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785" y="215657"/>
            <a:ext cx="10515600" cy="79546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Content of the chapter 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73638"/>
            <a:ext cx="10225454" cy="5784362"/>
          </a:xfrm>
        </p:spPr>
        <p:txBody>
          <a:bodyPr>
            <a:normAutofit fontScale="25000" lnSpcReduction="20000"/>
          </a:bodyPr>
          <a:lstStyle/>
          <a:p>
            <a:r>
              <a:rPr lang="en-IN" sz="9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Introduction to Natural Toxins</a:t>
            </a:r>
          </a:p>
          <a:p>
            <a:r>
              <a:rPr lang="en-IN" sz="9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Classification of natural Toxins</a:t>
            </a:r>
          </a:p>
          <a:p>
            <a:r>
              <a:rPr lang="en-IN" sz="9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Alkaloids</a:t>
            </a:r>
          </a:p>
          <a:p>
            <a:pPr marL="0" indent="0">
              <a:buNone/>
            </a:pPr>
            <a:r>
              <a:rPr lang="en-IN" sz="9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Piperidine Alkaloids</a:t>
            </a:r>
          </a:p>
          <a:p>
            <a:pPr marL="0" indent="0">
              <a:buNone/>
            </a:pPr>
            <a:r>
              <a:rPr lang="en-IN" sz="9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Pyrrolizidine Alkaloids</a:t>
            </a:r>
          </a:p>
          <a:p>
            <a:pPr marL="0" indent="0">
              <a:buNone/>
            </a:pPr>
            <a:r>
              <a:rPr lang="en-IN" sz="9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Pyridine Alkaloids</a:t>
            </a:r>
          </a:p>
          <a:p>
            <a:pPr marL="0" indent="0">
              <a:buNone/>
            </a:pPr>
            <a:r>
              <a:rPr lang="en-IN" sz="9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Indole Alkaloids</a:t>
            </a:r>
          </a:p>
          <a:p>
            <a:pPr marL="0" indent="0">
              <a:buNone/>
            </a:pPr>
            <a:r>
              <a:rPr lang="en-IN" sz="9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Quinolizidine Alkaloids</a:t>
            </a:r>
          </a:p>
          <a:p>
            <a:pPr marL="0" indent="0">
              <a:buNone/>
            </a:pPr>
            <a:r>
              <a:rPr lang="en-IN" sz="9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Steroid Alkaloids</a:t>
            </a:r>
          </a:p>
          <a:p>
            <a:pPr marL="0" indent="0">
              <a:buNone/>
            </a:pPr>
            <a:r>
              <a:rPr lang="en-IN" sz="9600" dirty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IN" sz="9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 </a:t>
            </a:r>
            <a:r>
              <a:rPr lang="en-IN" sz="96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Solanum</a:t>
            </a:r>
            <a:r>
              <a:rPr lang="en-IN" sz="9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type</a:t>
            </a:r>
          </a:p>
          <a:p>
            <a:pPr marL="0" indent="0">
              <a:buNone/>
            </a:pPr>
            <a:r>
              <a:rPr lang="en-IN" sz="9600" dirty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IN" sz="9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 </a:t>
            </a:r>
            <a:r>
              <a:rPr lang="en-IN" sz="96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Veratrum</a:t>
            </a:r>
            <a:r>
              <a:rPr lang="en-IN" sz="9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type </a:t>
            </a:r>
          </a:p>
          <a:p>
            <a:pPr marL="0" indent="0">
              <a:buNone/>
            </a:pPr>
            <a:r>
              <a:rPr lang="en-IN" sz="9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Polycyclic Diterpene alkaloids</a:t>
            </a:r>
          </a:p>
          <a:p>
            <a:pPr marL="0" indent="0">
              <a:buNone/>
            </a:pPr>
            <a:r>
              <a:rPr lang="en-IN" sz="9600" dirty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IN" sz="9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Indolizidine Alkaloids</a:t>
            </a:r>
          </a:p>
          <a:p>
            <a:pPr marL="0" indent="0">
              <a:buNone/>
            </a:pPr>
            <a:r>
              <a:rPr lang="en-IN" sz="9600" dirty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IN" sz="9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Tryptamine Alkaloids</a:t>
            </a:r>
          </a:p>
          <a:p>
            <a:pPr marL="0" indent="0">
              <a:buNone/>
            </a:pPr>
            <a:r>
              <a:rPr lang="en-IN" sz="9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Tropane Alkaloids</a:t>
            </a:r>
            <a:r>
              <a:rPr lang="en-IN" sz="9600" dirty="0" smtClean="0"/>
              <a:t/>
            </a:r>
            <a:br>
              <a:rPr lang="en-IN" sz="9600" dirty="0" smtClean="0"/>
            </a:br>
            <a:endParaRPr lang="en-IN" sz="9600" b="1" dirty="0" smtClean="0"/>
          </a:p>
          <a:p>
            <a:pPr marL="0" indent="0">
              <a:buNone/>
            </a:pPr>
            <a:r>
              <a:rPr lang="en-IN" sz="9600" b="1" dirty="0"/>
              <a:t>	</a:t>
            </a:r>
            <a:r>
              <a:rPr lang="en-IN" sz="9600" b="1" dirty="0" smtClean="0"/>
              <a:t>	</a:t>
            </a:r>
            <a:endParaRPr lang="en-IN" sz="9600" dirty="0" smtClean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/>
            </a:r>
            <a:br>
              <a:rPr lang="en-IN" dirty="0" smtClean="0"/>
            </a:b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4392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Berlin Sans FB Demi" pitchFamily="34" charset="0"/>
              </a:rPr>
              <a:t>Introduction to Toxic Principles of plants and their chemistry</a:t>
            </a:r>
            <a:endParaRPr lang="en-US" sz="2800" b="1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00" y="1663700"/>
            <a:ext cx="10998200" cy="45132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Plants are storehouse of chemicals – diverse biological activities.</a:t>
            </a:r>
          </a:p>
          <a:p>
            <a:pPr algn="just"/>
            <a:r>
              <a:rPr lang="en-US" dirty="0" smtClean="0"/>
              <a:t>Harmless and are necessary for the survival of both the plants and animal kingdoms.</a:t>
            </a:r>
          </a:p>
          <a:p>
            <a:pPr algn="just"/>
            <a:r>
              <a:rPr lang="en-US" dirty="0" smtClean="0"/>
              <a:t>The simple sugar molecules- glucose- food chain in nature.</a:t>
            </a:r>
          </a:p>
          <a:p>
            <a:pPr algn="just"/>
            <a:r>
              <a:rPr lang="en-US" dirty="0" smtClean="0"/>
              <a:t>The protoplasm  consists of amino-acid – essential  for sustaining life.</a:t>
            </a:r>
          </a:p>
          <a:p>
            <a:pPr algn="just"/>
            <a:r>
              <a:rPr lang="en-US" b="1" dirty="0" smtClean="0">
                <a:solidFill>
                  <a:srgbClr val="FFC000"/>
                </a:solidFill>
              </a:rPr>
              <a:t>Primary metabolite: </a:t>
            </a:r>
            <a:r>
              <a:rPr lang="en-US" b="1" dirty="0" smtClean="0">
                <a:solidFill>
                  <a:srgbClr val="00B0F0"/>
                </a:solidFill>
              </a:rPr>
              <a:t>- </a:t>
            </a:r>
            <a:r>
              <a:rPr lang="en-US" b="1" dirty="0" smtClean="0"/>
              <a:t>glucose and amino acids- essential for life.</a:t>
            </a:r>
          </a:p>
          <a:p>
            <a:pPr algn="just"/>
            <a:r>
              <a:rPr lang="en-US" b="1" dirty="0" smtClean="0">
                <a:solidFill>
                  <a:srgbClr val="FFC000"/>
                </a:solidFill>
              </a:rPr>
              <a:t>secondary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metabolite: </a:t>
            </a:r>
            <a:r>
              <a:rPr lang="en-US" b="1" dirty="0" smtClean="0">
                <a:solidFill>
                  <a:srgbClr val="00B0F0"/>
                </a:solidFill>
              </a:rPr>
              <a:t>- </a:t>
            </a:r>
            <a:r>
              <a:rPr lang="en-US" b="1" dirty="0" smtClean="0"/>
              <a:t>variety of compounds other then  Primary metabolites are produced by plants. Not essential for life.</a:t>
            </a:r>
          </a:p>
          <a:p>
            <a:pPr algn="just"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algn="just"/>
            <a:r>
              <a:rPr lang="en-US" b="1" dirty="0" smtClean="0">
                <a:solidFill>
                  <a:srgbClr val="00B0F0"/>
                </a:solidFill>
              </a:rPr>
              <a:t>Plants  toxins may be referred  to as secondary</a:t>
            </a:r>
            <a:r>
              <a:rPr lang="en-US" dirty="0" smtClean="0">
                <a:solidFill>
                  <a:srgbClr val="00B0F0"/>
                </a:solidFill>
              </a:rPr>
              <a:t> plant </a:t>
            </a:r>
            <a:r>
              <a:rPr lang="en-US" b="1" dirty="0" smtClean="0">
                <a:solidFill>
                  <a:srgbClr val="00B0F0"/>
                </a:solidFill>
              </a:rPr>
              <a:t>metabolites which are toxic compounds.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Classification of Toxic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Classification on the basis of chemical constituents:</a:t>
            </a:r>
          </a:p>
          <a:p>
            <a:r>
              <a:rPr lang="en-US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Alkaloids</a:t>
            </a:r>
          </a:p>
          <a:p>
            <a:r>
              <a:rPr lang="en-US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Terpenes</a:t>
            </a:r>
          </a:p>
          <a:p>
            <a:r>
              <a:rPr lang="en-US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Glycosides</a:t>
            </a:r>
          </a:p>
          <a:p>
            <a:r>
              <a:rPr lang="en-US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Proteinaceous compounds</a:t>
            </a:r>
          </a:p>
          <a:p>
            <a:r>
              <a:rPr lang="en-US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Organic acids</a:t>
            </a:r>
          </a:p>
          <a:p>
            <a:r>
              <a:rPr lang="en-US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Resins and resinoids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Alkaloids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Alkaloids </a:t>
            </a:r>
            <a:r>
              <a:rPr lang="en-IN" dirty="0">
                <a:latin typeface="Comic Sans MS" panose="030F0702030302020204" pitchFamily="66" charset="0"/>
              </a:rPr>
              <a:t>(“alkali-like”) are compounds that contain </a:t>
            </a:r>
            <a:r>
              <a:rPr lang="en-IN" dirty="0">
                <a:solidFill>
                  <a:srgbClr val="00B0F0"/>
                </a:solidFill>
                <a:latin typeface="Comic Sans MS" panose="030F0702030302020204" pitchFamily="66" charset="0"/>
              </a:rPr>
              <a:t>nitrogen, usually in a heterocyclic ring, and are generally basic substances. </a:t>
            </a:r>
            <a:endParaRPr lang="en-IN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r>
              <a:rPr lang="en-IN" dirty="0" smtClean="0">
                <a:latin typeface="Comic Sans MS" panose="030F0702030302020204" pitchFamily="66" charset="0"/>
              </a:rPr>
              <a:t>They </a:t>
            </a:r>
            <a:r>
              <a:rPr lang="en-IN" dirty="0">
                <a:latin typeface="Comic Sans MS" panose="030F0702030302020204" pitchFamily="66" charset="0"/>
              </a:rPr>
              <a:t>are usually bitter, and most are toxic. </a:t>
            </a:r>
            <a:endParaRPr lang="en-IN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r>
              <a:rPr lang="en-IN" dirty="0" smtClean="0">
                <a:latin typeface="Comic Sans MS" panose="030F0702030302020204" pitchFamily="66" charset="0"/>
              </a:rPr>
              <a:t>They </a:t>
            </a:r>
            <a:r>
              <a:rPr lang="en-IN" dirty="0">
                <a:latin typeface="Comic Sans MS" panose="030F0702030302020204" pitchFamily="66" charset="0"/>
              </a:rPr>
              <a:t>are </a:t>
            </a:r>
            <a:r>
              <a:rPr lang="en-IN" dirty="0" smtClean="0">
                <a:latin typeface="Comic Sans MS" panose="030F0702030302020204" pitchFamily="66" charset="0"/>
              </a:rPr>
              <a:t>sub-classified </a:t>
            </a:r>
            <a:r>
              <a:rPr lang="en-IN" dirty="0">
                <a:latin typeface="Comic Sans MS" panose="030F0702030302020204" pitchFamily="66" charset="0"/>
              </a:rPr>
              <a:t>on the basis of the chemical type of the nitrogen-containing heterocyclic ring.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016534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	</a:t>
            </a:r>
            <a:br>
              <a:rPr lang="en-IN" b="1" dirty="0" smtClean="0"/>
            </a:b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Classification of Alkaloids</a:t>
            </a:r>
            <a:r>
              <a:rPr lang="en-IN" dirty="0" smtClean="0">
                <a:latin typeface="Comic Sans MS" panose="030F0702030302020204" pitchFamily="66" charset="0"/>
              </a:rPr>
              <a:t/>
            </a:r>
            <a:br>
              <a:rPr lang="en-IN" dirty="0" smtClean="0">
                <a:latin typeface="Comic Sans MS" panose="030F0702030302020204" pitchFamily="66" charset="0"/>
              </a:rPr>
            </a:br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56238"/>
            <a:ext cx="10688515" cy="476543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b="1" dirty="0" smtClean="0"/>
              <a:t>	</a:t>
            </a:r>
            <a:r>
              <a:rPr lang="en-IN" b="1" dirty="0" smtClean="0">
                <a:solidFill>
                  <a:srgbClr val="0070C0"/>
                </a:solidFill>
              </a:rPr>
              <a:t>Piperidine </a:t>
            </a:r>
            <a:r>
              <a:rPr lang="en-IN" b="1" dirty="0">
                <a:solidFill>
                  <a:srgbClr val="0070C0"/>
                </a:solidFill>
              </a:rPr>
              <a:t>Alkaloids</a:t>
            </a:r>
            <a:endParaRPr lang="en-IN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</a:rPr>
              <a:t>	Pyrrolizidine Alkaloids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</a:rPr>
              <a:t>	Pyridine Alkaloids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</a:rPr>
              <a:t>	Indole Alkaloids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</a:rPr>
              <a:t>	Quinolizidine Alkaloids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</a:rPr>
              <a:t>	Steroid Alkaloids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</a:rPr>
              <a:t>		</a:t>
            </a:r>
            <a:r>
              <a:rPr lang="en-IN" b="1" dirty="0">
                <a:solidFill>
                  <a:srgbClr val="00B0F0"/>
                </a:solidFill>
              </a:rPr>
              <a:t> </a:t>
            </a:r>
            <a:r>
              <a:rPr lang="en-IN" b="1" dirty="0" err="1">
                <a:solidFill>
                  <a:srgbClr val="00B0F0"/>
                </a:solidFill>
              </a:rPr>
              <a:t>Solanum</a:t>
            </a:r>
            <a:r>
              <a:rPr lang="en-IN" b="1" dirty="0">
                <a:solidFill>
                  <a:srgbClr val="00B0F0"/>
                </a:solidFill>
              </a:rPr>
              <a:t> type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B0F0"/>
                </a:solidFill>
              </a:rPr>
              <a:t>		 </a:t>
            </a:r>
            <a:r>
              <a:rPr lang="en-IN" b="1" dirty="0" err="1">
                <a:solidFill>
                  <a:srgbClr val="00B0F0"/>
                </a:solidFill>
              </a:rPr>
              <a:t>Veratrum</a:t>
            </a:r>
            <a:r>
              <a:rPr lang="en-IN" b="1" dirty="0">
                <a:solidFill>
                  <a:srgbClr val="00B0F0"/>
                </a:solidFill>
              </a:rPr>
              <a:t> type 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</a:rPr>
              <a:t>	Polycyclic Diterpene alkaloids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</a:rPr>
              <a:t>	</a:t>
            </a:r>
            <a:r>
              <a:rPr lang="en-IN" b="1" dirty="0" smtClean="0">
                <a:solidFill>
                  <a:srgbClr val="0070C0"/>
                </a:solidFill>
              </a:rPr>
              <a:t>Indolizidine </a:t>
            </a:r>
            <a:r>
              <a:rPr lang="en-IN" b="1" dirty="0">
                <a:solidFill>
                  <a:srgbClr val="0070C0"/>
                </a:solidFill>
              </a:rPr>
              <a:t>Alkaloids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</a:rPr>
              <a:t>	Tryptamine Alkaloids</a:t>
            </a:r>
          </a:p>
          <a:p>
            <a:pPr marL="0" indent="0">
              <a:buNone/>
            </a:pPr>
            <a:r>
              <a:rPr lang="en-IN" b="1" dirty="0">
                <a:solidFill>
                  <a:srgbClr val="0070C0"/>
                </a:solidFill>
              </a:rPr>
              <a:t>	Tropane Alkaloids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503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5798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Pyrrolizidine Alkaloids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484" y="1333254"/>
            <a:ext cx="10515600" cy="518184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The </a:t>
            </a:r>
            <a:r>
              <a:rPr lang="en-IN" dirty="0">
                <a:latin typeface="Comic Sans MS" panose="030F0702030302020204" pitchFamily="66" charset="0"/>
              </a:rPr>
              <a:t>nucleus consists of </a:t>
            </a:r>
            <a:r>
              <a:rPr lang="en-IN" dirty="0">
                <a:solidFill>
                  <a:srgbClr val="FF0000"/>
                </a:solidFill>
                <a:latin typeface="Comic Sans MS" panose="030F0702030302020204" pitchFamily="66" charset="0"/>
              </a:rPr>
              <a:t>two five-membered rings</a:t>
            </a:r>
            <a:r>
              <a:rPr lang="en-IN" dirty="0">
                <a:latin typeface="Comic Sans MS" panose="030F0702030302020204" pitchFamily="66" charset="0"/>
              </a:rPr>
              <a:t>. </a:t>
            </a:r>
            <a:endParaRPr lang="en-IN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Pyrrolizidine </a:t>
            </a:r>
            <a:r>
              <a:rPr lang="en-IN" dirty="0">
                <a:latin typeface="Comic Sans MS" panose="030F0702030302020204" pitchFamily="66" charset="0"/>
              </a:rPr>
              <a:t>alkaloids are responsible for the toxicity of various </a:t>
            </a:r>
            <a:r>
              <a:rPr lang="en-IN" dirty="0" smtClean="0">
                <a:latin typeface="Comic Sans MS" panose="030F0702030302020204" pitchFamily="66" charset="0"/>
              </a:rPr>
              <a:t>plant like:</a:t>
            </a:r>
            <a:endParaRPr lang="en-IN" i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i="1" dirty="0" smtClean="0">
                <a:latin typeface="Comic Sans MS" panose="030F0702030302020204" pitchFamily="66" charset="0"/>
              </a:rPr>
              <a:t>	</a:t>
            </a:r>
            <a:r>
              <a:rPr lang="en-IN" i="1" dirty="0" err="1" smtClean="0">
                <a:latin typeface="Comic Sans MS" panose="030F0702030302020204" pitchFamily="66" charset="0"/>
              </a:rPr>
              <a:t>Senecio</a:t>
            </a:r>
            <a:r>
              <a:rPr lang="en-IN" i="1" dirty="0" smtClean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sp. </a:t>
            </a:r>
            <a:r>
              <a:rPr lang="en-IN" dirty="0">
                <a:latin typeface="Comic Sans MS" panose="030F0702030302020204" pitchFamily="66" charset="0"/>
              </a:rPr>
              <a:t>(</a:t>
            </a:r>
            <a:r>
              <a:rPr lang="en-IN" dirty="0" err="1">
                <a:latin typeface="Comic Sans MS" panose="030F0702030302020204" pitchFamily="66" charset="0"/>
              </a:rPr>
              <a:t>tassy</a:t>
            </a:r>
            <a:r>
              <a:rPr lang="en-IN" dirty="0">
                <a:latin typeface="Comic Sans MS" panose="030F0702030302020204" pitchFamily="66" charset="0"/>
              </a:rPr>
              <a:t> ragwort, common groundsel), </a:t>
            </a:r>
            <a:endParaRPr lang="en-IN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dirty="0" smtClean="0">
                <a:latin typeface="Comic Sans MS" panose="030F0702030302020204" pitchFamily="66" charset="0"/>
              </a:rPr>
              <a:t>	Crotalaria sp., </a:t>
            </a:r>
          </a:p>
          <a:p>
            <a:pPr marL="0" indent="0" algn="just">
              <a:buNone/>
            </a:pPr>
            <a:r>
              <a:rPr lang="en-IN" i="1" dirty="0" smtClean="0">
                <a:latin typeface="Comic Sans MS" panose="030F0702030302020204" pitchFamily="66" charset="0"/>
              </a:rPr>
              <a:t>	E</a:t>
            </a:r>
            <a:r>
              <a:rPr lang="en-IN" i="1" dirty="0">
                <a:latin typeface="Comic Sans MS" panose="030F0702030302020204" pitchFamily="66" charset="0"/>
              </a:rPr>
              <a:t>. </a:t>
            </a:r>
            <a:r>
              <a:rPr lang="en-IN" i="1" dirty="0" err="1">
                <a:latin typeface="Comic Sans MS" panose="030F0702030302020204" pitchFamily="66" charset="0"/>
              </a:rPr>
              <a:t>platagineum</a:t>
            </a:r>
            <a:r>
              <a:rPr lang="en-IN" i="1" dirty="0">
                <a:latin typeface="Comic Sans MS" panose="030F0702030302020204" pitchFamily="66" charset="0"/>
              </a:rPr>
              <a:t> </a:t>
            </a:r>
            <a:r>
              <a:rPr lang="en-IN" dirty="0">
                <a:latin typeface="Comic Sans MS" panose="030F0702030302020204" pitchFamily="66" charset="0"/>
              </a:rPr>
              <a:t>(Paterson’s curse), </a:t>
            </a:r>
            <a:r>
              <a:rPr lang="en-IN" dirty="0" smtClean="0">
                <a:latin typeface="Comic Sans MS" panose="030F0702030302020204" pitchFamily="66" charset="0"/>
              </a:rPr>
              <a:t>       important in Australia</a:t>
            </a:r>
            <a:endParaRPr lang="en-IN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dirty="0" smtClean="0">
                <a:latin typeface="Comic Sans MS" panose="030F0702030302020204" pitchFamily="66" charset="0"/>
              </a:rPr>
              <a:t> 	</a:t>
            </a:r>
            <a:r>
              <a:rPr lang="en-IN" i="1" dirty="0" err="1" smtClean="0">
                <a:latin typeface="Comic Sans MS" panose="030F0702030302020204" pitchFamily="66" charset="0"/>
              </a:rPr>
              <a:t>Heliotropium</a:t>
            </a:r>
            <a:r>
              <a:rPr lang="en-IN" i="1" dirty="0" smtClean="0">
                <a:latin typeface="Comic Sans MS" panose="030F0702030302020204" pitchFamily="66" charset="0"/>
              </a:rPr>
              <a:t> sp.</a:t>
            </a:r>
            <a:r>
              <a:rPr lang="en-IN" dirty="0" smtClean="0">
                <a:latin typeface="Comic Sans MS" panose="030F0702030302020204" pitchFamily="66" charset="0"/>
              </a:rPr>
              <a:t> </a:t>
            </a: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It causes </a:t>
            </a:r>
            <a:r>
              <a:rPr lang="en-IN" dirty="0">
                <a:solidFill>
                  <a:srgbClr val="FF0000"/>
                </a:solidFill>
                <a:latin typeface="Comic Sans MS" panose="030F0702030302020204" pitchFamily="66" charset="0"/>
              </a:rPr>
              <a:t>irreversible liver damage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Chemical constituents: </a:t>
            </a:r>
            <a:r>
              <a:rPr lang="en-IN" dirty="0" err="1" smtClean="0">
                <a:latin typeface="Comic Sans MS" panose="030F0702030302020204" pitchFamily="66" charset="0"/>
              </a:rPr>
              <a:t>monocrotaline</a:t>
            </a:r>
            <a:r>
              <a:rPr lang="en-IN" dirty="0">
                <a:latin typeface="Comic Sans MS" panose="030F0702030302020204" pitchFamily="66" charset="0"/>
              </a:rPr>
              <a:t>, </a:t>
            </a:r>
            <a:r>
              <a:rPr lang="en-IN" dirty="0" err="1">
                <a:latin typeface="Comic Sans MS" panose="030F0702030302020204" pitchFamily="66" charset="0"/>
              </a:rPr>
              <a:t>heliotrine</a:t>
            </a:r>
            <a:r>
              <a:rPr lang="en-IN" dirty="0">
                <a:latin typeface="Comic Sans MS" panose="030F0702030302020204" pitchFamily="66" charset="0"/>
              </a:rPr>
              <a:t>, </a:t>
            </a:r>
            <a:endParaRPr lang="en-IN" dirty="0" smtClean="0"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n-IN" dirty="0" smtClean="0">
                <a:latin typeface="Comic Sans MS" panose="030F0702030302020204" pitchFamily="66" charset="0"/>
              </a:rPr>
              <a:t>				        </a:t>
            </a:r>
            <a:r>
              <a:rPr lang="en-IN" dirty="0" err="1" smtClean="0">
                <a:latin typeface="Comic Sans MS" panose="030F0702030302020204" pitchFamily="66" charset="0"/>
              </a:rPr>
              <a:t>lasiocarpine</a:t>
            </a:r>
            <a:r>
              <a:rPr lang="en-IN" dirty="0">
                <a:latin typeface="Comic Sans MS" panose="030F0702030302020204" pitchFamily="66" charset="0"/>
              </a:rPr>
              <a:t>, and </a:t>
            </a:r>
            <a:r>
              <a:rPr lang="en-IN" dirty="0" err="1" smtClean="0">
                <a:latin typeface="Comic Sans MS" panose="030F0702030302020204" pitchFamily="66" charset="0"/>
              </a:rPr>
              <a:t>senecionine</a:t>
            </a:r>
            <a:r>
              <a:rPr lang="en-IN" dirty="0">
                <a:latin typeface="Comic Sans MS" panose="030F0702030302020204" pitchFamily="66" charset="0"/>
              </a:rPr>
              <a:t>.</a:t>
            </a:r>
          </a:p>
          <a:p>
            <a:endParaRPr lang="en-IN" dirty="0"/>
          </a:p>
        </p:txBody>
      </p:sp>
      <p:sp>
        <p:nvSpPr>
          <p:cNvPr id="4" name="Right Brace 3"/>
          <p:cNvSpPr/>
          <p:nvPr/>
        </p:nvSpPr>
        <p:spPr>
          <a:xfrm>
            <a:off x="6849208" y="3446585"/>
            <a:ext cx="316523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49732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7683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Piperidine Alkaloids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The </a:t>
            </a:r>
            <a:r>
              <a:rPr lang="en-IN" dirty="0">
                <a:latin typeface="Comic Sans MS" panose="030F0702030302020204" pitchFamily="66" charset="0"/>
              </a:rPr>
              <a:t>most important </a:t>
            </a:r>
            <a:r>
              <a:rPr lang="en-IN" dirty="0" err="1">
                <a:latin typeface="Comic Sans MS" panose="030F0702030302020204" pitchFamily="66" charset="0"/>
              </a:rPr>
              <a:t>piperidine</a:t>
            </a:r>
            <a:r>
              <a:rPr lang="en-IN" dirty="0">
                <a:latin typeface="Comic Sans MS" panose="030F0702030302020204" pitchFamily="66" charset="0"/>
              </a:rPr>
              <a:t> alkaloids in animal reduction are coniine and related alkaloids found in </a:t>
            </a:r>
            <a:r>
              <a:rPr lang="en-IN" i="1" dirty="0">
                <a:solidFill>
                  <a:srgbClr val="FF0000"/>
                </a:solidFill>
                <a:latin typeface="Comic Sans MS" panose="030F0702030302020204" pitchFamily="66" charset="0"/>
              </a:rPr>
              <a:t>Conium </a:t>
            </a:r>
            <a:r>
              <a:rPr lang="en-IN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maculatum</a:t>
            </a:r>
            <a:r>
              <a:rPr lang="en-IN" dirty="0">
                <a:solidFill>
                  <a:srgbClr val="FF0000"/>
                </a:solidFill>
                <a:latin typeface="Comic Sans MS" panose="030F0702030302020204" pitchFamily="66" charset="0"/>
              </a:rPr>
              <a:t> (poison hemlock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).</a:t>
            </a: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These </a:t>
            </a:r>
            <a:r>
              <a:rPr lang="en-IN" dirty="0">
                <a:latin typeface="Comic Sans MS" panose="030F0702030302020204" pitchFamily="66" charset="0"/>
              </a:rPr>
              <a:t>alkaloids affect the </a:t>
            </a:r>
            <a:r>
              <a:rPr lang="en-IN" dirty="0">
                <a:solidFill>
                  <a:srgbClr val="FF0000"/>
                </a:solidFill>
                <a:latin typeface="Comic Sans MS" panose="030F0702030302020204" pitchFamily="66" charset="0"/>
              </a:rPr>
              <a:t>central nervous system and are also teratogens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Plant ; </a:t>
            </a:r>
            <a:r>
              <a:rPr lang="en-IN" i="1" dirty="0" smtClean="0">
                <a:latin typeface="Comic Sans MS" panose="030F0702030302020204" pitchFamily="66" charset="0"/>
              </a:rPr>
              <a:t>Conium </a:t>
            </a:r>
            <a:r>
              <a:rPr lang="en-IN" i="1" dirty="0" err="1" smtClean="0">
                <a:latin typeface="Comic Sans MS" panose="030F0702030302020204" pitchFamily="66" charset="0"/>
              </a:rPr>
              <a:t>maculatum</a:t>
            </a:r>
            <a:r>
              <a:rPr lang="en-IN" dirty="0" smtClean="0">
                <a:latin typeface="Comic Sans MS" panose="030F0702030302020204" pitchFamily="66" charset="0"/>
              </a:rPr>
              <a:t> (hemlock).</a:t>
            </a: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Chemical constituents: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coniine</a:t>
            </a:r>
          </a:p>
          <a:p>
            <a:pPr algn="just"/>
            <a:endParaRPr lang="en-IN" dirty="0" smtClean="0"/>
          </a:p>
          <a:p>
            <a:pPr marL="0" indent="0" algn="just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013264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7344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Pyridine Alkaloids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Comic Sans MS" panose="030F0702030302020204" pitchFamily="66" charset="0"/>
              </a:rPr>
              <a:t>P</a:t>
            </a:r>
            <a:r>
              <a:rPr lang="en-IN" dirty="0" smtClean="0">
                <a:latin typeface="Comic Sans MS" panose="030F0702030302020204" pitchFamily="66" charset="0"/>
              </a:rPr>
              <a:t>yridine </a:t>
            </a:r>
            <a:r>
              <a:rPr lang="en-IN" dirty="0">
                <a:latin typeface="Comic Sans MS" panose="030F0702030302020204" pitchFamily="66" charset="0"/>
              </a:rPr>
              <a:t>alkaloids is </a:t>
            </a:r>
            <a:r>
              <a:rPr lang="en-IN" dirty="0" smtClean="0">
                <a:latin typeface="Comic Sans MS" panose="030F0702030302020204" pitchFamily="66" charset="0"/>
              </a:rPr>
              <a:t>present in plant </a:t>
            </a:r>
            <a:r>
              <a:rPr lang="en-IN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Nicotiana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sp. </a:t>
            </a:r>
          </a:p>
          <a:p>
            <a:r>
              <a:rPr lang="en-IN" dirty="0" smtClean="0">
                <a:latin typeface="Comic Sans MS" panose="030F0702030302020204" pitchFamily="66" charset="0"/>
              </a:rPr>
              <a:t>Example: cultivated </a:t>
            </a:r>
            <a:r>
              <a:rPr lang="en-IN" dirty="0">
                <a:latin typeface="Comic Sans MS" panose="030F0702030302020204" pitchFamily="66" charset="0"/>
              </a:rPr>
              <a:t>and wild </a:t>
            </a:r>
            <a:r>
              <a:rPr lang="en-IN" dirty="0" smtClean="0">
                <a:latin typeface="Comic Sans MS" panose="030F0702030302020204" pitchFamily="66" charset="0"/>
              </a:rPr>
              <a:t>tobacco.</a:t>
            </a:r>
          </a:p>
          <a:p>
            <a:r>
              <a:rPr lang="en-IN" dirty="0" smtClean="0">
                <a:latin typeface="Comic Sans MS" panose="030F0702030302020204" pitchFamily="66" charset="0"/>
              </a:rPr>
              <a:t>Chemical constituents: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nicotine.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898288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618</Words>
  <Application>Microsoft Office PowerPoint</Application>
  <PresentationFormat>Custom</PresentationFormat>
  <Paragraphs>125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Content of the chapter </vt:lpstr>
      <vt:lpstr>Introduction to Toxic Principles of plants and their chemistry</vt:lpstr>
      <vt:lpstr>Classification of Toxic Principles</vt:lpstr>
      <vt:lpstr>Alkaloids </vt:lpstr>
      <vt:lpstr>  Classification of Alkaloids </vt:lpstr>
      <vt:lpstr> Pyrrolizidine Alkaloids </vt:lpstr>
      <vt:lpstr>Piperidine Alkaloids </vt:lpstr>
      <vt:lpstr> Pyridine Alkaloids </vt:lpstr>
      <vt:lpstr>Indole Alkaloids</vt:lpstr>
      <vt:lpstr>Quinolizidine Alkaloids </vt:lpstr>
      <vt:lpstr>Steroid Alkaloids </vt:lpstr>
      <vt:lpstr>Polycyclic Diterpene alkaloids </vt:lpstr>
      <vt:lpstr>Indolizidine Alkaloids </vt:lpstr>
      <vt:lpstr>Tryptamine Alkaloids </vt:lpstr>
      <vt:lpstr>Tropane Alkaloids 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dranjanapc@gmail.com</dc:creator>
  <cp:lastModifiedBy>user</cp:lastModifiedBy>
  <cp:revision>34</cp:revision>
  <dcterms:created xsi:type="dcterms:W3CDTF">2020-07-07T05:04:54Z</dcterms:created>
  <dcterms:modified xsi:type="dcterms:W3CDTF">2020-07-16T13:19:33Z</dcterms:modified>
</cp:coreProperties>
</file>