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0" r:id="rId3"/>
    <p:sldId id="277" r:id="rId4"/>
    <p:sldId id="282" r:id="rId5"/>
    <p:sldId id="281" r:id="rId6"/>
    <p:sldId id="283" r:id="rId7"/>
    <p:sldId id="284" r:id="rId8"/>
    <p:sldId id="287" r:id="rId9"/>
    <p:sldId id="285" r:id="rId10"/>
    <p:sldId id="288"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24635-61AC-4860-8050-DFA225919D7B}" type="datetimeFigureOut">
              <a:rPr lang="en-IN" smtClean="0"/>
              <a:t>14-10-2020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A61DA-CB92-4017-B105-567FD5FE158E}" type="slidenum">
              <a:rPr lang="en-IN" smtClean="0"/>
              <a:t>‹#›</a:t>
            </a:fld>
            <a:endParaRPr lang="en-IN"/>
          </a:p>
        </p:txBody>
      </p:sp>
    </p:spTree>
    <p:extLst>
      <p:ext uri="{BB962C8B-B14F-4D97-AF65-F5344CB8AC3E}">
        <p14:creationId xmlns:p14="http://schemas.microsoft.com/office/powerpoint/2010/main" val="309618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14-10-2020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2678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14-10-2020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44677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14-10-2020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092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14-10-2020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75414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57946E-065D-452A-B483-91BCAA9E3FED}" type="datetimeFigureOut">
              <a:rPr lang="en-IN" smtClean="0"/>
              <a:t>14-10-2020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2617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F57946E-065D-452A-B483-91BCAA9E3FED}" type="datetimeFigureOut">
              <a:rPr lang="en-IN" smtClean="0"/>
              <a:t>14-10-2020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6815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F57946E-065D-452A-B483-91BCAA9E3FED}" type="datetimeFigureOut">
              <a:rPr lang="en-IN" smtClean="0"/>
              <a:t>14-10-2020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74264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F57946E-065D-452A-B483-91BCAA9E3FED}" type="datetimeFigureOut">
              <a:rPr lang="en-IN" smtClean="0"/>
              <a:t>14-10-2020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31514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7946E-065D-452A-B483-91BCAA9E3FED}" type="datetimeFigureOut">
              <a:rPr lang="en-IN" smtClean="0"/>
              <a:t>14-10-2020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79524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14-10-2020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6704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14-10-2020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553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7946E-065D-452A-B483-91BCAA9E3FED}" type="datetimeFigureOut">
              <a:rPr lang="en-IN" smtClean="0"/>
              <a:t>14-10-2020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662D0-2C31-4320-88D6-18AFAF0297EF}" type="slidenum">
              <a:rPr lang="en-IN" smtClean="0"/>
              <a:t>‹#›</a:t>
            </a:fld>
            <a:endParaRPr lang="en-IN"/>
          </a:p>
        </p:txBody>
      </p:sp>
    </p:spTree>
    <p:extLst>
      <p:ext uri="{BB962C8B-B14F-4D97-AF65-F5344CB8AC3E}">
        <p14:creationId xmlns:p14="http://schemas.microsoft.com/office/powerpoint/2010/main" val="163967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215" y="1122362"/>
            <a:ext cx="10779370" cy="2333015"/>
          </a:xfrm>
        </p:spPr>
        <p:txBody>
          <a:bodyPr>
            <a:normAutofit fontScale="90000"/>
          </a:bodyPr>
          <a:lstStyle/>
          <a:p>
            <a:r>
              <a:rPr lang="en-IN" u="sng" dirty="0" smtClean="0">
                <a:latin typeface="Algerian" panose="04020705040A02060702" pitchFamily="82" charset="0"/>
              </a:rPr>
              <a:t>Unit-I</a:t>
            </a:r>
            <a:r>
              <a:rPr lang="en-IN" u="sng" dirty="0" smtClean="0"/>
              <a:t/>
            </a:r>
            <a:br>
              <a:rPr lang="en-IN" u="sng" dirty="0" smtClean="0"/>
            </a:br>
            <a:r>
              <a:rPr lang="en-IN" u="sng" dirty="0" smtClean="0"/>
              <a:t/>
            </a:r>
            <a:br>
              <a:rPr lang="en-IN" u="sng" dirty="0" smtClean="0"/>
            </a:br>
            <a:r>
              <a:rPr lang="en-IN" b="1" dirty="0" smtClean="0">
                <a:latin typeface="+mn-lt"/>
              </a:rPr>
              <a:t>Hormonal </a:t>
            </a:r>
            <a:r>
              <a:rPr lang="en-IN" b="1" dirty="0">
                <a:latin typeface="+mn-lt"/>
              </a:rPr>
              <a:t>relationship in animal </a:t>
            </a:r>
            <a:r>
              <a:rPr lang="en-IN" b="1" dirty="0" smtClean="0">
                <a:latin typeface="+mn-lt"/>
              </a:rPr>
              <a:t>production-I</a:t>
            </a:r>
            <a:endParaRPr lang="en-IN" b="1" dirty="0">
              <a:latin typeface="+mn-lt"/>
            </a:endParaRPr>
          </a:p>
        </p:txBody>
      </p:sp>
      <p:sp>
        <p:nvSpPr>
          <p:cNvPr id="3" name="Subtitle 2"/>
          <p:cNvSpPr>
            <a:spLocks noGrp="1"/>
          </p:cNvSpPr>
          <p:nvPr>
            <p:ph type="subTitle" idx="1"/>
          </p:nvPr>
        </p:nvSpPr>
        <p:spPr>
          <a:xfrm>
            <a:off x="1072662" y="3947737"/>
            <a:ext cx="9927786" cy="2725615"/>
          </a:xfrm>
        </p:spPr>
        <p:txBody>
          <a:bodyPr>
            <a:normAutofit fontScale="92500" lnSpcReduction="20000"/>
          </a:bodyPr>
          <a:lstStyle/>
          <a:p>
            <a:pPr algn="l"/>
            <a:r>
              <a:rPr lang="en-IN" sz="2600" dirty="0" smtClean="0"/>
              <a:t>Chemical Bioregulation in Physiological functions</a:t>
            </a:r>
          </a:p>
          <a:p>
            <a:pPr algn="l"/>
            <a:r>
              <a:rPr lang="en-IN" sz="2600" dirty="0" smtClean="0"/>
              <a:t>Course No. – VPY- 609</a:t>
            </a:r>
          </a:p>
          <a:p>
            <a:pPr algn="l"/>
            <a:r>
              <a:rPr lang="en-IN" sz="2600" dirty="0" smtClean="0"/>
              <a:t>Credit Hrs. – 3+0=3</a:t>
            </a:r>
          </a:p>
          <a:p>
            <a:pPr algn="r"/>
            <a:r>
              <a:rPr lang="en-IN" b="1" dirty="0" err="1" smtClean="0"/>
              <a:t>Dr.</a:t>
            </a:r>
            <a:r>
              <a:rPr lang="en-IN" b="1" dirty="0" smtClean="0"/>
              <a:t> </a:t>
            </a:r>
            <a:r>
              <a:rPr lang="en-IN" b="1" dirty="0" err="1" smtClean="0"/>
              <a:t>Pramod</a:t>
            </a:r>
            <a:r>
              <a:rPr lang="en-IN" b="1" dirty="0" smtClean="0"/>
              <a:t> Kumar</a:t>
            </a:r>
          </a:p>
          <a:p>
            <a:pPr algn="r"/>
            <a:r>
              <a:rPr lang="en-IN" dirty="0" err="1" smtClean="0"/>
              <a:t>Asstt</a:t>
            </a:r>
            <a:r>
              <a:rPr lang="en-IN" dirty="0" smtClean="0"/>
              <a:t>. Professor</a:t>
            </a:r>
          </a:p>
          <a:p>
            <a:pPr algn="r"/>
            <a:r>
              <a:rPr lang="en-IN" dirty="0" err="1" smtClean="0"/>
              <a:t>Deptt</a:t>
            </a:r>
            <a:r>
              <a:rPr lang="en-IN" dirty="0" smtClean="0"/>
              <a:t>. of Veterinary Physiology</a:t>
            </a:r>
          </a:p>
          <a:p>
            <a:pPr algn="r"/>
            <a:r>
              <a:rPr lang="en-IN" dirty="0" smtClean="0"/>
              <a:t>BVC, Patna</a:t>
            </a:r>
            <a:endParaRPr lang="en-IN" dirty="0"/>
          </a:p>
        </p:txBody>
      </p:sp>
      <p:pic>
        <p:nvPicPr>
          <p:cNvPr id="4" name="Picture 3" descr="C:\Users\BVC\Desktop\BASU-Logo.jpg"/>
          <p:cNvPicPr/>
          <p:nvPr/>
        </p:nvPicPr>
        <p:blipFill>
          <a:blip r:embed="rId2"/>
          <a:srcRect/>
          <a:stretch>
            <a:fillRect/>
          </a:stretch>
        </p:blipFill>
        <p:spPr bwMode="auto">
          <a:xfrm>
            <a:off x="407376" y="161192"/>
            <a:ext cx="1466850" cy="733425"/>
          </a:xfrm>
          <a:prstGeom prst="rect">
            <a:avLst/>
          </a:prstGeom>
          <a:noFill/>
          <a:ln w="9525">
            <a:noFill/>
            <a:miter lim="800000"/>
            <a:headEnd/>
            <a:tailEnd/>
          </a:ln>
        </p:spPr>
      </p:pic>
      <p:pic>
        <p:nvPicPr>
          <p:cNvPr id="5" name="Picture 4" descr="C:\Users\BVC\Desktop\Colour_Logo_BVC.JPG"/>
          <p:cNvPicPr/>
          <p:nvPr/>
        </p:nvPicPr>
        <p:blipFill>
          <a:blip r:embed="rId3"/>
          <a:srcRect/>
          <a:stretch>
            <a:fillRect/>
          </a:stretch>
        </p:blipFill>
        <p:spPr bwMode="auto">
          <a:xfrm>
            <a:off x="11000448" y="152400"/>
            <a:ext cx="790575" cy="828675"/>
          </a:xfrm>
          <a:prstGeom prst="rect">
            <a:avLst/>
          </a:prstGeom>
          <a:noFill/>
          <a:ln w="9525">
            <a:noFill/>
            <a:miter lim="800000"/>
            <a:headEnd/>
            <a:tailEnd/>
          </a:ln>
        </p:spPr>
      </p:pic>
    </p:spTree>
    <p:extLst>
      <p:ext uri="{BB962C8B-B14F-4D97-AF65-F5344CB8AC3E}">
        <p14:creationId xmlns:p14="http://schemas.microsoft.com/office/powerpoint/2010/main" val="345696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161" y="852854"/>
            <a:ext cx="10515600" cy="5051548"/>
          </a:xfrm>
        </p:spPr>
        <p:txBody>
          <a:bodyPr>
            <a:normAutofit lnSpcReduction="10000"/>
          </a:bodyPr>
          <a:lstStyle/>
          <a:p>
            <a:pPr algn="just">
              <a:buFont typeface="Wingdings" panose="05000000000000000000" pitchFamily="2" charset="2"/>
              <a:buChar char="§"/>
            </a:pPr>
            <a:r>
              <a:rPr lang="en-IN" dirty="0"/>
              <a:t>To sustain an adequate microbial population in the rumen even when ruminal breakdown of part of the easily digestible nutrients is prevented. Enabling nutrients to bypass the rumen will increase the utilization of feed for production and also create a more adequate supply of amino acids. Increased rumen bypass of nutrients can be brought about by several means, including formaldehyde and heat treatment of protein-rich feeds. </a:t>
            </a:r>
          </a:p>
          <a:p>
            <a:pPr algn="just">
              <a:buFont typeface="Wingdings" panose="05000000000000000000" pitchFamily="2" charset="2"/>
              <a:buChar char="§"/>
            </a:pPr>
            <a:endParaRPr lang="en-IN" dirty="0"/>
          </a:p>
          <a:p>
            <a:pPr algn="just">
              <a:buFont typeface="Wingdings" panose="05000000000000000000" pitchFamily="2" charset="2"/>
              <a:buChar char="§"/>
            </a:pPr>
            <a:r>
              <a:rPr lang="en-IN" dirty="0"/>
              <a:t>Method on aiming more at specific substances that may be rate-limiting for production (certain amino acids) of significance in treatment of diseases is protection against rumen degradation by such means as incorporation into the ration of long-chain fatty acid mixtures in the form of small pellets.</a:t>
            </a:r>
          </a:p>
          <a:p>
            <a:pPr marL="0" indent="0">
              <a:buNone/>
            </a:pPr>
            <a:endParaRPr lang="en-IN" dirty="0"/>
          </a:p>
        </p:txBody>
      </p:sp>
    </p:spTree>
    <p:extLst>
      <p:ext uri="{BB962C8B-B14F-4D97-AF65-F5344CB8AC3E}">
        <p14:creationId xmlns:p14="http://schemas.microsoft.com/office/powerpoint/2010/main" val="12287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2900"/>
            <a:ext cx="10653346" cy="6066692"/>
          </a:xfrm>
        </p:spPr>
        <p:txBody>
          <a:bodyPr>
            <a:normAutofit fontScale="92500" lnSpcReduction="20000"/>
          </a:bodyPr>
          <a:lstStyle/>
          <a:p>
            <a:pPr marL="0" indent="0" algn="just">
              <a:buNone/>
            </a:pPr>
            <a:r>
              <a:rPr lang="en-IN" b="1" dirty="0" smtClean="0"/>
              <a:t>Disease </a:t>
            </a:r>
            <a:r>
              <a:rPr lang="en-IN" b="1" dirty="0"/>
              <a:t>control</a:t>
            </a:r>
          </a:p>
          <a:p>
            <a:pPr algn="just">
              <a:buFont typeface="Wingdings" panose="05000000000000000000" pitchFamily="2" charset="2"/>
              <a:buChar char="ü"/>
            </a:pPr>
            <a:r>
              <a:rPr lang="en-IN" dirty="0" smtClean="0"/>
              <a:t>Various study </a:t>
            </a:r>
            <a:r>
              <a:rPr lang="en-IN" dirty="0"/>
              <a:t>has disclosed </a:t>
            </a:r>
            <a:r>
              <a:rPr lang="en-IN" dirty="0" smtClean="0"/>
              <a:t>that investment </a:t>
            </a:r>
            <a:r>
              <a:rPr lang="en-IN" dirty="0"/>
              <a:t>in disease control is an important aspect </a:t>
            </a:r>
            <a:r>
              <a:rPr lang="en-IN" dirty="0" smtClean="0"/>
              <a:t>for augmentation of animal protein production. </a:t>
            </a:r>
            <a:r>
              <a:rPr lang="en-IN" dirty="0"/>
              <a:t>Annual world mortality losses from disease exceed 50 million cattle and buffalo, and 100 million sheep and goats. Non-lethal diseases are believed to lead to an equivalent reduction in </a:t>
            </a:r>
            <a:r>
              <a:rPr lang="en-IN" dirty="0" smtClean="0"/>
              <a:t>production.</a:t>
            </a:r>
          </a:p>
          <a:p>
            <a:pPr algn="just">
              <a:buFont typeface="Wingdings" panose="05000000000000000000" pitchFamily="2" charset="2"/>
              <a:buChar char="ü"/>
            </a:pPr>
            <a:endParaRPr lang="en-IN" dirty="0" smtClean="0"/>
          </a:p>
          <a:p>
            <a:pPr algn="just">
              <a:buFont typeface="Wingdings" panose="05000000000000000000" pitchFamily="2" charset="2"/>
              <a:buChar char="ü"/>
            </a:pPr>
            <a:r>
              <a:rPr lang="en-IN" dirty="0" smtClean="0"/>
              <a:t>In </a:t>
            </a:r>
            <a:r>
              <a:rPr lang="en-IN" dirty="0"/>
              <a:t>the global context it </a:t>
            </a:r>
            <a:r>
              <a:rPr lang="en-IN" dirty="0" smtClean="0"/>
              <a:t>is </a:t>
            </a:r>
            <a:r>
              <a:rPr lang="en-IN" dirty="0"/>
              <a:t>impossible to adopt one approach to the exclusion of others. As long as preparations exist that combine positive effects on yield and feed utilization with low or non-existing risk to the consumer, there will be a market for them. </a:t>
            </a:r>
            <a:r>
              <a:rPr lang="en-IN" dirty="0" smtClean="0"/>
              <a:t>The </a:t>
            </a:r>
            <a:r>
              <a:rPr lang="en-IN" dirty="0"/>
              <a:t>use of hormonally-active substances in the future may not be limited </a:t>
            </a:r>
            <a:r>
              <a:rPr lang="en-IN" dirty="0" smtClean="0"/>
              <a:t>and common </a:t>
            </a:r>
            <a:r>
              <a:rPr lang="en-IN" dirty="0"/>
              <a:t>to the present compounds, natural or synthetic, is that they are degraded in the body only to a limited extent. An entirely different situation exists for </a:t>
            </a:r>
            <a:r>
              <a:rPr lang="en-IN" dirty="0" smtClean="0"/>
              <a:t>protein </a:t>
            </a:r>
            <a:r>
              <a:rPr lang="en-IN" dirty="0"/>
              <a:t>hormones, which are broken down completely to amino acids, leaving no residues whatever. An example is the growth hormone which not only stimulates growth </a:t>
            </a:r>
            <a:r>
              <a:rPr lang="en-IN" dirty="0" smtClean="0"/>
              <a:t>but </a:t>
            </a:r>
            <a:r>
              <a:rPr lang="en-IN" dirty="0"/>
              <a:t>also milk secretion, even in high-yielding </a:t>
            </a:r>
            <a:r>
              <a:rPr lang="en-IN" dirty="0" smtClean="0"/>
              <a:t>cows. </a:t>
            </a:r>
            <a:r>
              <a:rPr lang="en-IN" dirty="0"/>
              <a:t>This anabolic hormone is </a:t>
            </a:r>
            <a:r>
              <a:rPr lang="en-IN" dirty="0" smtClean="0"/>
              <a:t>available </a:t>
            </a:r>
            <a:r>
              <a:rPr lang="en-IN" dirty="0"/>
              <a:t>only in small quantities for research. However, a recent breakthrough in the use of recombinant DNA technique </a:t>
            </a:r>
            <a:r>
              <a:rPr lang="en-IN" dirty="0" smtClean="0"/>
              <a:t>has </a:t>
            </a:r>
            <a:r>
              <a:rPr lang="en-IN" dirty="0"/>
              <a:t>made large-scale microbial production of species-specific peptide </a:t>
            </a:r>
            <a:r>
              <a:rPr lang="en-IN" dirty="0" smtClean="0"/>
              <a:t>hormones. </a:t>
            </a:r>
            <a:endParaRPr lang="en-IN" dirty="0"/>
          </a:p>
        </p:txBody>
      </p:sp>
    </p:spTree>
    <p:extLst>
      <p:ext uri="{BB962C8B-B14F-4D97-AF65-F5344CB8AC3E}">
        <p14:creationId xmlns:p14="http://schemas.microsoft.com/office/powerpoint/2010/main" val="12726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0" y="110149"/>
            <a:ext cx="2362200" cy="733913"/>
          </a:xfrm>
        </p:spPr>
        <p:txBody>
          <a:bodyPr/>
          <a:lstStyle/>
          <a:p>
            <a:pPr algn="ctr"/>
            <a:r>
              <a:rPr lang="en-US" b="1" dirty="0" smtClean="0"/>
              <a:t>Overview</a:t>
            </a:r>
            <a:endParaRPr lang="en-IN" b="1" dirty="0"/>
          </a:p>
        </p:txBody>
      </p:sp>
      <p:sp>
        <p:nvSpPr>
          <p:cNvPr id="3" name="Content Placeholder 2"/>
          <p:cNvSpPr>
            <a:spLocks noGrp="1"/>
          </p:cNvSpPr>
          <p:nvPr>
            <p:ph idx="1"/>
          </p:nvPr>
        </p:nvSpPr>
        <p:spPr>
          <a:xfrm>
            <a:off x="334107" y="844062"/>
            <a:ext cx="11570677" cy="5741376"/>
          </a:xfrm>
        </p:spPr>
        <p:txBody>
          <a:bodyPr>
            <a:normAutofit/>
          </a:bodyPr>
          <a:lstStyle/>
          <a:p>
            <a:pPr algn="just"/>
            <a:r>
              <a:rPr lang="en-IN" dirty="0"/>
              <a:t>Hormone-dependent sex differences in growth rate </a:t>
            </a:r>
            <a:r>
              <a:rPr lang="en-IN" dirty="0" smtClean="0"/>
              <a:t>and </a:t>
            </a:r>
            <a:r>
              <a:rPr lang="en-IN" dirty="0"/>
              <a:t>FCE (feed conversion efficiency) are higher in intact males than in castrates. </a:t>
            </a:r>
            <a:r>
              <a:rPr lang="en-IN" dirty="0" smtClean="0"/>
              <a:t>The </a:t>
            </a:r>
            <a:r>
              <a:rPr lang="en-IN" dirty="0"/>
              <a:t>availability of hormones and other natural or synthetic substances displaying hormonal activity led to experiments aiming at their use to increase production. Beginning in the mid-1950s, DES (diethylstilboestrol) and </a:t>
            </a:r>
            <a:r>
              <a:rPr lang="en-IN" dirty="0" err="1"/>
              <a:t>hexoestrol</a:t>
            </a:r>
            <a:r>
              <a:rPr lang="en-IN" dirty="0"/>
              <a:t> were administered to cattle increasingly in the US and the UK respectively, either as feed additives or as implants, and other types of substances also gradually became available. </a:t>
            </a:r>
            <a:endParaRPr lang="en-IN" dirty="0" smtClean="0"/>
          </a:p>
          <a:p>
            <a:pPr algn="just"/>
            <a:r>
              <a:rPr lang="en-IN" dirty="0" smtClean="0"/>
              <a:t>While </a:t>
            </a:r>
            <a:r>
              <a:rPr lang="en-IN" dirty="0"/>
              <a:t>the use of hormonally active substances in animal production rose, opposition to their use also increased, </a:t>
            </a:r>
            <a:r>
              <a:rPr lang="en-IN" dirty="0" smtClean="0"/>
              <a:t>possibly residues </a:t>
            </a:r>
            <a:r>
              <a:rPr lang="en-IN" dirty="0"/>
              <a:t>in edible tissues might endanger consumers. </a:t>
            </a:r>
            <a:r>
              <a:rPr lang="en-IN" dirty="0" smtClean="0"/>
              <a:t>However</a:t>
            </a:r>
            <a:r>
              <a:rPr lang="en-IN" dirty="0"/>
              <a:t>, as regards risks due to the presence of residues in meat produced according to regulations, no documented deleterious effects have ever been reported in </a:t>
            </a:r>
            <a:r>
              <a:rPr lang="en-IN" dirty="0" smtClean="0"/>
              <a:t>human </a:t>
            </a:r>
            <a:r>
              <a:rPr lang="en-IN" dirty="0"/>
              <a:t>from </a:t>
            </a:r>
            <a:r>
              <a:rPr lang="en-IN" dirty="0" smtClean="0"/>
              <a:t>any </a:t>
            </a:r>
            <a:r>
              <a:rPr lang="en-IN" dirty="0"/>
              <a:t>other substance with hormonal activity</a:t>
            </a:r>
            <a:r>
              <a:rPr lang="en-IN" dirty="0" smtClean="0"/>
              <a:t>.</a:t>
            </a:r>
            <a:endParaRPr lang="en-IN" dirty="0"/>
          </a:p>
        </p:txBody>
      </p:sp>
    </p:spTree>
    <p:extLst>
      <p:ext uri="{BB962C8B-B14F-4D97-AF65-F5344CB8AC3E}">
        <p14:creationId xmlns:p14="http://schemas.microsoft.com/office/powerpoint/2010/main" val="1287652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gulation of Body Processes | Boundless B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392" y="571687"/>
            <a:ext cx="3335460" cy="56310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14351" y="640738"/>
            <a:ext cx="7152544" cy="5364408"/>
          </a:xfrm>
          <a:prstGeom prst="rect">
            <a:avLst/>
          </a:prstGeom>
        </p:spPr>
      </p:pic>
    </p:spTree>
    <p:extLst>
      <p:ext uri="{BB962C8B-B14F-4D97-AF65-F5344CB8AC3E}">
        <p14:creationId xmlns:p14="http://schemas.microsoft.com/office/powerpoint/2010/main" val="65580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9277"/>
            <a:ext cx="10515600" cy="6224954"/>
          </a:xfrm>
        </p:spPr>
        <p:txBody>
          <a:bodyPr>
            <a:normAutofit fontScale="92500" lnSpcReduction="10000"/>
          </a:bodyPr>
          <a:lstStyle/>
          <a:p>
            <a:pPr algn="just">
              <a:buFont typeface="Wingdings" panose="05000000000000000000" pitchFamily="2" charset="2"/>
              <a:buChar char="Ø"/>
            </a:pPr>
            <a:r>
              <a:rPr lang="en-IN" dirty="0"/>
              <a:t> A distinction should be made between the hormones as such, for which the metabolism in the body is relatively well known, and synthetic or other substances for whose metabolic inactivation the body may not possess the enzymes necessary. When natural hormones are used in animal production, claims of zero-tolerance residue levels are not meaningful, since these compounds occur in detectable and highly variable concentrations in body fluids as well as in the tissues of all animals, treated or not</a:t>
            </a:r>
            <a:r>
              <a:rPr lang="en-IN" dirty="0" smtClean="0"/>
              <a:t>.</a:t>
            </a:r>
          </a:p>
          <a:p>
            <a:pPr marL="0" indent="0" algn="r">
              <a:buNone/>
            </a:pPr>
            <a:r>
              <a:rPr lang="en-IN" dirty="0" smtClean="0"/>
              <a:t> </a:t>
            </a:r>
            <a:r>
              <a:rPr lang="en-IN" sz="1200" dirty="0" smtClean="0"/>
              <a:t>(</a:t>
            </a:r>
            <a:r>
              <a:rPr lang="en-IN" sz="1200" dirty="0" err="1" smtClean="0"/>
              <a:t>Weiert</a:t>
            </a:r>
            <a:r>
              <a:rPr lang="en-IN" sz="1200" dirty="0" smtClean="0"/>
              <a:t> </a:t>
            </a:r>
            <a:r>
              <a:rPr lang="en-IN" sz="1200" dirty="0" err="1" smtClean="0"/>
              <a:t>Velle</a:t>
            </a:r>
            <a:r>
              <a:rPr lang="en-IN" sz="1200" dirty="0" smtClean="0"/>
              <a:t>)</a:t>
            </a:r>
            <a:r>
              <a:rPr lang="en-IN" dirty="0"/>
              <a:t/>
            </a:r>
            <a:br>
              <a:rPr lang="en-IN" dirty="0"/>
            </a:br>
            <a:endParaRPr lang="en-IN" dirty="0" smtClean="0"/>
          </a:p>
          <a:p>
            <a:pPr marL="0" indent="0">
              <a:buNone/>
            </a:pPr>
            <a:r>
              <a:rPr lang="en-IN" b="1" dirty="0" smtClean="0"/>
              <a:t>   Hormones </a:t>
            </a:r>
            <a:r>
              <a:rPr lang="en-IN" b="1" dirty="0"/>
              <a:t>of endogenous origin</a:t>
            </a:r>
          </a:p>
          <a:p>
            <a:pPr algn="just"/>
            <a:r>
              <a:rPr lang="en-IN" dirty="0" smtClean="0"/>
              <a:t>It </a:t>
            </a:r>
            <a:r>
              <a:rPr lang="en-IN" dirty="0"/>
              <a:t>comprise the “classical” steroid sex hormones, oestradiol-17β, testosterone and progesterone. The </a:t>
            </a:r>
            <a:r>
              <a:rPr lang="en-IN" dirty="0" smtClean="0"/>
              <a:t>first two are </a:t>
            </a:r>
            <a:r>
              <a:rPr lang="en-IN" dirty="0"/>
              <a:t>used </a:t>
            </a:r>
            <a:r>
              <a:rPr lang="en-IN" dirty="0" smtClean="0"/>
              <a:t>in </a:t>
            </a:r>
            <a:r>
              <a:rPr lang="en-IN" dirty="0"/>
              <a:t>the free form or as </a:t>
            </a:r>
            <a:r>
              <a:rPr lang="en-IN" dirty="0" smtClean="0"/>
              <a:t>esters. </a:t>
            </a:r>
            <a:r>
              <a:rPr lang="en-IN" dirty="0"/>
              <a:t>Esterification generally causes prolongation of the half-life of the compounds in the body by 40 to 50%. The natural hormones having low bioavailability when administered orally, owing to rapid conjugation and metabolic transformation in the liver, </a:t>
            </a:r>
            <a:r>
              <a:rPr lang="en-IN" dirty="0" smtClean="0"/>
              <a:t>therefore </a:t>
            </a:r>
            <a:r>
              <a:rPr lang="en-IN" dirty="0"/>
              <a:t>administered by </a:t>
            </a:r>
            <a:r>
              <a:rPr lang="en-IN" dirty="0" smtClean="0"/>
              <a:t>S/c </a:t>
            </a:r>
            <a:r>
              <a:rPr lang="en-IN" dirty="0"/>
              <a:t>implantation.</a:t>
            </a:r>
          </a:p>
          <a:p>
            <a:pPr marL="0" indent="0" algn="just">
              <a:buNone/>
            </a:pPr>
            <a:endParaRPr lang="en-IN" dirty="0"/>
          </a:p>
        </p:txBody>
      </p:sp>
    </p:spTree>
    <p:extLst>
      <p:ext uri="{BB962C8B-B14F-4D97-AF65-F5344CB8AC3E}">
        <p14:creationId xmlns:p14="http://schemas.microsoft.com/office/powerpoint/2010/main" val="603565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1645"/>
            <a:ext cx="10515600" cy="5319346"/>
          </a:xfrm>
        </p:spPr>
        <p:txBody>
          <a:bodyPr>
            <a:normAutofit/>
          </a:bodyPr>
          <a:lstStyle/>
          <a:p>
            <a:pPr marL="0" indent="0">
              <a:buNone/>
            </a:pPr>
            <a:r>
              <a:rPr lang="en-IN" b="1" dirty="0" smtClean="0"/>
              <a:t>   Hormones </a:t>
            </a:r>
            <a:r>
              <a:rPr lang="en-IN" b="1" dirty="0"/>
              <a:t>of exogenous origin</a:t>
            </a:r>
          </a:p>
          <a:p>
            <a:pPr algn="just"/>
            <a:r>
              <a:rPr lang="en-IN" dirty="0" smtClean="0"/>
              <a:t>The</a:t>
            </a:r>
            <a:r>
              <a:rPr lang="en-IN" dirty="0"/>
              <a:t> </a:t>
            </a:r>
            <a:r>
              <a:rPr lang="en-IN" i="1" dirty="0"/>
              <a:t>synthetic androgens</a:t>
            </a:r>
            <a:r>
              <a:rPr lang="en-IN" dirty="0"/>
              <a:t> comprise a large number of substances, most of which are steroids. </a:t>
            </a:r>
            <a:r>
              <a:rPr lang="en-IN" dirty="0" err="1" smtClean="0"/>
              <a:t>Trenbolone</a:t>
            </a:r>
            <a:r>
              <a:rPr lang="en-IN" dirty="0" smtClean="0"/>
              <a:t> </a:t>
            </a:r>
            <a:r>
              <a:rPr lang="en-IN" dirty="0"/>
              <a:t>acetate </a:t>
            </a:r>
            <a:r>
              <a:rPr lang="en-IN" dirty="0" smtClean="0"/>
              <a:t>possesses </a:t>
            </a:r>
            <a:r>
              <a:rPr lang="en-IN" dirty="0"/>
              <a:t>strong anabolic properties and has received much attention during recent years, used alone or in combination with an oestrogen. Another anabolic steroid is methyl-testosterone</a:t>
            </a:r>
            <a:r>
              <a:rPr lang="en-IN" dirty="0" smtClean="0"/>
              <a:t>.</a:t>
            </a:r>
          </a:p>
          <a:p>
            <a:pPr algn="just"/>
            <a:endParaRPr lang="en-IN" dirty="0"/>
          </a:p>
          <a:p>
            <a:pPr algn="just"/>
            <a:r>
              <a:rPr lang="en-IN" dirty="0" smtClean="0"/>
              <a:t>Exogenous hormones are used as </a:t>
            </a:r>
            <a:r>
              <a:rPr lang="en-IN" dirty="0"/>
              <a:t>implantation, the site usually being the base of the </a:t>
            </a:r>
            <a:r>
              <a:rPr lang="en-IN" dirty="0" smtClean="0"/>
              <a:t>ear </a:t>
            </a:r>
            <a:r>
              <a:rPr lang="en-IN" dirty="0"/>
              <a:t>or less frequently, the dewlap.</a:t>
            </a:r>
          </a:p>
          <a:p>
            <a:endParaRPr lang="en-IN" dirty="0"/>
          </a:p>
        </p:txBody>
      </p:sp>
    </p:spTree>
    <p:extLst>
      <p:ext uri="{BB962C8B-B14F-4D97-AF65-F5344CB8AC3E}">
        <p14:creationId xmlns:p14="http://schemas.microsoft.com/office/powerpoint/2010/main" val="1716860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9277"/>
            <a:ext cx="10515600" cy="6049108"/>
          </a:xfrm>
        </p:spPr>
        <p:txBody>
          <a:bodyPr>
            <a:normAutofit lnSpcReduction="10000"/>
          </a:bodyPr>
          <a:lstStyle/>
          <a:p>
            <a:pPr marL="0" indent="0">
              <a:buNone/>
            </a:pPr>
            <a:r>
              <a:rPr lang="en-IN" b="1" dirty="0" smtClean="0"/>
              <a:t>   MODE </a:t>
            </a:r>
            <a:r>
              <a:rPr lang="en-IN" b="1" dirty="0"/>
              <a:t>OF APPLICATION</a:t>
            </a:r>
          </a:p>
          <a:p>
            <a:pPr algn="just"/>
            <a:r>
              <a:rPr lang="en-IN" dirty="0" smtClean="0"/>
              <a:t>Most </a:t>
            </a:r>
            <a:r>
              <a:rPr lang="en-IN" dirty="0"/>
              <a:t>preparations have been administered as implants, whose effect is usually limited to 80 to 100 days. Practice varies with management systems. Animals may be implanted at live weights from 270 to 450 kg. Depending upon the age and weight at the time of implantation, the animals are either slaughtered at the end of this first period, or fed for an additional period, either without further treatment or after a second implant to act for another 80 to 100 days. Most types of implants in use are not removable, but removable types have </a:t>
            </a:r>
            <a:r>
              <a:rPr lang="en-IN" dirty="0" smtClean="0"/>
              <a:t>also showed good result. </a:t>
            </a:r>
            <a:r>
              <a:rPr lang="en-IN" dirty="0"/>
              <a:t>When tested in steers, no reduction in performance was recorded when the implants were withdrawn 32 and 39 days before slaughter</a:t>
            </a:r>
            <a:r>
              <a:rPr lang="en-IN" dirty="0" smtClean="0"/>
              <a:t>.</a:t>
            </a:r>
          </a:p>
          <a:p>
            <a:pPr algn="just"/>
            <a:endParaRPr lang="en-IN" dirty="0"/>
          </a:p>
          <a:p>
            <a:pPr algn="just"/>
            <a:r>
              <a:rPr lang="en-IN" dirty="0"/>
              <a:t>Implantation is subcutaneous, usually at the base of the ear, thus eliminating the risk that residues of the implantation site will be present in edible tissue.</a:t>
            </a:r>
          </a:p>
          <a:p>
            <a:pPr marL="0" indent="0">
              <a:buNone/>
            </a:pPr>
            <a:endParaRPr lang="en-IN" dirty="0"/>
          </a:p>
        </p:txBody>
      </p:sp>
    </p:spTree>
    <p:extLst>
      <p:ext uri="{BB962C8B-B14F-4D97-AF65-F5344CB8AC3E}">
        <p14:creationId xmlns:p14="http://schemas.microsoft.com/office/powerpoint/2010/main" val="416871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8408"/>
            <a:ext cx="10515600" cy="6022730"/>
          </a:xfrm>
        </p:spPr>
        <p:txBody>
          <a:bodyPr>
            <a:normAutofit/>
          </a:bodyPr>
          <a:lstStyle/>
          <a:p>
            <a:pPr marL="0" indent="0" algn="just">
              <a:buNone/>
            </a:pPr>
            <a:r>
              <a:rPr lang="en-IN" b="1" dirty="0" smtClean="0"/>
              <a:t>    ALTERNATIVES </a:t>
            </a:r>
            <a:r>
              <a:rPr lang="en-IN" b="1" dirty="0"/>
              <a:t>TO THE USE OF </a:t>
            </a:r>
            <a:r>
              <a:rPr lang="en-IN" b="1" dirty="0" smtClean="0"/>
              <a:t>HORMONES</a:t>
            </a:r>
          </a:p>
          <a:p>
            <a:pPr marL="0" indent="0" algn="just">
              <a:buNone/>
            </a:pPr>
            <a:endParaRPr lang="en-IN" b="1" dirty="0"/>
          </a:p>
          <a:p>
            <a:pPr algn="just">
              <a:buFont typeface="Wingdings" panose="05000000000000000000" pitchFamily="2" charset="2"/>
              <a:buChar char="Ø"/>
            </a:pPr>
            <a:r>
              <a:rPr lang="en-IN" dirty="0"/>
              <a:t>Growth rates are influenced by many factors, especially genetic constitution and feeding. Over time, selection as well as improvements in management systems, feed composition and feeding programmes have contributed much to increasing productivity in meat as well as milk. </a:t>
            </a:r>
            <a:endParaRPr lang="en-IN" dirty="0" smtClean="0"/>
          </a:p>
          <a:p>
            <a:pPr algn="just">
              <a:buFont typeface="Wingdings" panose="05000000000000000000" pitchFamily="2" charset="2"/>
              <a:buChar char="Ø"/>
            </a:pPr>
            <a:endParaRPr lang="en-IN" dirty="0" smtClean="0"/>
          </a:p>
          <a:p>
            <a:pPr algn="just">
              <a:buFont typeface="Wingdings" panose="05000000000000000000" pitchFamily="2" charset="2"/>
              <a:buChar char="Ø"/>
            </a:pPr>
            <a:r>
              <a:rPr lang="en-IN" dirty="0" smtClean="0"/>
              <a:t>In </a:t>
            </a:r>
            <a:r>
              <a:rPr lang="en-IN" dirty="0"/>
              <a:t>addition to the use of hormones, many avenues are still open for increasing productivity in meat and milk production </a:t>
            </a:r>
            <a:r>
              <a:rPr lang="en-IN" dirty="0" smtClean="0"/>
              <a:t>including </a:t>
            </a:r>
            <a:r>
              <a:rPr lang="en-IN" dirty="0"/>
              <a:t>breeding programmes, regulation of rumen fermentation, </a:t>
            </a:r>
            <a:r>
              <a:rPr lang="en-IN" dirty="0" err="1"/>
              <a:t>optimalization</a:t>
            </a:r>
            <a:r>
              <a:rPr lang="en-IN" dirty="0"/>
              <a:t> of the balance between the indirect and direct feeding of the ruminant organism </a:t>
            </a:r>
            <a:r>
              <a:rPr lang="en-IN" dirty="0" smtClean="0"/>
              <a:t>proper </a:t>
            </a:r>
            <a:r>
              <a:rPr lang="en-IN" dirty="0"/>
              <a:t>and disease control.</a:t>
            </a:r>
          </a:p>
          <a:p>
            <a:pPr marL="0" indent="0" algn="just">
              <a:buNone/>
            </a:pPr>
            <a:endParaRPr lang="en-IN" b="1" dirty="0" smtClean="0"/>
          </a:p>
          <a:p>
            <a:pPr marL="0" indent="0" algn="just">
              <a:buNone/>
            </a:pPr>
            <a:endParaRPr lang="en-IN" dirty="0"/>
          </a:p>
        </p:txBody>
      </p:sp>
    </p:spTree>
    <p:extLst>
      <p:ext uri="{BB962C8B-B14F-4D97-AF65-F5344CB8AC3E}">
        <p14:creationId xmlns:p14="http://schemas.microsoft.com/office/powerpoint/2010/main" val="109995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931" y="378069"/>
            <a:ext cx="10588869" cy="6119446"/>
          </a:xfrm>
        </p:spPr>
        <p:txBody>
          <a:bodyPr>
            <a:normAutofit/>
          </a:bodyPr>
          <a:lstStyle/>
          <a:p>
            <a:pPr marL="0" indent="0" algn="just">
              <a:buNone/>
            </a:pPr>
            <a:r>
              <a:rPr lang="en-IN" b="1" dirty="0"/>
              <a:t>Breeding </a:t>
            </a:r>
            <a:r>
              <a:rPr lang="en-IN" b="1" dirty="0" smtClean="0"/>
              <a:t>programmes - </a:t>
            </a:r>
            <a:r>
              <a:rPr lang="en-IN" dirty="0" smtClean="0"/>
              <a:t>Systematic </a:t>
            </a:r>
            <a:r>
              <a:rPr lang="en-IN" dirty="0"/>
              <a:t>selection of high-quality sires combined with an increase in the number of offspring from high-yielding females through embryo transfer may bring about further improvements in beef and milk production. </a:t>
            </a:r>
            <a:r>
              <a:rPr lang="en-IN" dirty="0" smtClean="0"/>
              <a:t>The </a:t>
            </a:r>
            <a:r>
              <a:rPr lang="en-IN" dirty="0"/>
              <a:t>establishment of effective breeding associations and the strict organization of programme planning and execution are prerequisites for realizing the potentials in this sector</a:t>
            </a:r>
            <a:r>
              <a:rPr lang="en-IN" dirty="0" smtClean="0"/>
              <a:t>.</a:t>
            </a:r>
          </a:p>
          <a:p>
            <a:pPr marL="0" indent="0" algn="just">
              <a:buNone/>
            </a:pPr>
            <a:endParaRPr lang="en-IN" dirty="0" smtClean="0"/>
          </a:p>
          <a:p>
            <a:pPr marL="0" indent="0" algn="just">
              <a:buNone/>
            </a:pPr>
            <a:r>
              <a:rPr lang="en-IN" b="1" dirty="0"/>
              <a:t>Regulation of rumen </a:t>
            </a:r>
            <a:r>
              <a:rPr lang="en-IN" b="1" dirty="0" smtClean="0"/>
              <a:t>fermentation - </a:t>
            </a:r>
            <a:r>
              <a:rPr lang="en-IN" dirty="0" smtClean="0"/>
              <a:t>The </a:t>
            </a:r>
            <a:r>
              <a:rPr lang="en-IN" dirty="0"/>
              <a:t>microbial systems in the rumen are extremely </a:t>
            </a:r>
            <a:r>
              <a:rPr lang="en-IN" dirty="0" smtClean="0"/>
              <a:t>complex </a:t>
            </a:r>
            <a:r>
              <a:rPr lang="en-IN" dirty="0"/>
              <a:t>and the balance between the various strains of bacteria is susceptible to changes brought about by many factors</a:t>
            </a:r>
            <a:r>
              <a:rPr lang="en-IN" dirty="0" smtClean="0"/>
              <a:t>. </a:t>
            </a:r>
            <a:r>
              <a:rPr lang="en-IN" dirty="0"/>
              <a:t>Since the very extensive breakdown of carbohydrates and protein represents loss of much energy, research is currently being conducted in many laboratories in order to find new methods of increasing FCE.</a:t>
            </a:r>
          </a:p>
          <a:p>
            <a:pPr algn="just">
              <a:buFont typeface="Wingdings" panose="05000000000000000000" pitchFamily="2" charset="2"/>
              <a:buChar char="Ø"/>
            </a:pPr>
            <a:endParaRPr lang="en-IN" dirty="0"/>
          </a:p>
          <a:p>
            <a:pPr marL="0" indent="0">
              <a:buNone/>
            </a:pPr>
            <a:endParaRPr lang="en-IN" dirty="0"/>
          </a:p>
        </p:txBody>
      </p:sp>
    </p:spTree>
    <p:extLst>
      <p:ext uri="{BB962C8B-B14F-4D97-AF65-F5344CB8AC3E}">
        <p14:creationId xmlns:p14="http://schemas.microsoft.com/office/powerpoint/2010/main" val="185495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8024"/>
            <a:ext cx="10515600" cy="5125916"/>
          </a:xfrm>
        </p:spPr>
        <p:txBody>
          <a:bodyPr>
            <a:normAutofit/>
          </a:bodyPr>
          <a:lstStyle/>
          <a:p>
            <a:pPr marL="0" indent="0" algn="just">
              <a:buNone/>
            </a:pPr>
            <a:r>
              <a:rPr lang="en-IN" b="1" dirty="0" err="1" smtClean="0"/>
              <a:t>Optimalization</a:t>
            </a:r>
            <a:r>
              <a:rPr lang="en-IN" b="1" dirty="0" smtClean="0"/>
              <a:t> </a:t>
            </a:r>
            <a:r>
              <a:rPr lang="en-IN" b="1" dirty="0"/>
              <a:t>of the balance between the indirect and </a:t>
            </a:r>
            <a:r>
              <a:rPr lang="en-IN" b="1" dirty="0" smtClean="0"/>
              <a:t>direct </a:t>
            </a:r>
            <a:r>
              <a:rPr lang="en-IN" b="1" dirty="0"/>
              <a:t>feeding of the ruminant </a:t>
            </a:r>
            <a:r>
              <a:rPr lang="en-IN" b="1" dirty="0" smtClean="0"/>
              <a:t>organism</a:t>
            </a:r>
          </a:p>
          <a:p>
            <a:pPr marL="0" indent="0" algn="just">
              <a:buNone/>
            </a:pPr>
            <a:endParaRPr lang="en-IN" b="1" dirty="0"/>
          </a:p>
          <a:p>
            <a:pPr marL="0" indent="0" algn="just">
              <a:buNone/>
            </a:pPr>
            <a:r>
              <a:rPr lang="en-IN" dirty="0" smtClean="0"/>
              <a:t>Feeding </a:t>
            </a:r>
            <a:r>
              <a:rPr lang="en-IN" dirty="0"/>
              <a:t>a ruminant means feeding the rumen microbes which then themselves serve as feed for the organism proper. This is indirect </a:t>
            </a:r>
            <a:r>
              <a:rPr lang="en-IN" dirty="0" smtClean="0"/>
              <a:t>feeding and </a:t>
            </a:r>
            <a:r>
              <a:rPr lang="en-IN" dirty="0"/>
              <a:t>expensive in energy. </a:t>
            </a:r>
            <a:endParaRPr lang="en-IN" dirty="0" smtClean="0"/>
          </a:p>
          <a:p>
            <a:pPr marL="0" indent="0" algn="just">
              <a:buNone/>
            </a:pPr>
            <a:endParaRPr lang="en-IN" dirty="0" smtClean="0"/>
          </a:p>
          <a:p>
            <a:pPr algn="just">
              <a:buFont typeface="Wingdings" panose="05000000000000000000" pitchFamily="2" charset="2"/>
              <a:buChar char="§"/>
            </a:pPr>
            <a:r>
              <a:rPr lang="en-IN" dirty="0" smtClean="0"/>
              <a:t>In </a:t>
            </a:r>
            <a:r>
              <a:rPr lang="en-IN" dirty="0"/>
              <a:t>the </a:t>
            </a:r>
            <a:r>
              <a:rPr lang="en-IN" dirty="0" smtClean="0"/>
              <a:t>post-ruminal </a:t>
            </a:r>
            <a:r>
              <a:rPr lang="en-IN" dirty="0"/>
              <a:t>part of its digestive tract, all the enzymes necessary for utilizing all types of nutrients except cellulose. The rumen microbes are necessary for the utilization of cellulose, which globally represents an enormous source of energy. </a:t>
            </a:r>
            <a:endParaRPr lang="en-IN" dirty="0" smtClean="0"/>
          </a:p>
          <a:p>
            <a:pPr algn="just">
              <a:buFont typeface="Wingdings" panose="05000000000000000000" pitchFamily="2" charset="2"/>
              <a:buChar char="§"/>
            </a:pPr>
            <a:endParaRPr lang="en-IN" dirty="0" smtClean="0"/>
          </a:p>
          <a:p>
            <a:pPr marL="0" indent="0">
              <a:buNone/>
            </a:pPr>
            <a:endParaRPr lang="en-IN" dirty="0"/>
          </a:p>
        </p:txBody>
      </p:sp>
    </p:spTree>
    <p:extLst>
      <p:ext uri="{BB962C8B-B14F-4D97-AF65-F5344CB8AC3E}">
        <p14:creationId xmlns:p14="http://schemas.microsoft.com/office/powerpoint/2010/main" val="351963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1092</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Algerian</vt:lpstr>
      <vt:lpstr>Arial</vt:lpstr>
      <vt:lpstr>Calibri</vt:lpstr>
      <vt:lpstr>Calibri Light</vt:lpstr>
      <vt:lpstr>Wingdings</vt:lpstr>
      <vt:lpstr>Office Theme</vt:lpstr>
      <vt:lpstr>Unit-I  Hormonal relationship in animal production-I</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 Methods for Assessing the Effects of Chemicals on the Endocrine System</dc:title>
  <dc:creator>HP Inc.</dc:creator>
  <cp:lastModifiedBy>HP Inc.</cp:lastModifiedBy>
  <cp:revision>35</cp:revision>
  <dcterms:created xsi:type="dcterms:W3CDTF">2020-09-23T04:34:57Z</dcterms:created>
  <dcterms:modified xsi:type="dcterms:W3CDTF">2020-10-14T05:01:11Z</dcterms:modified>
</cp:coreProperties>
</file>