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12" r:id="rId2"/>
    <p:sldId id="389" r:id="rId3"/>
    <p:sldId id="349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29" r:id="rId12"/>
    <p:sldId id="330" r:id="rId13"/>
    <p:sldId id="331" r:id="rId14"/>
    <p:sldId id="332" r:id="rId15"/>
    <p:sldId id="333" r:id="rId16"/>
    <p:sldId id="334" r:id="rId17"/>
    <p:sldId id="328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33CC33"/>
    <a:srgbClr val="FFFF99"/>
    <a:srgbClr val="FFFFCC"/>
    <a:srgbClr val="FFFFFF"/>
    <a:srgbClr val="CC00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77419" autoAdjust="0"/>
  </p:normalViewPr>
  <p:slideViewPr>
    <p:cSldViewPr>
      <p:cViewPr varScale="1">
        <p:scale>
          <a:sx n="49" d="100"/>
          <a:sy n="49" d="100"/>
        </p:scale>
        <p:origin x="105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5848A6-D2C8-4295-8F71-7631B971456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10">
            <a:extLst>
              <a:ext uri="{FF2B5EF4-FFF2-40B4-BE49-F238E27FC236}">
                <a16:creationId xmlns:a16="http://schemas.microsoft.com/office/drawing/2014/main" id="{33D6E857-EB5F-4C3D-952C-07E52233AA7D}"/>
              </a:ext>
            </a:extLst>
          </p:cNvPr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DB8C5A-976C-46C6-95F7-DACAB6D4FC24}"/>
              </a:ext>
            </a:extLst>
          </p:cNvPr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CDEBA6-DFFB-46A6-A6F6-D27BACE9EC15}"/>
              </a:ext>
            </a:extLst>
          </p:cNvPr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11BAFA-DE74-49AB-8EF5-73388B51B0DD}"/>
              </a:ext>
            </a:extLst>
          </p:cNvPr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>
            <a:extLst>
              <a:ext uri="{FF2B5EF4-FFF2-40B4-BE49-F238E27FC236}">
                <a16:creationId xmlns:a16="http://schemas.microsoft.com/office/drawing/2014/main" id="{5ABDA820-CC59-431B-8C6C-3020E8A71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6">
            <a:extLst>
              <a:ext uri="{FF2B5EF4-FFF2-40B4-BE49-F238E27FC236}">
                <a16:creationId xmlns:a16="http://schemas.microsoft.com/office/drawing/2014/main" id="{EB971DEF-3220-43D5-9FE2-F36A681AB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>
            <a:extLst>
              <a:ext uri="{FF2B5EF4-FFF2-40B4-BE49-F238E27FC236}">
                <a16:creationId xmlns:a16="http://schemas.microsoft.com/office/drawing/2014/main" id="{256D00D0-68DD-471A-AE3E-068063006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A6857-4056-4461-8866-7A182A2D5B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4879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56809FAB-25C8-49F1-AEE1-FB65D86FF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8D00C75C-DF50-4C1D-9A4C-D425CA8F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3E91C327-3851-4897-9CFC-9985A2B01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4B823-CE36-4965-B3A5-1B5E5C8C5F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8515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E946F7D8-35A1-483D-9C38-381AD0342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B25CB5D-BB8C-4062-AF76-DECFAB05A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B1BCEC1B-E3ED-4A22-A9FC-2EDD7E3F6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67096-D612-4CE0-BAE1-7A2A3512BA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856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A8BD5FF1-24B8-4C15-8A4F-D8689FEF7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3B794EFC-16B2-4404-9B45-54F5C88FD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1FB465B3-2982-47E7-8048-4099FEFFC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B3B69-5DD5-4986-8842-E61D4833CC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567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460C7D-8BA6-4B92-8ADB-D60477A6A9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10">
            <a:extLst>
              <a:ext uri="{FF2B5EF4-FFF2-40B4-BE49-F238E27FC236}">
                <a16:creationId xmlns:a16="http://schemas.microsoft.com/office/drawing/2014/main" id="{D23DEE16-5DCE-4634-9DC9-F8C5DE51B0A6}"/>
              </a:ext>
            </a:extLst>
          </p:cNvPr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ED0C2E-A265-4CE0-A480-62D71CEBA534}"/>
              </a:ext>
            </a:extLst>
          </p:cNvPr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253D7D-8F2A-44DB-9ACB-3E8181575127}"/>
              </a:ext>
            </a:extLst>
          </p:cNvPr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468AF9-256B-4148-951A-2E3DF0196EA8}"/>
              </a:ext>
            </a:extLst>
          </p:cNvPr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A2336F1-46B3-48F6-A666-C71DAE896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3C5378C-939E-4904-8990-D9D67464E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DC7BD2F-61C7-4A1C-AEEB-19C9807E5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4AF6382A-1B93-4F9F-B573-B07A01A0C5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95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F9552997-E83A-40FA-B57C-86787C622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D86550D3-3258-43A7-891B-CEFD92081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01E0EA9F-BC53-4916-BB0B-913DAFF3E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81C8A-B40B-433D-A624-80F478E8EE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810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E5475C44-9042-4770-A90D-0CA58A491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604D64DF-E9B3-4601-A2A6-BCA0353A0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AA64B228-C285-4926-AEDF-EC048015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92BFC-636C-44A0-B25F-180567D9BE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171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EF6A5E09-7489-4F86-A646-3F7D23E16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AB366FA0-E1DE-4DFC-B098-417AE3AC5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67DEB4B1-33EA-456D-BC70-2CF4C61C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35981-D5CC-4A32-86EF-7BDB0ADCE1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375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F8B0B09F-C0D0-4FE0-B56E-916372FCA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ECD6B9-191B-469C-AAE2-1405D7DAD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08165551-545D-4060-B45B-C97A917FF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BDADE-7655-46E2-86F3-1AE638BC88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458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6D89AE-450D-4D37-AE92-A8D99D7F434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Rounded Rectangle 10">
            <a:extLst>
              <a:ext uri="{FF2B5EF4-FFF2-40B4-BE49-F238E27FC236}">
                <a16:creationId xmlns:a16="http://schemas.microsoft.com/office/drawing/2014/main" id="{14DCFBB3-1CC0-4470-AD09-41BA4B338513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4E43956F-1722-4DF8-BF2C-EA6890620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78966BE6-3454-4635-977C-79B22636D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95E63E75-4A33-4F62-B3D6-81607F920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363E1-6F25-48E1-8207-EF64F05E60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883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CF9DE9-0E68-4CEF-B3E6-E69BD48BBB2E}"/>
              </a:ext>
            </a:extLst>
          </p:cNvPr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BF099E-AB9D-40D7-9617-27BAC77D589A}"/>
              </a:ext>
            </a:extLst>
          </p:cNvPr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CF8358-B03C-4AEA-8E42-8B945D63EF72}"/>
              </a:ext>
            </a:extLst>
          </p:cNvPr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D61DB314-6EEF-475D-9903-465F21B4A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6292C4D1-5167-4065-B7C9-CF34214C1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D4D733B9-36BF-4627-AFE7-03038742C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42194A7C-A232-413D-98A9-85DA067C90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7555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FD0683-4C83-45EA-92F2-0A987A670E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8" name="Rounded Rectangle 7">
            <a:extLst>
              <a:ext uri="{FF2B5EF4-FFF2-40B4-BE49-F238E27FC236}">
                <a16:creationId xmlns:a16="http://schemas.microsoft.com/office/drawing/2014/main" id="{71877571-E26C-45C3-9C5D-7FBD56DE232A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8" name="Title Placeholder 21">
            <a:extLst>
              <a:ext uri="{FF2B5EF4-FFF2-40B4-BE49-F238E27FC236}">
                <a16:creationId xmlns:a16="http://schemas.microsoft.com/office/drawing/2014/main" id="{A537F060-4986-4DCE-9B8E-901A3EE305C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12">
            <a:extLst>
              <a:ext uri="{FF2B5EF4-FFF2-40B4-BE49-F238E27FC236}">
                <a16:creationId xmlns:a16="http://schemas.microsoft.com/office/drawing/2014/main" id="{2F86DA63-9B33-4DA5-96DC-496F715BF4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0069A8C0-9A94-4741-A0B3-D7B2C649CF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12F527-D5C3-4027-BDC5-C53A56F28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5A2BBB0C-20BD-49E0-AE4A-81630EFE92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fld id="{AB5A7992-BC10-41FA-8EDE-BB5AB8FC836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1" r:id="rId2"/>
    <p:sldLayoutId id="2147484179" r:id="rId3"/>
    <p:sldLayoutId id="2147484172" r:id="rId4"/>
    <p:sldLayoutId id="2147484173" r:id="rId5"/>
    <p:sldLayoutId id="2147484174" r:id="rId6"/>
    <p:sldLayoutId id="2147484175" r:id="rId7"/>
    <p:sldLayoutId id="2147484180" r:id="rId8"/>
    <p:sldLayoutId id="2147484181" r:id="rId9"/>
    <p:sldLayoutId id="2147484176" r:id="rId10"/>
    <p:sldLayoutId id="214748417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8A10BBC5-BCC9-4E94-A139-F246B42A833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1752600"/>
            <a:ext cx="8229600" cy="152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u="sng">
                <a:solidFill>
                  <a:srgbClr val="FFFF00"/>
                </a:solidFill>
                <a:latin typeface="Algerian" panose="04020705040A02060702" pitchFamily="82" charset="0"/>
              </a:rPr>
              <a:t>AHE 612     Information and communication technology</a:t>
            </a:r>
          </a:p>
        </p:txBody>
      </p:sp>
      <p:sp>
        <p:nvSpPr>
          <p:cNvPr id="6147" name="Text Box 4">
            <a:extLst>
              <a:ext uri="{FF2B5EF4-FFF2-40B4-BE49-F238E27FC236}">
                <a16:creationId xmlns:a16="http://schemas.microsoft.com/office/drawing/2014/main" id="{E110A9FA-3678-48C7-90AD-180A9D027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3725" y="29368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IN" altLang="en-US"/>
          </a:p>
        </p:txBody>
      </p:sp>
      <p:sp>
        <p:nvSpPr>
          <p:cNvPr id="6148" name="Text Box 8">
            <a:extLst>
              <a:ext uri="{FF2B5EF4-FFF2-40B4-BE49-F238E27FC236}">
                <a16:creationId xmlns:a16="http://schemas.microsoft.com/office/drawing/2014/main" id="{F3EDFEA6-3A5E-4E8B-B838-FFC01AEC1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773613"/>
            <a:ext cx="69342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C00000"/>
                </a:solidFill>
                <a:latin typeface="Bell MT" panose="02020503060305020303" pitchFamily="18" charset="0"/>
              </a:rPr>
              <a:t>Department of A. H. Extension Education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C00000"/>
                </a:solidFill>
                <a:latin typeface="Bell MT" panose="02020503060305020303" pitchFamily="18" charset="0"/>
              </a:rPr>
              <a:t>Bihar Veterinary College, Patna-14</a:t>
            </a:r>
            <a:endParaRPr lang="en-US" altLang="en-US" sz="2800">
              <a:solidFill>
                <a:srgbClr val="12E9EE"/>
              </a:solidFill>
              <a:latin typeface="Bell MT" panose="02020503060305020303" pitchFamily="18" charset="0"/>
            </a:endParaRPr>
          </a:p>
        </p:txBody>
      </p:sp>
      <p:sp>
        <p:nvSpPr>
          <p:cNvPr id="6149" name="TextBox 6">
            <a:extLst>
              <a:ext uri="{FF2B5EF4-FFF2-40B4-BE49-F238E27FC236}">
                <a16:creationId xmlns:a16="http://schemas.microsoft.com/office/drawing/2014/main" id="{B8977926-B50F-409E-A1CB-98A279F44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867400"/>
            <a:ext cx="6426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7030A0"/>
                </a:solidFill>
                <a:latin typeface="Arial Black" panose="020B0A04020102020204" pitchFamily="34" charset="0"/>
              </a:rPr>
              <a:t>         Instructor : </a:t>
            </a:r>
            <a:r>
              <a:rPr lang="en-US" altLang="en-US">
                <a:solidFill>
                  <a:srgbClr val="000099"/>
                </a:solidFill>
                <a:latin typeface="Arial Black" panose="020B0A04020102020204" pitchFamily="34" charset="0"/>
              </a:rPr>
              <a:t>Dr. Saroj K. Rajak</a:t>
            </a:r>
          </a:p>
          <a:p>
            <a:r>
              <a:rPr lang="en-US" altLang="en-US">
                <a:solidFill>
                  <a:srgbClr val="000099"/>
                </a:solidFill>
                <a:latin typeface="Aharoni" pitchFamily="2" charset="0"/>
                <a:cs typeface="Aharoni" pitchFamily="2" charset="0"/>
              </a:rPr>
              <a:t>           Asstt. Professor</a:t>
            </a:r>
          </a:p>
          <a:p>
            <a:endParaRPr lang="en-US" altLang="en-US"/>
          </a:p>
        </p:txBody>
      </p:sp>
      <p:sp>
        <p:nvSpPr>
          <p:cNvPr id="6150" name="TextBox 7">
            <a:extLst>
              <a:ext uri="{FF2B5EF4-FFF2-40B4-BE49-F238E27FC236}">
                <a16:creationId xmlns:a16="http://schemas.microsoft.com/office/drawing/2014/main" id="{289E981E-A258-43D2-953A-E5452CB69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163888"/>
            <a:ext cx="8382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b="1">
                <a:solidFill>
                  <a:srgbClr val="0000FF"/>
                </a:solidFill>
                <a:latin typeface="Sydney" pitchFamily="18" charset="0"/>
              </a:rPr>
              <a:t>Topic : </a:t>
            </a:r>
            <a:r>
              <a:rPr lang="en-US" altLang="en-US" sz="3200" b="1">
                <a:solidFill>
                  <a:srgbClr val="000099"/>
                </a:solidFill>
                <a:latin typeface="Bell MT" panose="02020503060305020303" pitchFamily="18" charset="0"/>
              </a:rPr>
              <a:t>E- Learning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99"/>
                </a:solidFill>
                <a:latin typeface="Bell MT" panose="02020503060305020303" pitchFamily="18" charset="0"/>
              </a:rPr>
              <a:t> Advantages, disadvantages and examaples of e-learning</a:t>
            </a:r>
            <a:endParaRPr lang="en-US" altLang="en-US" sz="2800" b="1">
              <a:solidFill>
                <a:srgbClr val="000099"/>
              </a:solidFill>
              <a:latin typeface="Sydney" pitchFamily="18" charset="0"/>
            </a:endParaRPr>
          </a:p>
        </p:txBody>
      </p:sp>
      <p:pic>
        <p:nvPicPr>
          <p:cNvPr id="6151" name="Picture 4" descr="E:\Dr. Saroj New 1 W bkt 21.02.2016\LOGO\New Logo\BASU LOGO copy.jpg">
            <a:extLst>
              <a:ext uri="{FF2B5EF4-FFF2-40B4-BE49-F238E27FC236}">
                <a16:creationId xmlns:a16="http://schemas.microsoft.com/office/drawing/2014/main" id="{1FB11E04-113E-4B23-8F70-139A64706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3513"/>
            <a:ext cx="25146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8270AAF-07F1-4516-9EF1-5056579043C3}"/>
              </a:ext>
            </a:extLst>
          </p:cNvPr>
          <p:cNvSpPr/>
          <p:nvPr/>
        </p:nvSpPr>
        <p:spPr>
          <a:xfrm>
            <a:off x="6184900" y="533400"/>
            <a:ext cx="28067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metr706 BlkCn BT" pitchFamily="34" charset="0"/>
              </a:rPr>
              <a:t>Lecture -2</a:t>
            </a:r>
            <a:endParaRPr lang="en-US" sz="3600" dirty="0">
              <a:latin typeface="Geometr706 BlkCn BT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 - learning ppt">
            <a:extLst>
              <a:ext uri="{FF2B5EF4-FFF2-40B4-BE49-F238E27FC236}">
                <a16:creationId xmlns:a16="http://schemas.microsoft.com/office/drawing/2014/main" id="{FF8EFA38-9795-44BF-8173-A6DE98061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713663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E-Learning Developments &lt;ul&gt;&lt;li&gt;NIIT Netvarsity (1996)‏ &lt;/li&gt;&lt;/ul&gt;&lt;ul&gt;&lt;li&gt;National Task Force on Information Technology an...">
            <a:extLst>
              <a:ext uri="{FF2B5EF4-FFF2-40B4-BE49-F238E27FC236}">
                <a16:creationId xmlns:a16="http://schemas.microsoft.com/office/drawing/2014/main" id="{70305209-F55D-48BA-83A0-CF929FF0B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533400"/>
            <a:ext cx="84836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ome Examples &lt;ul&gt;&lt;li&gt;YCMOU &lt;/li&gt;&lt;/ul&gt;&lt;ul&gt;&lt;li&gt;Tamil Virtual University &lt;/li&gt;&lt;/ul&gt;&lt;ul&gt;&lt;li&gt;Punjab Technical University &lt;/li&gt;...">
            <a:extLst>
              <a:ext uri="{FF2B5EF4-FFF2-40B4-BE49-F238E27FC236}">
                <a16:creationId xmlns:a16="http://schemas.microsoft.com/office/drawing/2014/main" id="{A52662F4-8CC2-46B4-8ABB-C23EDB070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1534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GyanKosh &lt;ul&gt;&lt;li&gt;National Digital Repository to store, index, preserve, distribute and share the digital learning resourc...">
            <a:extLst>
              <a:ext uri="{FF2B5EF4-FFF2-40B4-BE49-F238E27FC236}">
                <a16:creationId xmlns:a16="http://schemas.microsoft.com/office/drawing/2014/main" id="{BA77DB15-8497-4E07-8825-6B22FD45C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001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AKSHAT &lt;ul&gt;&lt;li&gt;A pilot project of the Govt. of India, which is being spearheaded by IGNOU &lt;/li&gt;&lt;/ul&gt;&lt;ul&gt;&lt;li&gt;Intended to b...">
            <a:extLst>
              <a:ext uri="{FF2B5EF4-FFF2-40B4-BE49-F238E27FC236}">
                <a16:creationId xmlns:a16="http://schemas.microsoft.com/office/drawing/2014/main" id="{66D3600A-F995-4ABB-A74C-BF2AA132F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304800"/>
            <a:ext cx="8128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nside Programmes &lt;ul&gt;&lt;li&gt;Course content (wiki-based)‏ &lt;/li&gt;&lt;/ul&gt;&lt;ul&gt;&lt;li&gt;Flash-based presentations &lt;/li&gt;&lt;/ul&gt;&lt;ul&gt;&lt;li&gt;Flash...">
            <a:extLst>
              <a:ext uri="{FF2B5EF4-FFF2-40B4-BE49-F238E27FC236}">
                <a16:creationId xmlns:a16="http://schemas.microsoft.com/office/drawing/2014/main" id="{4E5E2C2C-91ED-4CF4-863E-C9A2914F2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0772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Observations &lt;ul&gt;&lt;li&gt;Anything and everything is e-learning! &lt;/li&gt;&lt;/ul&gt;&lt;ul&gt;&lt;li&gt;Much technology-driven &lt;/li&gt;&lt;/ul&gt;&lt;ul&gt;&lt;li&gt;Poo...">
            <a:extLst>
              <a:ext uri="{FF2B5EF4-FFF2-40B4-BE49-F238E27FC236}">
                <a16:creationId xmlns:a16="http://schemas.microsoft.com/office/drawing/2014/main" id="{4DDA7AEF-AEE5-4FA2-829A-AFC6D9C01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382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uggestions &lt;ul&gt;&lt;li&gt;Establishment of Indian Council for Online Learning as a statutory body to: &lt;/li&gt;&lt;/ul&gt;&lt;ul&gt;&lt;ul&gt;&lt;li&gt;Deve...">
            <a:extLst>
              <a:ext uri="{FF2B5EF4-FFF2-40B4-BE49-F238E27FC236}">
                <a16:creationId xmlns:a16="http://schemas.microsoft.com/office/drawing/2014/main" id="{E1298D40-ED6B-4EF1-AE9E-D63E38820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7924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1188074-E6D5-4394-93B1-561C8AEC3E96}"/>
              </a:ext>
            </a:extLst>
          </p:cNvPr>
          <p:cNvSpPr/>
          <p:nvPr/>
        </p:nvSpPr>
        <p:spPr>
          <a:xfrm>
            <a:off x="1066800" y="1524000"/>
            <a:ext cx="7162800" cy="335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N" sz="7200" dirty="0">
                <a:solidFill>
                  <a:srgbClr val="FFFF00"/>
                </a:solidFill>
              </a:rPr>
              <a:t>E- Learning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HARACTERISTICS OF E- LEARNING&#10; Not synonymous to audio-visual and&#10;multimedia learning.&#10; Confined to Web-based and Inter...">
            <a:extLst>
              <a:ext uri="{FF2B5EF4-FFF2-40B4-BE49-F238E27FC236}">
                <a16:creationId xmlns:a16="http://schemas.microsoft.com/office/drawing/2014/main" id="{A10A47B8-33E6-4AE1-8F0B-3AF9E176B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457200"/>
            <a:ext cx="8443912" cy="633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ODES OF E- LEARNING&#10;Support Learning&#10;Blended learning&#10;Complete e-learning&#10; ">
            <a:extLst>
              <a:ext uri="{FF2B5EF4-FFF2-40B4-BE49-F238E27FC236}">
                <a16:creationId xmlns:a16="http://schemas.microsoft.com/office/drawing/2014/main" id="{F910F193-EB46-48B0-8BAB-172AF92B1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19063"/>
            <a:ext cx="8774112" cy="658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- LEARNING MATERIALS&#10; E- TEXTBOOK&#10; E-JOURNALS&#10; ">
            <a:extLst>
              <a:ext uri="{FF2B5EF4-FFF2-40B4-BE49-F238E27FC236}">
                <a16:creationId xmlns:a16="http://schemas.microsoft.com/office/drawing/2014/main" id="{E053BCF8-B60E-494C-A348-B1D2E4386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04800"/>
            <a:ext cx="8139112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 DIGITAL LIBRARY&#10; ">
            <a:extLst>
              <a:ext uri="{FF2B5EF4-FFF2-40B4-BE49-F238E27FC236}">
                <a16:creationId xmlns:a16="http://schemas.microsoft.com/office/drawing/2014/main" id="{A30753A9-C5F3-4BB5-8D75-C4ECBDF74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138113"/>
            <a:ext cx="8443912" cy="633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DVANTAGES OF&#10;E- LEARNING&#10;Easy access&#10;Qualitative&#10;Flexibility&#10;Effective media&#10;Different learning styles&#10;Individualiz...">
            <a:extLst>
              <a:ext uri="{FF2B5EF4-FFF2-40B4-BE49-F238E27FC236}">
                <a16:creationId xmlns:a16="http://schemas.microsoft.com/office/drawing/2014/main" id="{70A476CE-A12A-4FDA-8763-83D17A729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85763"/>
            <a:ext cx="8113712" cy="609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ISADVANTAGES&#10;OF E-LEARNING&#10; Costly&#10;Lack of equipment&#10;Negative attitude&#10;Feeling of isolation&#10;Requires knowledge and s...">
            <a:extLst>
              <a:ext uri="{FF2B5EF4-FFF2-40B4-BE49-F238E27FC236}">
                <a16:creationId xmlns:a16="http://schemas.microsoft.com/office/drawing/2014/main" id="{49573E5F-9932-4CC7-8FCF-CB443E0C5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81000"/>
            <a:ext cx="7910512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 - learning ppt">
            <a:extLst>
              <a:ext uri="{FF2B5EF4-FFF2-40B4-BE49-F238E27FC236}">
                <a16:creationId xmlns:a16="http://schemas.microsoft.com/office/drawing/2014/main" id="{4BE14D27-B6D7-4D50-AF3B-681A26260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385763"/>
            <a:ext cx="8037512" cy="586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1319</TotalTime>
  <Words>49</Words>
  <Application>Microsoft Office PowerPoint</Application>
  <PresentationFormat>On-screen Show (4:3)</PresentationFormat>
  <Paragraphs>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Times New Roman</vt:lpstr>
      <vt:lpstr>Arial</vt:lpstr>
      <vt:lpstr>Franklin Gothic Book</vt:lpstr>
      <vt:lpstr>Perpetua</vt:lpstr>
      <vt:lpstr>Wingdings 2</vt:lpstr>
      <vt:lpstr>Calibri</vt:lpstr>
      <vt:lpstr>Algerian</vt:lpstr>
      <vt:lpstr>Bell MT</vt:lpstr>
      <vt:lpstr>Arial Black</vt:lpstr>
      <vt:lpstr>Aharoni</vt:lpstr>
      <vt:lpstr>Sydney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personal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imam</dc:creator>
  <cp:lastModifiedBy>Nirbhay Kumar Mishra</cp:lastModifiedBy>
  <cp:revision>163</cp:revision>
  <dcterms:created xsi:type="dcterms:W3CDTF">2004-06-18T15:55:55Z</dcterms:created>
  <dcterms:modified xsi:type="dcterms:W3CDTF">2020-10-21T09:01:13Z</dcterms:modified>
</cp:coreProperties>
</file>