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258" r:id="rId3"/>
    <p:sldId id="257" r:id="rId4"/>
    <p:sldId id="260" r:id="rId5"/>
    <p:sldId id="259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88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90205-8215-4282-B35C-AA2FA696669B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5B5C-A6B3-4F56-975D-0A0F6DB56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2773-92AE-4A8C-87D4-3EF0BD746F37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7789-592B-4B82-9E90-EC6186DA05E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9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16B5-2826-4FC0-8E23-0E54306ADFB1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8DC7-AEF6-4221-9AD9-F627C14B8DA0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2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D1AD-E7DD-42CF-BB0D-2D7C75CE3AD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8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A7A2-51D0-4C6B-AAFA-5C55D94F6A3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8310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A7A2-51D0-4C6B-AAFA-5C55D94F6A3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0142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BA93-C7E9-4AC0-938C-1DDB71C04E61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9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3B6B-980D-453B-BE10-8B256343806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4D9A-10A5-40C2-8DE7-51002A2E5D93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4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79A-3386-4EE7-86A6-4B7653D0389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3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A2D-FFF8-45AF-843A-3E440A0F584A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710B-D89F-488F-8868-2FB068EE404E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6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5F7E-4A1A-472C-997E-831DD4E9AF57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1807-7A65-44FB-8E2B-9F1E01E4B795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3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1784-D81F-4EB0-9BA7-3B8F7D6C8987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5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17DF-5819-41D4-BC0F-702BD850B75E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584A17-B0B9-475A-89F9-CE52F7FF1D3F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bunge.com/public/images/cyclus-margarine.jpg&amp;imgrefurl=http://www.bunge.com/cyclus-biodegradable.html&amp;usg=__LqU98irdn2WHosnSWlCuDJno5DM=&amp;h=281&amp;w=300&amp;sz=39&amp;hl=en&amp;start=21&amp;sig2=2VIBkiRRyuMt74mh_nCDpw&amp;zoom=1&amp;tbnid=Z8lOrgv6D1MszM:&amp;tbnh=122&amp;tbnw=147&amp;ei=pending&amp;prev=/images?q=biogradable+packaging&amp;um=1&amp;hl=en&amp;sa=N&amp;biw=1345&amp;bih=549&amp;tbs=isch:10,418&amp;um=1&amp;itbs=1&amp;iact=rc&amp;dur=166&amp;oei=N979TIXIC8rRrQf6na2WBw&amp;esq=5&amp;page=2&amp;ndsp=24&amp;ved=1t:429,r:18,s:21&amp;tx=68&amp;ty=71&amp;biw=1345&amp;bih=549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185" y="2362198"/>
            <a:ext cx="7086600" cy="5524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and components of abattoir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5560C-1331-437F-9D57-80D76242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4DB54-9182-4BAC-8D90-BDBF0E7D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1290"/>
            <a:ext cx="1524000" cy="12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22CCC-7C74-4F8D-8A61-F90630E8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4" y="934108"/>
            <a:ext cx="1428750" cy="14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battoir Industry | Hydro Innovations - Self Priming Pumps 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990171" cy="34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054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Construction of abattoir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951403"/>
            <a:ext cx="7467600" cy="3931873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Clearance / licenses by state animal husbandry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NOC from environmental ministry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Approval for electricity, water supply, labor, appropriate of weight and measures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Environmental impact assessment from environmental ministry during construction and operational phase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License from APEDA for export purpose</a:t>
            </a:r>
          </a:p>
          <a:p>
            <a:pPr algn="just"/>
            <a:endParaRPr lang="en-US" sz="2000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EFFC-3D6F-4548-9642-5DF2EC26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Facilities 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in abattoir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8785" y="1811692"/>
            <a:ext cx="5223935" cy="4436710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Receiving area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Adequate </a:t>
            </a:r>
            <a:r>
              <a:rPr lang="en-US" cap="none" dirty="0" err="1" smtClean="0">
                <a:latin typeface="Book Antiqua" panose="02040602050305030304" pitchFamily="18" charset="0"/>
              </a:rPr>
              <a:t>lairage</a:t>
            </a:r>
            <a:endParaRPr lang="en-US" cap="none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Slaughter hall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Emergency slaughter hall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Blood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Suspect meat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Condemned meat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Weighing cabin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Processing room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BEC059-CF3F-47C1-A1FF-0C918C64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05654"/>
            <a:ext cx="1981200" cy="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460" y="3467365"/>
            <a:ext cx="1981200" cy="9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E:\abattoir\pic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53411"/>
            <a:ext cx="1957387" cy="79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Edible </a:t>
            </a:r>
            <a:r>
              <a:rPr lang="en-US" cap="none" dirty="0" err="1" smtClean="0">
                <a:latin typeface="Book Antiqua" panose="02040602050305030304" pitchFamily="18" charset="0"/>
              </a:rPr>
              <a:t>offals</a:t>
            </a:r>
            <a:r>
              <a:rPr lang="en-US" cap="none" dirty="0" smtClean="0">
                <a:latin typeface="Book Antiqua" panose="02040602050305030304" pitchFamily="18" charset="0"/>
              </a:rPr>
              <a:t>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Inedible </a:t>
            </a:r>
            <a:r>
              <a:rPr lang="en-US" cap="none" dirty="0" err="1" smtClean="0">
                <a:latin typeface="Book Antiqua" panose="02040602050305030304" pitchFamily="18" charset="0"/>
              </a:rPr>
              <a:t>offals</a:t>
            </a:r>
            <a:r>
              <a:rPr lang="en-US" cap="none" dirty="0" smtClean="0">
                <a:latin typeface="Book Antiqua" panose="02040602050305030304" pitchFamily="18" charset="0"/>
              </a:rPr>
              <a:t>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Room for emptying stomach and intestine 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Gut and tripe dressing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Hide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Storing room for horns, hooves, bristles</a:t>
            </a:r>
          </a:p>
          <a:p>
            <a:pPr algn="just">
              <a:buNone/>
            </a:pP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C83D95-B4EE-428E-A577-ECF8741F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il_fi" descr="http://blog.ideasinfood.com/.a/6a00d83451f83a69e20120a6df2f59970b-5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63726">
            <a:off x="5607039" y="1780483"/>
            <a:ext cx="1755753" cy="11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ookshack.com/Websites/cookshack/Images/HBBut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626">
            <a:off x="6970482" y="2172552"/>
            <a:ext cx="1500784" cy="11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Facilities 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in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abattoir   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</a:rPr>
              <a:t>Cont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</a:rPr>
              <a:t>…</a:t>
            </a:r>
            <a:endParaRPr lang="en-US" sz="1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699743"/>
            <a:ext cx="7772870" cy="3424107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Exclusive room for veterinarian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Maintenance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Veterinary laboratory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Cold storage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First aid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Changing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Toilets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Canteen/dinning room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Bins/ trolley washing room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1DEC6-AA4F-401A-A7A8-28CD9AD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il_fi" descr="http://blog.ideasinfood.com/.a/6a00d83451f83a69e20120a6df2f59970b-5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8232">
            <a:off x="6584377" y="1907853"/>
            <a:ext cx="1755753" cy="11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ookshack.com/Websites/cookshack/Images/HBBut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626">
            <a:off x="7056772" y="3805877"/>
            <a:ext cx="1500784" cy="11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Facilities </a:t>
            </a:r>
            <a:r>
              <a:rPr lang="en-US" sz="4000" dirty="0">
                <a:solidFill>
                  <a:srgbClr val="00B0F0"/>
                </a:solidFill>
                <a:latin typeface="Comic Sans MS" pitchFamily="66" charset="0"/>
              </a:rPr>
              <a:t>in </a:t>
            </a:r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abattoir   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                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</a:rPr>
              <a:t>Cont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</a:rPr>
              <a:t>…</a:t>
            </a:r>
            <a:endParaRPr lang="en-US" sz="1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67387"/>
            <a:ext cx="5272464" cy="4562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Water 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5098256" cy="5202455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Portable &amp; non portable water supply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Red coating of pipes for non portable water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No leakage &amp; no drainage of blood to water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 Proper storage &amp; purification facilities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15 psi &amp; hot water at 82</a:t>
            </a:r>
            <a:r>
              <a:rPr lang="en-US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cap="none" dirty="0" smtClean="0">
                <a:latin typeface="Book Antiqua" panose="02040602050305030304" pitchFamily="18" charset="0"/>
              </a:rPr>
              <a:t>C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For slaughtering area only:</a:t>
            </a:r>
          </a:p>
          <a:p>
            <a:pPr lvl="2"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</a:t>
            </a:r>
            <a:r>
              <a:rPr lang="en-US" sz="2000" cap="none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Cattle-272 liters</a:t>
            </a:r>
          </a:p>
          <a:p>
            <a:pPr lvl="2" algn="just">
              <a:buNone/>
            </a:pPr>
            <a:r>
              <a:rPr lang="en-US" sz="2000" cap="none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	Pigs-454 liters</a:t>
            </a:r>
          </a:p>
          <a:p>
            <a:pPr lvl="2" algn="just">
              <a:buNone/>
            </a:pPr>
            <a:r>
              <a:rPr lang="en-US" sz="2000" cap="none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	Sheep/goat-45 liters</a:t>
            </a:r>
          </a:p>
          <a:p>
            <a:pPr lvl="2" algn="just">
              <a:buNone/>
            </a:pPr>
            <a:r>
              <a:rPr lang="en-US" sz="2000" cap="none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		(+ 25% extra for each)</a:t>
            </a:r>
          </a:p>
          <a:p>
            <a:pPr marL="0" indent="0" algn="just">
              <a:buNone/>
            </a:pP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E61B8-2BA7-4BE7-8D89-68FE6D1A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E:\abattoir\pi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81200"/>
            <a:ext cx="2819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78969"/>
            <a:ext cx="4324350" cy="64226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			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070" y="1524001"/>
            <a:ext cx="8229600" cy="1447799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3 phase industrial supply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Stand by generator facility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Electrical steam boiler for hot water supply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                          		</a:t>
            </a:r>
            <a:endParaRPr lang="en-US" sz="3600" dirty="0" smtClean="0">
              <a:solidFill>
                <a:srgbClr val="0070C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Ventilation</a:t>
            </a:r>
            <a:endParaRPr lang="en-US" sz="3600" dirty="0">
              <a:solidFill>
                <a:srgbClr val="0070C0"/>
              </a:solidFill>
              <a:latin typeface="Comic Sans MS" pitchFamily="66" charset="0"/>
              <a:ea typeface="+mj-ea"/>
              <a:cs typeface="+mj-cs"/>
            </a:endParaRPr>
          </a:p>
          <a:p>
            <a:endParaRPr lang="en-US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5AE5-66CC-44FB-B30B-254AA405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 descr="E:\abattoir\pic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1423670"/>
            <a:ext cx="2247900" cy="16484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705" y="4419600"/>
            <a:ext cx="7924330" cy="213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Essential for hygiene to avoid damping, rusting of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equipment's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To avoid accumulation of heat and condensation of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moisture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Facility of extractors and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ventilators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Screened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openings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67427"/>
            <a:ext cx="43434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Comic Sans MS" pitchFamily="66" charset="0"/>
              </a:rPr>
              <a:t>Drainage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en-US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41287"/>
            <a:ext cx="8229600" cy="4754713"/>
          </a:xfrm>
        </p:spPr>
        <p:txBody>
          <a:bodyPr>
            <a:norm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In wet area- slope should be 1:50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Below the rails, valley- slope 1:20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 1 drain for every 40 square meters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Drainage should be in proper trap figures to prevent escape of gases, insects and to avoid entry of meat and bone pieces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Equipment's</a:t>
            </a:r>
            <a:endParaRPr lang="en-US" sz="3600" b="1" dirty="0">
              <a:solidFill>
                <a:srgbClr val="00B0F0"/>
              </a:solidFill>
              <a:latin typeface="Comic Sans MS" pitchFamily="66" charset="0"/>
              <a:ea typeface="+mj-ea"/>
              <a:cs typeface="+mj-cs"/>
            </a:endParaRPr>
          </a:p>
          <a:p>
            <a:pPr algn="just"/>
            <a:r>
              <a:rPr lang="en-US" cap="none" dirty="0">
                <a:latin typeface="Book Antiqua" panose="02040602050305030304" pitchFamily="18" charset="0"/>
              </a:rPr>
              <a:t>Non rusted materials</a:t>
            </a:r>
          </a:p>
          <a:p>
            <a:pPr algn="just"/>
            <a:r>
              <a:rPr lang="en-US" cap="none" dirty="0">
                <a:latin typeface="Book Antiqua" panose="02040602050305030304" pitchFamily="18" charset="0"/>
              </a:rPr>
              <a:t>If wooden, proper lamination</a:t>
            </a:r>
          </a:p>
          <a:p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97CD9-B5E5-4971-BEEF-9B1B662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2" descr="E:\abattoir\pic 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343401"/>
            <a:ext cx="23336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24" y="457200"/>
            <a:ext cx="5943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Lightening</a:t>
            </a:r>
            <a:endParaRPr lang="en-US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200" cap="none" dirty="0" smtClean="0">
                <a:latin typeface="Book Antiqua" panose="02040602050305030304" pitchFamily="18" charset="0"/>
              </a:rPr>
              <a:t>Adequate natural and artificial light</a:t>
            </a:r>
          </a:p>
          <a:p>
            <a:pPr algn="just"/>
            <a:r>
              <a:rPr lang="en-US" sz="2200" cap="none" dirty="0" smtClean="0">
                <a:latin typeface="Book Antiqua" panose="02040602050305030304" pitchFamily="18" charset="0"/>
              </a:rPr>
              <a:t>Direct solar rays should be avoided</a:t>
            </a:r>
          </a:p>
          <a:p>
            <a:pPr algn="just"/>
            <a:r>
              <a:rPr lang="en-US" sz="2200" cap="none" dirty="0" smtClean="0">
                <a:latin typeface="Book Antiqua" panose="02040602050305030304" pitchFamily="18" charset="0"/>
              </a:rPr>
              <a:t>Monochromatic light</a:t>
            </a:r>
          </a:p>
          <a:p>
            <a:pPr algn="just"/>
            <a:r>
              <a:rPr lang="en-US" sz="2200" cap="none" dirty="0" smtClean="0">
                <a:latin typeface="Book Antiqua" panose="02040602050305030304" pitchFamily="18" charset="0"/>
              </a:rPr>
              <a:t>Intensity of light:</a:t>
            </a:r>
          </a:p>
          <a:p>
            <a:pPr algn="just">
              <a:buNone/>
            </a:pPr>
            <a:r>
              <a:rPr lang="en-US" sz="2200" cap="none" dirty="0" smtClean="0">
                <a:latin typeface="Book Antiqua" panose="02040602050305030304" pitchFamily="18" charset="0"/>
              </a:rPr>
              <a:t>	       # Inspection area- 540 lux at 50 foot </a:t>
            </a:r>
            <a:r>
              <a:rPr lang="en-US" sz="2200" cap="none" dirty="0" smtClean="0">
                <a:latin typeface="Book Antiqua" panose="02040602050305030304" pitchFamily="18" charset="0"/>
              </a:rPr>
              <a:t>cand</a:t>
            </a:r>
            <a:r>
              <a:rPr lang="en-US" sz="2200" cap="none" dirty="0" smtClean="0">
                <a:latin typeface="Book Antiqua" panose="02040602050305030304" pitchFamily="18" charset="0"/>
              </a:rPr>
              <a:t>les</a:t>
            </a:r>
            <a:endParaRPr lang="en-US" sz="22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2200" cap="none" dirty="0" smtClean="0">
                <a:latin typeface="Book Antiqua" panose="02040602050305030304" pitchFamily="18" charset="0"/>
              </a:rPr>
              <a:t> </a:t>
            </a:r>
            <a:r>
              <a:rPr lang="en-US" sz="2200" cap="none" dirty="0" smtClean="0">
                <a:latin typeface="Book Antiqua" panose="02040602050305030304" pitchFamily="18" charset="0"/>
              </a:rPr>
              <a:t>         </a:t>
            </a:r>
            <a:r>
              <a:rPr lang="en-US" sz="2200" cap="none" dirty="0" smtClean="0">
                <a:latin typeface="Book Antiqua" panose="02040602050305030304" pitchFamily="18" charset="0"/>
              </a:rPr>
              <a:t>#   Working area- 220 lux at 20 foot </a:t>
            </a:r>
            <a:r>
              <a:rPr lang="en-US" sz="2200" cap="none" dirty="0">
                <a:latin typeface="Book Antiqua" panose="02040602050305030304" pitchFamily="18" charset="0"/>
              </a:rPr>
              <a:t>candles</a:t>
            </a:r>
          </a:p>
          <a:p>
            <a:pPr algn="just">
              <a:buNone/>
            </a:pPr>
            <a:r>
              <a:rPr lang="en-US" sz="2200" cap="none" dirty="0" smtClean="0">
                <a:latin typeface="Book Antiqua" panose="02040602050305030304" pitchFamily="18" charset="0"/>
              </a:rPr>
              <a:t>         #  </a:t>
            </a:r>
            <a:r>
              <a:rPr lang="en-US" sz="2200" cap="none" dirty="0" smtClean="0">
                <a:latin typeface="Book Antiqua" panose="02040602050305030304" pitchFamily="18" charset="0"/>
              </a:rPr>
              <a:t>Other areas- 110 lux at 10 foot </a:t>
            </a:r>
            <a:r>
              <a:rPr lang="en-US" sz="2200" cap="none" dirty="0">
                <a:latin typeface="Book Antiqua" panose="02040602050305030304" pitchFamily="18" charset="0"/>
              </a:rPr>
              <a:t>candles</a:t>
            </a:r>
          </a:p>
          <a:p>
            <a:pPr lvl="2" algn="just">
              <a:buNone/>
            </a:pPr>
            <a:r>
              <a:rPr lang="en-US" sz="2200" cap="none" dirty="0" smtClean="0">
                <a:latin typeface="Book Antiqua" panose="02040602050305030304" pitchFamily="18" charset="0"/>
              </a:rPr>
              <a:t>  </a:t>
            </a:r>
            <a:r>
              <a:rPr lang="en-US" sz="2200" cap="none" dirty="0" smtClean="0">
                <a:latin typeface="Book Antiqua" panose="02040602050305030304" pitchFamily="18" charset="0"/>
              </a:rPr>
              <a:t>(Measurement of light  from 0.9 meter / 3 feet)</a:t>
            </a:r>
            <a:endParaRPr lang="en-US" sz="2200" cap="none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B875-8CC5-4557-B101-051BA983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A0D-998B-472A-BB27-A1B7E1B9FEA1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786D-E9F3-4CBC-BA51-137090F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7438-0B08-49F9-8328-7140E311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41" y="685800"/>
            <a:ext cx="7332134" cy="61900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Floor and wall finishes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3275" y="1981200"/>
            <a:ext cx="7543800" cy="3581400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Capable of easily cleaned and sanitized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Ceiling should be laminated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Made up of non slippery, non absorbent and non toxic material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No sharp corners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Finishing with tiles </a:t>
            </a:r>
            <a:r>
              <a:rPr lang="en-US" sz="2000" cap="none" dirty="0" err="1" smtClean="0">
                <a:latin typeface="Book Antiqua" panose="02040602050305030304" pitchFamily="18" charset="0"/>
              </a:rPr>
              <a:t>upto</a:t>
            </a:r>
            <a:r>
              <a:rPr lang="en-US" sz="2000" cap="none" dirty="0" smtClean="0">
                <a:latin typeface="Book Antiqua" panose="02040602050305030304" pitchFamily="18" charset="0"/>
              </a:rPr>
              <a:t> 3 meter height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Floor of reinforced concrete, </a:t>
            </a:r>
            <a:r>
              <a:rPr lang="en-US" sz="2000" cap="none" dirty="0" err="1" smtClean="0">
                <a:latin typeface="Book Antiqua" panose="02040602050305030304" pitchFamily="18" charset="0"/>
              </a:rPr>
              <a:t>apoxyfloors</a:t>
            </a:r>
            <a:r>
              <a:rPr lang="en-US" sz="2000" cap="none" dirty="0" smtClean="0">
                <a:latin typeface="Book Antiqua" panose="02040602050305030304" pitchFamily="18" charset="0"/>
              </a:rPr>
              <a:t>, industrial tiles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Walls of tiles, stainless steel or al sheets</a:t>
            </a:r>
            <a:endParaRPr lang="en-US" sz="2000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2954-988E-490C-86AB-932DE5D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798734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00B0F0"/>
                </a:solidFill>
                <a:latin typeface="Comic Sans MS" pitchFamily="66" charset="0"/>
              </a:rPr>
              <a:t>Receiving </a:t>
            </a:r>
            <a:r>
              <a:rPr lang="en-US" sz="3600" dirty="0">
                <a:solidFill>
                  <a:srgbClr val="00B0F0"/>
                </a:solidFill>
                <a:latin typeface="Comic Sans MS" pitchFamily="66" charset="0"/>
              </a:rPr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6576" y="1744626"/>
            <a:ext cx="4724400" cy="4427574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Non slippery, adequate space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Unloading vehicle and unloading ramp height should be equal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Separation of bullying and aggressive animals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Sufficient time to move forward, no beating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No sudden moving objects, curved path instead of straight path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Near to vehicle washing area</a:t>
            </a:r>
          </a:p>
          <a:p>
            <a:pPr algn="just"/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A415-8C15-4CBE-8742-CBAF7739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G:\slaught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11348"/>
            <a:ext cx="31146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18519"/>
            <a:ext cx="7773339" cy="905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</a:rPr>
              <a:t>Principles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787279"/>
            <a:ext cx="5715469" cy="3444997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Absolute need-expansive affair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Multiple abattoir-religion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Slaughter capacity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Experienced people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Primary goal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Economics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Facilities</a:t>
            </a:r>
            <a:endParaRPr lang="en-US" sz="2000" cap="none" dirty="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9DE3D9-1CFF-4379-87A4-24CB9187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2" descr="G:\slaughter 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3629">
            <a:off x="7221593" y="2356616"/>
            <a:ext cx="1268819" cy="1362196"/>
          </a:xfrm>
          <a:prstGeom prst="rect">
            <a:avLst/>
          </a:prstGeom>
          <a:noFill/>
        </p:spPr>
      </p:pic>
      <p:pic>
        <p:nvPicPr>
          <p:cNvPr id="5" name="Picture 2" descr="G:\slaughter 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322829"/>
            <a:ext cx="2438400" cy="181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355" y="609600"/>
            <a:ext cx="6798734" cy="914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Lairage</a:t>
            </a:r>
            <a:endParaRPr lang="en-US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752600"/>
            <a:ext cx="7619999" cy="3444997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Main objective to provide rest and to accumulate the animals before slaughter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Near to receiving area 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Proper ventilation and light supply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Feeding of animals if kept for longer period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Ad libitum water supply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Prime importance to animal natural behavior</a:t>
            </a:r>
          </a:p>
          <a:p>
            <a:pPr algn="just"/>
            <a:endParaRPr lang="en-US" sz="2000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7F8C-A65D-4BBE-A385-B09E502A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Stock density: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		 Cattle-  2.3 m</a:t>
            </a:r>
            <a:r>
              <a:rPr lang="en-US" sz="2000" cap="none" baseline="30000" dirty="0" smtClean="0">
                <a:latin typeface="Book Antiqua" panose="02040602050305030304" pitchFamily="18" charset="0"/>
              </a:rPr>
              <a:t>2</a:t>
            </a:r>
            <a:r>
              <a:rPr lang="en-US" sz="2000" cap="none" dirty="0" smtClean="0">
                <a:latin typeface="Book Antiqua" panose="02040602050305030304" pitchFamily="18" charset="0"/>
              </a:rPr>
              <a:t>/ animal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		 Pig- 0.6 m</a:t>
            </a:r>
            <a:r>
              <a:rPr lang="en-US" sz="2000" cap="none" baseline="30000" dirty="0" smtClean="0">
                <a:latin typeface="Book Antiqua" panose="02040602050305030304" pitchFamily="18" charset="0"/>
              </a:rPr>
              <a:t>2</a:t>
            </a:r>
            <a:r>
              <a:rPr lang="en-US" sz="2000" cap="none" dirty="0" smtClean="0">
                <a:latin typeface="Book Antiqua" panose="02040602050305030304" pitchFamily="18" charset="0"/>
              </a:rPr>
              <a:t>/ animal 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		heavy pig (&gt;100kg)- 0.7 m</a:t>
            </a:r>
            <a:r>
              <a:rPr lang="en-US" sz="2000" cap="none" baseline="30000" dirty="0" smtClean="0">
                <a:latin typeface="Book Antiqua" panose="02040602050305030304" pitchFamily="18" charset="0"/>
              </a:rPr>
              <a:t>2</a:t>
            </a:r>
            <a:r>
              <a:rPr lang="en-US" sz="2000" cap="none" dirty="0" smtClean="0">
                <a:latin typeface="Book Antiqua" panose="02040602050305030304" pitchFamily="18" charset="0"/>
              </a:rPr>
              <a:t>/animal</a:t>
            </a:r>
          </a:p>
          <a:p>
            <a:pPr algn="just">
              <a:buNone/>
            </a:pPr>
            <a:endParaRPr lang="en-US" sz="2000" cap="none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Cattle-7.6m×6.0m for 20-25 cattle, gate should be 2.4 m wide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6E2EC-7709-4A7F-A88B-D8F962C3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2" descr="G:\slaughter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7677"/>
            <a:ext cx="2493509" cy="1706563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3355" y="609600"/>
            <a:ext cx="6798734" cy="914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Lairage</a:t>
            </a:r>
            <a:endParaRPr lang="en-US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62200"/>
            <a:ext cx="4793456" cy="2971800"/>
          </a:xfrm>
        </p:spPr>
        <p:txBody>
          <a:bodyPr>
            <a:norm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For sheep- 0.9 m height and 0.9 m wide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Cattle and sheep can be housed under one roof but not pigs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Pig-pens should be long and narrow, fine water spray</a:t>
            </a:r>
          </a:p>
          <a:p>
            <a:endParaRPr lang="en-US" b="1" dirty="0"/>
          </a:p>
        </p:txBody>
      </p:sp>
      <p:pic>
        <p:nvPicPr>
          <p:cNvPr id="5" name="Picture 3" descr="G:\slaughter 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853" y="1855824"/>
            <a:ext cx="1701800" cy="1786890"/>
          </a:xfrm>
          <a:prstGeom prst="rect">
            <a:avLst/>
          </a:prstGeom>
          <a:noFill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453C8-C085-4330-834C-DDF39B5A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42" name="Picture 2" descr="E:\abattoir\pic 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853" y="39624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73062"/>
            <a:ext cx="48006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  <a:latin typeface="Comic Sans MS" pitchFamily="66" charset="0"/>
              </a:rPr>
              <a:t>Slaughter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5427" y="1524000"/>
            <a:ext cx="5410200" cy="4876800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Provision of stunning, slaughter and dressing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Open hall with generous floor space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Two types of system: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      </a:t>
            </a:r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1. Booth/ floor system</a:t>
            </a:r>
          </a:p>
          <a:p>
            <a:pPr algn="just">
              <a:buNone/>
            </a:pPr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   2. Over head rail system:</a:t>
            </a:r>
          </a:p>
          <a:p>
            <a:pPr algn="just">
              <a:buNone/>
            </a:pPr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	  </a:t>
            </a:r>
            <a:r>
              <a:rPr lang="en-US" cap="none" dirty="0" smtClean="0">
                <a:latin typeface="Book Antiqua" panose="02040602050305030304" pitchFamily="18" charset="0"/>
              </a:rPr>
              <a:t>A. Gravity rail system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                B. Intermittent power system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                </a:t>
            </a:r>
            <a:r>
              <a:rPr lang="en-US" cap="none" dirty="0" smtClean="0">
                <a:latin typeface="Book Antiqua" panose="02040602050305030304" pitchFamily="18" charset="0"/>
              </a:rPr>
              <a:t>C. Continuous </a:t>
            </a:r>
            <a:r>
              <a:rPr lang="en-US" cap="none" dirty="0" smtClean="0">
                <a:latin typeface="Book Antiqua" panose="02040602050305030304" pitchFamily="18" charset="0"/>
              </a:rPr>
              <a:t>power system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                D. </a:t>
            </a:r>
            <a:r>
              <a:rPr lang="en-US" cap="none" dirty="0" err="1" smtClean="0">
                <a:latin typeface="Book Antiqua" panose="02040602050305030304" pitchFamily="18" charset="0"/>
              </a:rPr>
              <a:t>Canpak</a:t>
            </a:r>
            <a:r>
              <a:rPr lang="en-US" cap="none" dirty="0" smtClean="0">
                <a:latin typeface="Book Antiqua" panose="02040602050305030304" pitchFamily="18" charset="0"/>
              </a:rPr>
              <a:t> system</a:t>
            </a:r>
          </a:p>
          <a:p>
            <a:pPr lvl="6">
              <a:buNone/>
            </a:pPr>
            <a:endParaRPr lang="en-US" sz="18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2CEC-8F3A-4834-BCBF-CFEAE047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1" descr="G:\slaughter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870" y="1759324"/>
            <a:ext cx="2209800" cy="357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840163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Gravity rail system- </a:t>
            </a:r>
            <a:r>
              <a:rPr lang="en-US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carcass moves through gravity by pitch of the rail and stopped at particular point, lowest through put</a:t>
            </a: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Intermittent power system-lever </a:t>
            </a:r>
            <a:r>
              <a:rPr lang="en-US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will carry the carcass as per the predetermined time, power is supplied, </a:t>
            </a:r>
            <a:r>
              <a:rPr lang="en-US" cap="none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10-75 cattle/hour</a:t>
            </a: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Continuous power system- </a:t>
            </a:r>
            <a:r>
              <a:rPr lang="en-US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no stoppage, mechanically more complex, </a:t>
            </a:r>
            <a:r>
              <a:rPr lang="en-US" cap="none" dirty="0">
                <a:solidFill>
                  <a:srgbClr val="00B0F0"/>
                </a:solidFill>
                <a:latin typeface="Book Antiqua" panose="02040602050305030304" pitchFamily="18" charset="0"/>
              </a:rPr>
              <a:t>40-120 cattle/hour</a:t>
            </a:r>
          </a:p>
          <a:p>
            <a:pPr algn="just"/>
            <a:r>
              <a:rPr lang="en-US" cap="none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Canpak</a:t>
            </a:r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system</a:t>
            </a:r>
            <a:r>
              <a:rPr lang="en-US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- by </a:t>
            </a:r>
            <a:r>
              <a:rPr lang="en-US" cap="none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canada</a:t>
            </a:r>
            <a:r>
              <a:rPr lang="en-US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packers ltd., Carcass suspended by runner. </a:t>
            </a:r>
            <a:r>
              <a:rPr lang="en-US" cap="none" dirty="0">
                <a:solidFill>
                  <a:srgbClr val="00B0F0"/>
                </a:solidFill>
                <a:latin typeface="Book Antiqua" panose="02040602050305030304" pitchFamily="18" charset="0"/>
              </a:rPr>
              <a:t>50-150 cattle/hour</a:t>
            </a:r>
            <a:endParaRPr lang="en-US" cap="none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B7158-2DA9-4F40-A5D9-711D363F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/>
              <a:t>	</a:t>
            </a:r>
            <a:r>
              <a:rPr lang="en-US" sz="3600" b="1" dirty="0" smtClean="0">
                <a:solidFill>
                  <a:schemeClr val="accent1"/>
                </a:solidFill>
                <a:latin typeface="Comic Sans MS" pitchFamily="66" charset="0"/>
              </a:rPr>
              <a:t>Emergency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/casualty slaughter</a:t>
            </a:r>
          </a:p>
          <a:p>
            <a:pPr algn="ctr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algn="just">
              <a:buNone/>
            </a:pPr>
            <a:r>
              <a:rPr lang="en-US" sz="2000" b="1" dirty="0"/>
              <a:t> 	</a:t>
            </a:r>
            <a:r>
              <a:rPr lang="en-US" sz="2000" cap="none" dirty="0" smtClean="0">
                <a:latin typeface="Book Antiqua" panose="02040602050305030304" pitchFamily="18" charset="0"/>
              </a:rPr>
              <a:t># For acute pain, fracture, acute </a:t>
            </a:r>
            <a:r>
              <a:rPr lang="en-US" sz="2000" cap="none" dirty="0" err="1" smtClean="0">
                <a:latin typeface="Book Antiqua" panose="02040602050305030304" pitchFamily="18" charset="0"/>
              </a:rPr>
              <a:t>tympanitis</a:t>
            </a:r>
            <a:r>
              <a:rPr lang="en-US" sz="2000" cap="none" dirty="0" smtClean="0">
                <a:latin typeface="Book Antiqua" panose="02040602050305030304" pitchFamily="18" charset="0"/>
              </a:rPr>
              <a:t>, dislocation and chronic cases like downer’s cow syndrome, hip dislocation</a:t>
            </a:r>
          </a:p>
          <a:p>
            <a:pPr algn="just">
              <a:buNone/>
            </a:pPr>
            <a:endParaRPr lang="en-US" sz="2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  	# Connected and nearer to suspect meat room and by products room</a:t>
            </a:r>
          </a:p>
          <a:p>
            <a:pPr algn="just">
              <a:buNone/>
            </a:pPr>
            <a:endParaRPr lang="en-US" sz="2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 From animal welfare point of view</a:t>
            </a:r>
          </a:p>
          <a:p>
            <a:pPr algn="just">
              <a:buNone/>
            </a:pPr>
            <a:endParaRPr lang="en-US" sz="2000" cap="none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7BD05-4968-4B3C-A699-4E2AB3B5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60466"/>
            <a:ext cx="8458200" cy="53165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3500" b="1" dirty="0">
                <a:latin typeface="Comic Sans MS" pitchFamily="66" charset="0"/>
              </a:rPr>
              <a:t>		</a:t>
            </a:r>
          </a:p>
          <a:p>
            <a:pPr algn="just">
              <a:buNone/>
            </a:pPr>
            <a:r>
              <a:rPr lang="en-US" sz="8000" cap="none" dirty="0" smtClean="0">
                <a:latin typeface="Book Antiqua" panose="02040602050305030304" pitchFamily="18" charset="0"/>
              </a:rPr>
              <a:t># Immediately after slaughter, to ante room for 10-15 minutes for drainage of blood and water, then to chilling room</a:t>
            </a:r>
          </a:p>
          <a:p>
            <a:pPr algn="just">
              <a:buNone/>
            </a:pPr>
            <a:endParaRPr lang="en-US" sz="8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8000" cap="none" dirty="0" smtClean="0">
                <a:latin typeface="Book Antiqua" panose="02040602050305030304" pitchFamily="18" charset="0"/>
              </a:rPr>
              <a:t># To attain &lt;7</a:t>
            </a:r>
            <a:r>
              <a:rPr lang="en-US" sz="8000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sz="8000" cap="none" dirty="0" smtClean="0">
                <a:latin typeface="Book Antiqua" panose="02040602050305030304" pitchFamily="18" charset="0"/>
              </a:rPr>
              <a:t>c and PH&lt;6.0</a:t>
            </a:r>
          </a:p>
          <a:p>
            <a:pPr algn="just">
              <a:buNone/>
            </a:pPr>
            <a:endParaRPr lang="en-US" sz="8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8000" cap="none" dirty="0" smtClean="0">
                <a:latin typeface="Book Antiqua" panose="02040602050305030304" pitchFamily="18" charset="0"/>
              </a:rPr>
              <a:t># Series of chilling rooms instead of one</a:t>
            </a:r>
          </a:p>
          <a:p>
            <a:pPr algn="just">
              <a:buNone/>
            </a:pPr>
            <a:endParaRPr lang="en-US" sz="8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8000" cap="none" dirty="0" smtClean="0">
                <a:latin typeface="Book Antiqua" panose="02040602050305030304" pitchFamily="18" charset="0"/>
              </a:rPr>
              <a:t># </a:t>
            </a:r>
            <a:r>
              <a:rPr lang="en-US" sz="8000" b="1" cap="none" dirty="0" smtClean="0">
                <a:latin typeface="Book Antiqua" panose="02040602050305030304" pitchFamily="18" charset="0"/>
              </a:rPr>
              <a:t>Temperature</a:t>
            </a:r>
            <a:r>
              <a:rPr lang="en-US" sz="8000" cap="none" dirty="0" smtClean="0">
                <a:latin typeface="Book Antiqua" panose="02040602050305030304" pitchFamily="18" charset="0"/>
              </a:rPr>
              <a:t> 0-4</a:t>
            </a:r>
            <a:r>
              <a:rPr lang="en-US" sz="8000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sz="8000" cap="none" dirty="0" smtClean="0">
                <a:latin typeface="Book Antiqua" panose="02040602050305030304" pitchFamily="18" charset="0"/>
              </a:rPr>
              <a:t>c, RH-88-92%, air velocity-3-5m/sec.</a:t>
            </a:r>
          </a:p>
          <a:p>
            <a:pPr algn="just">
              <a:buNone/>
            </a:pPr>
            <a:endParaRPr lang="en-US" sz="8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8000" cap="none" dirty="0" smtClean="0">
                <a:latin typeface="Book Antiqua" panose="02040602050305030304" pitchFamily="18" charset="0"/>
              </a:rPr>
              <a:t># </a:t>
            </a:r>
            <a:r>
              <a:rPr lang="en-US" sz="8000" b="1" cap="none" dirty="0" smtClean="0">
                <a:latin typeface="Book Antiqua" panose="02040602050305030304" pitchFamily="18" charset="0"/>
              </a:rPr>
              <a:t>Floor- </a:t>
            </a:r>
            <a:r>
              <a:rPr lang="en-US" sz="8000" cap="none" dirty="0" smtClean="0">
                <a:latin typeface="Book Antiqua" panose="02040602050305030304" pitchFamily="18" charset="0"/>
              </a:rPr>
              <a:t>smooth, impervious, easily clean and sanitized </a:t>
            </a:r>
          </a:p>
          <a:p>
            <a:pPr algn="just">
              <a:buNone/>
            </a:pPr>
            <a:endParaRPr lang="en-US" sz="8000" cap="none" dirty="0" smtClean="0"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8000" cap="none" dirty="0" smtClean="0">
                <a:latin typeface="Book Antiqua" panose="02040602050305030304" pitchFamily="18" charset="0"/>
              </a:rPr>
              <a:t># </a:t>
            </a:r>
            <a:r>
              <a:rPr lang="en-US" sz="8000" b="1" cap="none" dirty="0" smtClean="0">
                <a:latin typeface="Book Antiqua" panose="02040602050305030304" pitchFamily="18" charset="0"/>
              </a:rPr>
              <a:t>walls- </a:t>
            </a:r>
            <a:r>
              <a:rPr lang="en-US" sz="8000" cap="none" dirty="0" smtClean="0">
                <a:latin typeface="Book Antiqua" panose="02040602050305030304" pitchFamily="18" charset="0"/>
              </a:rPr>
              <a:t>no tiles, made up of laminated </a:t>
            </a:r>
            <a:r>
              <a:rPr lang="en-US" sz="8000" cap="none" dirty="0" err="1" smtClean="0">
                <a:latin typeface="Book Antiqua" panose="02040602050305030304" pitchFamily="18" charset="0"/>
              </a:rPr>
              <a:t>gi</a:t>
            </a:r>
            <a:r>
              <a:rPr lang="en-US" sz="8000" cap="none" dirty="0" smtClean="0">
                <a:latin typeface="Book Antiqua" panose="02040602050305030304" pitchFamily="18" charset="0"/>
              </a:rPr>
              <a:t> sheets</a:t>
            </a:r>
          </a:p>
          <a:p>
            <a:pPr algn="just"/>
            <a:endParaRPr lang="en-US" sz="6200" b="1" cap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3EE8-AF41-4A5A-AC17-BBE9B830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E:\abattoir\pic 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857" y="2298115"/>
            <a:ext cx="2033343" cy="28509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200400" y="760357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Chilling room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24130"/>
            <a:ext cx="8534400" cy="4892676"/>
          </a:xfrm>
        </p:spPr>
        <p:txBody>
          <a:bodyPr>
            <a:noAutofit/>
          </a:bodyPr>
          <a:lstStyle/>
          <a:p>
            <a:pPr algn="just"/>
            <a:r>
              <a:rPr lang="en-US" b="1" cap="none" dirty="0" smtClean="0">
                <a:latin typeface="Book Antiqua" panose="02040602050305030304" pitchFamily="18" charset="0"/>
              </a:rPr>
              <a:t> </a:t>
            </a:r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Detained  meat room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	#Adjacent to slaughter hall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#Also in communication with condemned room and by product room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#Near to laboratory</a:t>
            </a: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Condemned meat room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 Direct communication with detained and by products room</a:t>
            </a: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Hide and skin store room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#Here </a:t>
            </a:r>
            <a:r>
              <a:rPr lang="en-US" cap="none" dirty="0" err="1" smtClean="0">
                <a:latin typeface="Book Antiqua" panose="02040602050305030304" pitchFamily="18" charset="0"/>
              </a:rPr>
              <a:t>flesching</a:t>
            </a:r>
            <a:r>
              <a:rPr lang="en-US" cap="none" dirty="0" smtClean="0">
                <a:latin typeface="Book Antiqua" panose="02040602050305030304" pitchFamily="18" charset="0"/>
              </a:rPr>
              <a:t> machine for removal of meat, fat etc. from hide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  # Chute- long cylindrical pipe of stainless steel with large diameter, to transfer some material by vacuum suction without human handling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35A60-FFA1-49FF-AD2F-1766247C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 descr="G:\slaughter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026" y="507845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16621"/>
            <a:ext cx="5867400" cy="5257801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Gut and tripe room</a:t>
            </a:r>
          </a:p>
          <a:p>
            <a:pPr algn="just">
              <a:buNone/>
            </a:pPr>
            <a:r>
              <a:rPr lang="en-US" cap="none" dirty="0">
                <a:latin typeface="Book Antiqua" panose="02040602050305030304" pitchFamily="18" charset="0"/>
              </a:rPr>
              <a:t> </a:t>
            </a:r>
            <a:r>
              <a:rPr lang="en-US" sz="2000" cap="none" dirty="0" smtClean="0">
                <a:latin typeface="Book Antiqua" panose="02040602050305030304" pitchFamily="18" charset="0"/>
              </a:rPr>
              <a:t># Transfer of stomach &amp; intestine through paunch conveyor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# </a:t>
            </a:r>
            <a:r>
              <a:rPr lang="en-US" sz="2000" cap="none" dirty="0" err="1" smtClean="0">
                <a:latin typeface="Book Antiqua" panose="02040602050305030304" pitchFamily="18" charset="0"/>
              </a:rPr>
              <a:t>Paramentiere</a:t>
            </a:r>
            <a:r>
              <a:rPr lang="en-US" sz="2000" cap="none" dirty="0" smtClean="0">
                <a:latin typeface="Book Antiqua" panose="02040602050305030304" pitchFamily="18" charset="0"/>
              </a:rPr>
              <a:t>- big drums, having rough surface with sodium carbonate and hot water for scalding of rumen, reticulum etc. to remove mucous lining</a:t>
            </a:r>
          </a:p>
          <a:p>
            <a:pPr algn="just"/>
            <a:r>
              <a:rPr lang="en-US" sz="20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Red </a:t>
            </a:r>
            <a:r>
              <a:rPr lang="en-US" sz="2000" cap="none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offals</a:t>
            </a:r>
            <a:r>
              <a:rPr lang="en-US" sz="20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room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 Tongue, heart, </a:t>
            </a:r>
            <a:r>
              <a:rPr lang="en-US" sz="2000" cap="none" dirty="0" err="1" smtClean="0">
                <a:latin typeface="Book Antiqua" panose="02040602050305030304" pitchFamily="18" charset="0"/>
              </a:rPr>
              <a:t>messator</a:t>
            </a:r>
            <a:r>
              <a:rPr lang="en-US" sz="2000" cap="none" dirty="0" smtClean="0">
                <a:latin typeface="Book Antiqua" panose="02040602050305030304" pitchFamily="18" charset="0"/>
              </a:rPr>
              <a:t> muscle, liver etc.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 Washing, cleaning, reexamination &amp; processing</a:t>
            </a:r>
            <a:endParaRPr lang="en-US" sz="2000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35E20-3DE5-49EB-8FFE-8B566B62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2" descr="G:\slaughter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590800" cy="34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84238"/>
            <a:ext cx="5486400" cy="5364163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Edible fat room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#Fat obtained by gut and tripe room are stored till dispatch and used for edible purpose</a:t>
            </a:r>
          </a:p>
          <a:p>
            <a:pPr algn="just"/>
            <a:r>
              <a:rPr lang="en-US" sz="20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Inedible room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#Denotes rendering unit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#Should be away from edible and processing area</a:t>
            </a:r>
          </a:p>
          <a:p>
            <a:pPr algn="just">
              <a:buNone/>
            </a:pPr>
            <a:r>
              <a:rPr lang="en-US" sz="2000" cap="none" dirty="0" smtClean="0">
                <a:latin typeface="Book Antiqua" panose="02040602050305030304" pitchFamily="18" charset="0"/>
              </a:rPr>
              <a:t>	#Also the materials unfit for human consumption is processed here, except hides and skins</a:t>
            </a:r>
          </a:p>
          <a:p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63369-58C8-449D-BCBB-6C631653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 descr="G:\slaughter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895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55" y="685800"/>
            <a:ext cx="6951134" cy="5324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Hygienic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19739"/>
            <a:ext cx="5136303" cy="3733800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Separation between clean and dirty area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Unidirectional processed floor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Pest proof window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No cracks in floor and walls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Away from human dwelling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Closer to animal production area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Separate slaughter for different species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Different entrance and dispatch area 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3076" name="Picture 4" descr="E:\abattoir\pic 2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24600" y="3200400"/>
            <a:ext cx="2333625" cy="19050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1FDA-79BD-4D0D-AA26-81EC224B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21325"/>
            <a:ext cx="4997053" cy="85027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Cutting room</a:t>
            </a:r>
            <a:endParaRPr lang="en-US" sz="2000" cap="none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0430" y="1219200"/>
            <a:ext cx="6019800" cy="2930912"/>
          </a:xfrm>
        </p:spPr>
        <p:txBody>
          <a:bodyPr>
            <a:norm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Also known as processing room/ deboning room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Temperature 10-12</a:t>
            </a:r>
            <a:r>
              <a:rPr lang="en-US" sz="2000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sz="2000" cap="none" dirty="0" smtClean="0">
                <a:latin typeface="Book Antiqua" panose="02040602050305030304" pitchFamily="18" charset="0"/>
              </a:rPr>
              <a:t>C, RH-60-70%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Well lightened large room for working of 400-500 people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Floor and walls should be smooth, impervious, easy to clean and sanitize</a:t>
            </a:r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13C77-E9E9-4C1F-BBC2-C16D6407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FC52-2DE2-43A3-936C-08D6F9193B38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1706-0612-4D78-85E9-61363671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2" descr="G:\slaughter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30021"/>
            <a:ext cx="1949669" cy="2692400"/>
          </a:xfrm>
          <a:prstGeom prst="rect">
            <a:avLst/>
          </a:prstGeom>
          <a:noFill/>
        </p:spPr>
      </p:pic>
      <p:pic>
        <p:nvPicPr>
          <p:cNvPr id="9218" name="Picture 2" descr="E:\abattoir\pic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674" y="1676400"/>
            <a:ext cx="1785962" cy="273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12310"/>
            <a:ext cx="7105289" cy="4495800"/>
          </a:xfrm>
        </p:spPr>
        <p:txBody>
          <a:bodyPr>
            <a:noAutofit/>
          </a:bodyPr>
          <a:lstStyle/>
          <a:p>
            <a:pPr algn="just"/>
            <a:r>
              <a:rPr lang="en-US" sz="18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Freezing room</a:t>
            </a:r>
          </a:p>
          <a:p>
            <a:pPr algn="just">
              <a:buNone/>
            </a:pPr>
            <a:r>
              <a:rPr lang="en-US" sz="1800" cap="none" dirty="0" smtClean="0">
                <a:latin typeface="Book Antiqua" panose="02040602050305030304" pitchFamily="18" charset="0"/>
              </a:rPr>
              <a:t>	#Temperature maintained at -30 to -34</a:t>
            </a:r>
            <a:r>
              <a:rPr lang="en-US" sz="1800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sz="1800" cap="none" dirty="0" smtClean="0">
                <a:latin typeface="Book Antiqua" panose="02040602050305030304" pitchFamily="18" charset="0"/>
              </a:rPr>
              <a:t>C</a:t>
            </a:r>
          </a:p>
          <a:p>
            <a:pPr algn="just">
              <a:buNone/>
            </a:pPr>
            <a:r>
              <a:rPr lang="en-US" sz="1800" cap="none" dirty="0" smtClean="0">
                <a:latin typeface="Book Antiqua" panose="02040602050305030304" pitchFamily="18" charset="0"/>
              </a:rPr>
              <a:t>	#Objective to keep the meat temperature at -18</a:t>
            </a:r>
            <a:r>
              <a:rPr lang="en-US" sz="1800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sz="1800" cap="none" dirty="0" smtClean="0">
                <a:latin typeface="Book Antiqua" panose="02040602050305030304" pitchFamily="18" charset="0"/>
              </a:rPr>
              <a:t>C</a:t>
            </a:r>
          </a:p>
          <a:p>
            <a:pPr algn="just">
              <a:buNone/>
            </a:pPr>
            <a:r>
              <a:rPr lang="en-US" sz="1800" cap="none" dirty="0" smtClean="0">
                <a:latin typeface="Book Antiqua" panose="02040602050305030304" pitchFamily="18" charset="0"/>
              </a:rPr>
              <a:t>	#Instead of one large, series of small freezer to reduce the heat load</a:t>
            </a:r>
          </a:p>
          <a:p>
            <a:pPr algn="just"/>
            <a:r>
              <a:rPr lang="en-US" sz="1800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Dispatch area</a:t>
            </a:r>
          </a:p>
          <a:p>
            <a:pPr algn="just">
              <a:buNone/>
            </a:pPr>
            <a:r>
              <a:rPr lang="en-US" sz="1800" cap="none" dirty="0" smtClean="0">
                <a:latin typeface="Book Antiqua" panose="02040602050305030304" pitchFamily="18" charset="0"/>
              </a:rPr>
              <a:t>#Under </a:t>
            </a:r>
            <a:r>
              <a:rPr lang="en-US" sz="1800" cap="none" dirty="0" smtClean="0">
                <a:latin typeface="Book Antiqua" panose="02040602050305030304" pitchFamily="18" charset="0"/>
              </a:rPr>
              <a:t>Indian </a:t>
            </a:r>
            <a:r>
              <a:rPr lang="en-US" sz="1800" cap="none" dirty="0" smtClean="0">
                <a:latin typeface="Book Antiqua" panose="02040602050305030304" pitchFamily="18" charset="0"/>
              </a:rPr>
              <a:t>conditions no chilling or freezing</a:t>
            </a:r>
          </a:p>
          <a:p>
            <a:pPr algn="just">
              <a:buNone/>
            </a:pPr>
            <a:r>
              <a:rPr lang="en-US" sz="1800" cap="none" dirty="0" smtClean="0">
                <a:latin typeface="Book Antiqua" panose="02040602050305030304" pitchFamily="18" charset="0"/>
              </a:rPr>
              <a:t>		 #Maintained at 12</a:t>
            </a:r>
            <a:r>
              <a:rPr lang="en-US" sz="1800" cap="none" baseline="30000" dirty="0" smtClean="0">
                <a:latin typeface="Book Antiqua" panose="02040602050305030304" pitchFamily="18" charset="0"/>
              </a:rPr>
              <a:t>0</a:t>
            </a:r>
            <a:r>
              <a:rPr lang="en-US" sz="1800" cap="none" dirty="0" smtClean="0">
                <a:latin typeface="Book Antiqua" panose="02040602050305030304" pitchFamily="18" charset="0"/>
              </a:rPr>
              <a:t>C</a:t>
            </a:r>
          </a:p>
          <a:p>
            <a:pPr algn="just">
              <a:buNone/>
            </a:pPr>
            <a:r>
              <a:rPr lang="en-US" sz="1800" cap="none" dirty="0" smtClean="0">
                <a:latin typeface="Book Antiqua" panose="02040602050305030304" pitchFamily="18" charset="0"/>
              </a:rPr>
              <a:t>		#Docking system, where vehicle will come and remain in close contact with area’s entrance</a:t>
            </a:r>
            <a:endParaRPr lang="en-US" sz="1800" cap="none" dirty="0">
              <a:latin typeface="Book Antiqua" panose="02040602050305030304" pitchFamily="18" charset="0"/>
            </a:endParaRPr>
          </a:p>
        </p:txBody>
      </p:sp>
      <p:pic>
        <p:nvPicPr>
          <p:cNvPr id="13314" name="Picture 2" descr="E:\abattoir\pic 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75241" y="2310717"/>
            <a:ext cx="1524000" cy="2498986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8ACF0C-EB35-471F-9A70-BEEEEA98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458200" cy="4572000"/>
          </a:xfrm>
        </p:spPr>
        <p:txBody>
          <a:bodyPr>
            <a:noAutofit/>
          </a:bodyPr>
          <a:lstStyle/>
          <a:p>
            <a:pPr algn="just"/>
            <a:r>
              <a:rPr lang="en-US" b="1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Dry goods store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#Storage for packaging material, tapes, chemicals, meat additives etc.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#Avoid pest infestation </a:t>
            </a:r>
          </a:p>
          <a:p>
            <a:pPr algn="just"/>
            <a:r>
              <a:rPr lang="en-US" b="1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Manure bay (pit)</a:t>
            </a:r>
          </a:p>
          <a:p>
            <a:pPr algn="just">
              <a:buNone/>
            </a:pPr>
            <a:r>
              <a:rPr lang="en-US" cap="none" dirty="0">
                <a:latin typeface="Book Antiqua" panose="02040602050305030304" pitchFamily="18" charset="0"/>
              </a:rPr>
              <a:t> </a:t>
            </a:r>
            <a:r>
              <a:rPr lang="en-US" cap="none" dirty="0" smtClean="0">
                <a:latin typeface="Book Antiqua" panose="02040602050305030304" pitchFamily="18" charset="0"/>
              </a:rPr>
              <a:t> #Located away from slaughter hall and nearer to the </a:t>
            </a:r>
            <a:r>
              <a:rPr lang="en-US" cap="none" dirty="0" smtClean="0">
                <a:latin typeface="Book Antiqua" panose="02040602050305030304" pitchFamily="18" charset="0"/>
              </a:rPr>
              <a:t>Lairage </a:t>
            </a:r>
            <a:r>
              <a:rPr lang="en-US" cap="none" dirty="0" smtClean="0">
                <a:latin typeface="Book Antiqua" panose="02040602050305030304" pitchFamily="18" charset="0"/>
              </a:rPr>
              <a:t>and animal holding pan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#Stomach and intestinal materials are processed along with manure or separately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 #Impervious walls and appropriate drainage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B4DC1-BA22-4898-8D35-155012B5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 descr="C:\Users\india\Pictures\p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35074"/>
            <a:ext cx="1491091" cy="1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8lOrgv6D1MszM:b" descr="http://t2.gstatic.com/images?q=tbn:ANd9GcST96K-ELwBmdMsKoQ2IfOhgmLm6mz1x1ThrSZTVtKRPpfMmnpYAhLd68FR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385" y="1905000"/>
            <a:ext cx="118710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1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latin typeface="Comic Sans MS" pitchFamily="66" charset="0"/>
              </a:rPr>
              <a:t>Facilities for personals</a:t>
            </a:r>
          </a:p>
          <a:p>
            <a:pPr>
              <a:buNone/>
            </a:pPr>
            <a:r>
              <a:rPr lang="en-US" b="1" dirty="0">
                <a:latin typeface="Comic Sans MS" pitchFamily="66" charset="0"/>
              </a:rPr>
              <a:t>	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Cloak/shower/toilet area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Locker facilities, small prayer hall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Laundry facilities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First aid room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Communication facilities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Canteen /dinning area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cap="none" dirty="0" smtClean="0">
                <a:latin typeface="Book Antiqua" panose="02040602050305030304" pitchFamily="18" charset="0"/>
              </a:rPr>
              <a:t>Security arrangement</a:t>
            </a:r>
          </a:p>
          <a:p>
            <a:endParaRPr lang="en-US" b="1" dirty="0">
              <a:latin typeface="Comic Sans MS" pitchFamily="66" charset="0"/>
            </a:endParaRP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9842D-3F38-4D97-BE55-2291F560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3648"/>
            <a:ext cx="8382000" cy="5410200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Exclusive veterinarian room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#Well equipped lockable room for exclusive use of veterinary services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#Hand washing, shower facilities, locker for clothing</a:t>
            </a: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Veterinary laboratory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#All facilities for water analysis, nutritional, microbial and biochemical analysis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#Mainly for tuberculosis, anthrax, parasitic condition</a:t>
            </a:r>
          </a:p>
          <a:p>
            <a:pPr algn="just">
              <a:buNone/>
            </a:pPr>
            <a:r>
              <a:rPr lang="en-US" cap="none" dirty="0" smtClean="0">
                <a:latin typeface="Book Antiqua" panose="02040602050305030304" pitchFamily="18" charset="0"/>
              </a:rPr>
              <a:t>	#For pig/ horse, mainly </a:t>
            </a:r>
            <a:r>
              <a:rPr lang="en-US" cap="none" dirty="0" err="1">
                <a:latin typeface="Book Antiqua" panose="02040602050305030304" pitchFamily="18" charset="0"/>
              </a:rPr>
              <a:t>T</a:t>
            </a:r>
            <a:r>
              <a:rPr lang="en-US" cap="none" dirty="0" err="1" smtClean="0">
                <a:latin typeface="Book Antiqua" panose="02040602050305030304" pitchFamily="18" charset="0"/>
              </a:rPr>
              <a:t>richinellosis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pic>
        <p:nvPicPr>
          <p:cNvPr id="12290" name="Picture 2" descr="E:\abattoir\pic 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4914234"/>
            <a:ext cx="2438400" cy="1489613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01CF-5DDD-4D5F-8ADF-7932029E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1" name="Picture 3" descr="E:\abattoir\pic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21318"/>
            <a:ext cx="2691353" cy="1827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1" y="2971800"/>
            <a:ext cx="6666308" cy="1746504"/>
          </a:xfrm>
        </p:spPr>
        <p:txBody>
          <a:bodyPr>
            <a:normAutofit fontScale="90000"/>
          </a:bodyPr>
          <a:lstStyle/>
          <a:p>
            <a:r>
              <a:rPr lang="en-US" sz="2800" b="1" cap="none" dirty="0">
                <a:latin typeface="Comic Sans MS" pitchFamily="66" charset="0"/>
              </a:rPr>
              <a:t>Slaughter capacity- </a:t>
            </a:r>
            <a:r>
              <a:rPr lang="en-US" sz="2800" cap="none" dirty="0">
                <a:latin typeface="Comic Sans MS" pitchFamily="66" charset="0"/>
              </a:rPr>
              <a:t>livestock unit (LU</a:t>
            </a:r>
            <a:r>
              <a:rPr lang="en-US" sz="2800" cap="none" dirty="0" smtClean="0">
                <a:latin typeface="Comic Sans MS" pitchFamily="66" charset="0"/>
              </a:rPr>
              <a:t>)</a:t>
            </a:r>
            <a:br>
              <a:rPr lang="en-US" sz="2800" cap="none" dirty="0" smtClean="0">
                <a:latin typeface="Comic Sans MS" pitchFamily="66" charset="0"/>
              </a:rPr>
            </a:br>
            <a:r>
              <a:rPr lang="en-US" sz="2800" cap="none" dirty="0">
                <a:latin typeface="Comic Sans MS" pitchFamily="66" charset="0"/>
              </a:rPr>
              <a:t/>
            </a:r>
            <a:br>
              <a:rPr lang="en-US" sz="2800" cap="none" dirty="0">
                <a:latin typeface="Comic Sans MS" pitchFamily="66" charset="0"/>
              </a:rPr>
            </a:br>
            <a:r>
              <a:rPr lang="en-US" sz="2800" b="0" cap="none" dirty="0">
                <a:solidFill>
                  <a:srgbClr val="FF0000"/>
                </a:solidFill>
                <a:latin typeface="Comic Sans MS" pitchFamily="66" charset="0"/>
              </a:rPr>
              <a:t>1 LU= 1 cattle= 2 pigs= 3 calves= 5 sheep</a:t>
            </a:r>
            <a:br>
              <a:rPr lang="en-US" sz="2800" b="0" cap="none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sz="2800" b="0" cap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772400" cy="1600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Through put-</a:t>
            </a:r>
            <a:r>
              <a:rPr lang="en-US" sz="2400" dirty="0">
                <a:solidFill>
                  <a:srgbClr val="00B0F0"/>
                </a:solidFill>
                <a:latin typeface="Comic Sans MS" pitchFamily="66" charset="0"/>
              </a:rPr>
              <a:t>number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omic Sans MS" pitchFamily="66" charset="0"/>
              </a:rPr>
              <a:t>of animals to be </a:t>
            </a:r>
          </a:p>
          <a:p>
            <a:r>
              <a:rPr lang="en-US" sz="2400" dirty="0">
                <a:solidFill>
                  <a:srgbClr val="00B0F0"/>
                </a:solidFill>
                <a:latin typeface="Comic Sans MS" pitchFamily="66" charset="0"/>
              </a:rPr>
              <a:t>slaughtered per hour or per 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2FBA7-1464-4526-92A0-523599F5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953000"/>
            <a:ext cx="1981200" cy="139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943" y="685800"/>
            <a:ext cx="6782268" cy="67688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Size 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of abattoir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8001000" cy="2895599"/>
          </a:xfrm>
        </p:spPr>
        <p:txBody>
          <a:bodyPr>
            <a:norm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Small abattoir- 1-2 acres, </a:t>
            </a:r>
            <a:r>
              <a:rPr lang="en-US" cap="none" dirty="0" err="1" smtClean="0">
                <a:latin typeface="Book Antiqua" panose="02040602050305030304" pitchFamily="18" charset="0"/>
              </a:rPr>
              <a:t>upto</a:t>
            </a:r>
            <a:r>
              <a:rPr lang="en-US" cap="none" dirty="0" smtClean="0">
                <a:latin typeface="Book Antiqua" panose="02040602050305030304" pitchFamily="18" charset="0"/>
              </a:rPr>
              <a:t> 30000 LU per year</a:t>
            </a:r>
          </a:p>
          <a:p>
            <a:pPr algn="just">
              <a:buNone/>
            </a:pPr>
            <a:endParaRPr lang="en-US" cap="none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Medium abattoir- 2-4 acres, </a:t>
            </a:r>
            <a:r>
              <a:rPr lang="en-US" cap="none" dirty="0" err="1" smtClean="0">
                <a:latin typeface="Book Antiqua" panose="02040602050305030304" pitchFamily="18" charset="0"/>
              </a:rPr>
              <a:t>upto</a:t>
            </a:r>
            <a:r>
              <a:rPr lang="en-US" cap="none" dirty="0" smtClean="0">
                <a:latin typeface="Book Antiqua" panose="02040602050305030304" pitchFamily="18" charset="0"/>
              </a:rPr>
              <a:t> 50000+ </a:t>
            </a:r>
            <a:r>
              <a:rPr lang="en-US" cap="none" dirty="0">
                <a:latin typeface="Book Antiqua" panose="02040602050305030304" pitchFamily="18" charset="0"/>
              </a:rPr>
              <a:t>LU </a:t>
            </a:r>
            <a:r>
              <a:rPr lang="en-US" cap="none" dirty="0" smtClean="0">
                <a:latin typeface="Book Antiqua" panose="02040602050305030304" pitchFamily="18" charset="0"/>
              </a:rPr>
              <a:t>per year</a:t>
            </a:r>
          </a:p>
          <a:p>
            <a:pPr algn="just">
              <a:buNone/>
            </a:pPr>
            <a:endParaRPr lang="en-US" cap="none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Large abattoir- 4-6 acres, &gt; 1 lakh </a:t>
            </a:r>
            <a:r>
              <a:rPr lang="en-US" cap="none" dirty="0">
                <a:latin typeface="Book Antiqua" panose="02040602050305030304" pitchFamily="18" charset="0"/>
              </a:rPr>
              <a:t>LU </a:t>
            </a:r>
            <a:r>
              <a:rPr lang="en-US" cap="none" dirty="0" smtClean="0">
                <a:latin typeface="Book Antiqua" panose="02040602050305030304" pitchFamily="18" charset="0"/>
              </a:rPr>
              <a:t>per year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0132F-BAF6-49CE-ADAA-82D8DB62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slaught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C168-AEB0-4043-9DCE-23929FD9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019" y="609600"/>
            <a:ext cx="7087070" cy="8292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Selection of Site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27023"/>
            <a:ext cx="4766734" cy="4001643"/>
          </a:xfrm>
        </p:spPr>
        <p:txBody>
          <a:bodyPr>
            <a:noAutofit/>
          </a:bodyPr>
          <a:lstStyle/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Away from human dwelling (45 km from airport)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Contiguity with uncongested roads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Main municipal water supply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Electricity supply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Facility for municipal sewage</a:t>
            </a:r>
          </a:p>
          <a:p>
            <a:pPr algn="just"/>
            <a:r>
              <a:rPr lang="en-US" cap="none" dirty="0" smtClean="0">
                <a:latin typeface="Book Antiqua" panose="02040602050305030304" pitchFamily="18" charset="0"/>
              </a:rPr>
              <a:t>No water logging and free from flood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pic>
        <p:nvPicPr>
          <p:cNvPr id="5" name="Picture 3" descr="E:\abattoir\pic 7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0" y="1682982"/>
            <a:ext cx="3310933" cy="4345685"/>
          </a:xfrm>
          <a:prstGeom prst="rect">
            <a:avLst/>
          </a:pr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2BA13-DFD4-4145-B2D9-7588C829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20674"/>
            <a:ext cx="4419600" cy="3324938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Cheap labor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Proximity of public transport system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Site free from pollution  of other industries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Good availability of raw material</a:t>
            </a:r>
          </a:p>
          <a:p>
            <a:pPr algn="just"/>
            <a:r>
              <a:rPr lang="en-US" sz="2000" cap="none" dirty="0" smtClean="0">
                <a:latin typeface="Book Antiqua" panose="02040602050305030304" pitchFamily="18" charset="0"/>
              </a:rPr>
              <a:t>Future expansion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170" name="Picture 2" descr="E:\abattoir\pic 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3925674"/>
            <a:ext cx="3829050" cy="1957601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91254B-63B0-4BC7-9322-01286EE2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1" name="Picture 3" descr="E:\abattoir\pic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090" y="2020674"/>
            <a:ext cx="3048470" cy="19050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5019" y="609600"/>
            <a:ext cx="7087070" cy="8292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Selection of Site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18519"/>
            <a:ext cx="5530453" cy="753081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Three types of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site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880665" cy="3444997"/>
          </a:xfrm>
        </p:spPr>
        <p:txBody>
          <a:bodyPr>
            <a:normAutofit/>
          </a:bodyPr>
          <a:lstStyle/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Urban site- </a:t>
            </a:r>
            <a:r>
              <a:rPr lang="en-US" cap="none" dirty="0" smtClean="0">
                <a:latin typeface="Book Antiqua" panose="02040602050305030304" pitchFamily="18" charset="0"/>
              </a:rPr>
              <a:t>should be avoided</a:t>
            </a:r>
          </a:p>
          <a:p>
            <a:pPr algn="just">
              <a:buNone/>
            </a:pPr>
            <a:endParaRPr lang="en-US" cap="none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Nominated industrial site- </a:t>
            </a:r>
            <a:r>
              <a:rPr lang="en-US" cap="none" dirty="0" smtClean="0">
                <a:latin typeface="Book Antiqua" panose="02040602050305030304" pitchFamily="18" charset="0"/>
              </a:rPr>
              <a:t>good facilities but problems of other industries and future expansion</a:t>
            </a:r>
          </a:p>
          <a:p>
            <a:pPr algn="just">
              <a:buNone/>
            </a:pPr>
            <a:endParaRPr lang="en-US" cap="none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Rural site- </a:t>
            </a:r>
            <a:r>
              <a:rPr lang="en-US" cap="none" dirty="0" smtClean="0">
                <a:latin typeface="Book Antiqua" panose="02040602050305030304" pitchFamily="18" charset="0"/>
              </a:rPr>
              <a:t>no availability of basic constituents</a:t>
            </a: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B97A-8D9D-4254-A57F-72F914C1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660-F0B3-48C1-8F99-8947135041E9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1F63-98D3-4BBE-A82C-A68E7298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5C6C3-B0D3-4C07-90A6-7ACAD2C1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1290</TotalTime>
  <Words>896</Words>
  <Application>Microsoft Office PowerPoint</Application>
  <PresentationFormat>On-screen Show (4:3)</PresentationFormat>
  <Paragraphs>288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Book Antiqua</vt:lpstr>
      <vt:lpstr>Calibri</vt:lpstr>
      <vt:lpstr>Cambria</vt:lpstr>
      <vt:lpstr>Comic Sans MS</vt:lpstr>
      <vt:lpstr>Tw Cen MT</vt:lpstr>
      <vt:lpstr>Wingdings</vt:lpstr>
      <vt:lpstr>Droplet</vt:lpstr>
      <vt:lpstr>   types and components of abattoir</vt:lpstr>
      <vt:lpstr>Principles of construction</vt:lpstr>
      <vt:lpstr>Hygienic principles</vt:lpstr>
      <vt:lpstr>Slaughter capacity- livestock unit (LU)  1 LU= 1 cattle= 2 pigs= 3 calves= 5 sheep </vt:lpstr>
      <vt:lpstr>Size of abattoir </vt:lpstr>
      <vt:lpstr>PowerPoint Presentation</vt:lpstr>
      <vt:lpstr>Selection of Site</vt:lpstr>
      <vt:lpstr>Selection of Site</vt:lpstr>
      <vt:lpstr>Three types of site</vt:lpstr>
      <vt:lpstr>Construction of abattoir</vt:lpstr>
      <vt:lpstr>Facilities in abattoir</vt:lpstr>
      <vt:lpstr>Facilities in abattoir    Cont…</vt:lpstr>
      <vt:lpstr>Facilities in abattoir                                                  Cont…</vt:lpstr>
      <vt:lpstr>Water supply</vt:lpstr>
      <vt:lpstr>   Electricity</vt:lpstr>
      <vt:lpstr> Drainage  </vt:lpstr>
      <vt:lpstr>Lightening</vt:lpstr>
      <vt:lpstr>Floor and wall finishes</vt:lpstr>
      <vt:lpstr>Receiving area</vt:lpstr>
      <vt:lpstr>Lairage</vt:lpstr>
      <vt:lpstr>Lairage</vt:lpstr>
      <vt:lpstr>PowerPoint Presentation</vt:lpstr>
      <vt:lpstr>Slaughter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Cutting room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Abattoir –materials, designs and layout</dc:title>
  <dc:creator>kesari</dc:creator>
  <cp:lastModifiedBy>Epidemiology lab 1</cp:lastModifiedBy>
  <cp:revision>92</cp:revision>
  <dcterms:created xsi:type="dcterms:W3CDTF">2011-04-18T03:11:39Z</dcterms:created>
  <dcterms:modified xsi:type="dcterms:W3CDTF">2020-10-19T05:15:36Z</dcterms:modified>
</cp:coreProperties>
</file>