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2" r:id="rId4"/>
    <p:sldId id="260" r:id="rId5"/>
    <p:sldId id="263" r:id="rId6"/>
    <p:sldId id="264" r:id="rId7"/>
    <p:sldId id="265" r:id="rId8"/>
    <p:sldId id="266" r:id="rId9"/>
    <p:sldId id="259"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2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7ADA8B9B-265B-46BF-8223-A947CFED1891}" type="datetimeFigureOut">
              <a:rPr lang="en-IN" smtClean="0"/>
              <a:pPr/>
              <a:t>01-10-2020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181F65-8899-49C8-BFFB-F3AA4BEF5DD1}"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ADA8B9B-265B-46BF-8223-A947CFED1891}" type="datetimeFigureOut">
              <a:rPr lang="en-IN" smtClean="0"/>
              <a:pPr/>
              <a:t>01-10-2020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181F65-8899-49C8-BFFB-F3AA4BEF5DD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ADA8B9B-265B-46BF-8223-A947CFED1891}" type="datetimeFigureOut">
              <a:rPr lang="en-IN" smtClean="0"/>
              <a:pPr/>
              <a:t>01-10-2020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181F65-8899-49C8-BFFB-F3AA4BEF5DD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ADA8B9B-265B-46BF-8223-A947CFED1891}" type="datetimeFigureOut">
              <a:rPr lang="en-IN" smtClean="0"/>
              <a:pPr/>
              <a:t>01-10-2020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181F65-8899-49C8-BFFB-F3AA4BEF5DD1}"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DA8B9B-265B-46BF-8223-A947CFED1891}" type="datetimeFigureOut">
              <a:rPr lang="en-IN" smtClean="0"/>
              <a:pPr/>
              <a:t>01-10-2020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181F65-8899-49C8-BFFB-F3AA4BEF5DD1}"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7ADA8B9B-265B-46BF-8223-A947CFED1891}" type="datetimeFigureOut">
              <a:rPr lang="en-IN" smtClean="0"/>
              <a:pPr/>
              <a:t>01-10-2020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181F65-8899-49C8-BFFB-F3AA4BEF5DD1}"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7ADA8B9B-265B-46BF-8223-A947CFED1891}" type="datetimeFigureOut">
              <a:rPr lang="en-IN" smtClean="0"/>
              <a:pPr/>
              <a:t>01-10-2020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0181F65-8899-49C8-BFFB-F3AA4BEF5DD1}"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7ADA8B9B-265B-46BF-8223-A947CFED1891}" type="datetimeFigureOut">
              <a:rPr lang="en-IN" smtClean="0"/>
              <a:pPr/>
              <a:t>01-10-2020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0181F65-8899-49C8-BFFB-F3AA4BEF5DD1}"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A8B9B-265B-46BF-8223-A947CFED1891}" type="datetimeFigureOut">
              <a:rPr lang="en-IN" smtClean="0"/>
              <a:pPr/>
              <a:t>01-10-2020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0181F65-8899-49C8-BFFB-F3AA4BEF5DD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DA8B9B-265B-46BF-8223-A947CFED1891}" type="datetimeFigureOut">
              <a:rPr lang="en-IN" smtClean="0"/>
              <a:pPr/>
              <a:t>01-10-2020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181F65-8899-49C8-BFFB-F3AA4BEF5DD1}"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DA8B9B-265B-46BF-8223-A947CFED1891}" type="datetimeFigureOut">
              <a:rPr lang="en-IN" smtClean="0"/>
              <a:pPr/>
              <a:t>01-10-2020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181F65-8899-49C8-BFFB-F3AA4BEF5DD1}"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A8B9B-265B-46BF-8223-A947CFED1891}" type="datetimeFigureOut">
              <a:rPr lang="en-IN" smtClean="0"/>
              <a:pPr/>
              <a:t>01-10-2020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181F65-8899-49C8-BFFB-F3AA4BEF5DD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5900" y="5589240"/>
            <a:ext cx="8686800" cy="1080120"/>
          </a:xfrm>
        </p:spPr>
        <p:txBody>
          <a:bodyPr>
            <a:normAutofit fontScale="90000"/>
          </a:bodyPr>
          <a:lstStyle/>
          <a:p>
            <a:pPr eaLnBrk="1" hangingPunct="1"/>
            <a:r>
              <a:rPr lang="en-US" sz="2800" b="1" dirty="0">
                <a:solidFill>
                  <a:srgbClr val="0000FF"/>
                </a:solidFill>
                <a:latin typeface="Times New Roman" pitchFamily="18" charset="0"/>
                <a:cs typeface="Times New Roman" pitchFamily="18" charset="0"/>
              </a:rPr>
              <a:t>Department of Veterinary  Medicine </a:t>
            </a:r>
            <a:br>
              <a:rPr lang="en-US" sz="2800" b="1" dirty="0">
                <a:solidFill>
                  <a:srgbClr val="0000FF"/>
                </a:solidFill>
                <a:latin typeface="Times New Roman" pitchFamily="18" charset="0"/>
                <a:cs typeface="Times New Roman" pitchFamily="18" charset="0"/>
              </a:rPr>
            </a:br>
            <a:r>
              <a:rPr lang="en-US" sz="2800" b="1" dirty="0">
                <a:solidFill>
                  <a:srgbClr val="0000FF"/>
                </a:solidFill>
                <a:latin typeface="Times New Roman" pitchFamily="18" charset="0"/>
                <a:cs typeface="Times New Roman" pitchFamily="18" charset="0"/>
              </a:rPr>
              <a:t>Bihar Veterinary College, Patna – 800 014</a:t>
            </a:r>
            <a:br>
              <a:rPr lang="en-US" sz="2800" b="1" dirty="0">
                <a:solidFill>
                  <a:srgbClr val="0000FF"/>
                </a:solidFill>
                <a:latin typeface="Times New Roman" pitchFamily="18" charset="0"/>
                <a:cs typeface="Times New Roman" pitchFamily="18" charset="0"/>
              </a:rPr>
            </a:br>
            <a:r>
              <a:rPr lang="en-US" sz="2800" b="1" dirty="0">
                <a:solidFill>
                  <a:srgbClr val="0000FF"/>
                </a:solidFill>
                <a:latin typeface="Times New Roman" pitchFamily="18" charset="0"/>
                <a:cs typeface="Times New Roman" pitchFamily="18" charset="0"/>
              </a:rPr>
              <a:t>(BASU, Patna)</a:t>
            </a:r>
          </a:p>
        </p:txBody>
      </p:sp>
      <p:sp>
        <p:nvSpPr>
          <p:cNvPr id="2052" name="TextBox 5"/>
          <p:cNvSpPr txBox="1">
            <a:spLocks noChangeArrowheads="1"/>
          </p:cNvSpPr>
          <p:nvPr/>
        </p:nvSpPr>
        <p:spPr bwMode="auto">
          <a:xfrm>
            <a:off x="685800" y="4365104"/>
            <a:ext cx="7772400" cy="1200329"/>
          </a:xfrm>
          <a:prstGeom prst="rect">
            <a:avLst/>
          </a:prstGeom>
          <a:noFill/>
          <a:ln w="9525">
            <a:noFill/>
            <a:miter lim="800000"/>
            <a:headEnd/>
            <a:tailEnd/>
          </a:ln>
        </p:spPr>
        <p:txBody>
          <a:bodyPr wrap="square">
            <a:spAutoFit/>
          </a:bodyPr>
          <a:lstStyle/>
          <a:p>
            <a:pPr algn="ctr"/>
            <a:r>
              <a:rPr lang="en-US" sz="2400" b="1" dirty="0">
                <a:solidFill>
                  <a:srgbClr val="006600"/>
                </a:solidFill>
                <a:latin typeface="Times New Roman" pitchFamily="18" charset="0"/>
                <a:cs typeface="Times New Roman" pitchFamily="18" charset="0"/>
              </a:rPr>
              <a:t>Dr. </a:t>
            </a:r>
            <a:r>
              <a:rPr lang="en-US" sz="2400" b="1" dirty="0" err="1">
                <a:solidFill>
                  <a:srgbClr val="006600"/>
                </a:solidFill>
                <a:latin typeface="Times New Roman" pitchFamily="18" charset="0"/>
                <a:cs typeface="Times New Roman" pitchFamily="18" charset="0"/>
              </a:rPr>
              <a:t>Ranveer</a:t>
            </a:r>
            <a:r>
              <a:rPr lang="en-US" sz="2400" b="1" dirty="0">
                <a:solidFill>
                  <a:srgbClr val="006600"/>
                </a:solidFill>
                <a:latin typeface="Times New Roman" pitchFamily="18" charset="0"/>
                <a:cs typeface="Times New Roman" pitchFamily="18" charset="0"/>
              </a:rPr>
              <a:t>  Kumar Sinha</a:t>
            </a:r>
            <a:br>
              <a:rPr lang="en-US" sz="2400" b="1" dirty="0">
                <a:solidFill>
                  <a:srgbClr val="006600"/>
                </a:solidFill>
                <a:latin typeface="Times New Roman" pitchFamily="18" charset="0"/>
                <a:cs typeface="Times New Roman" pitchFamily="18" charset="0"/>
              </a:rPr>
            </a:br>
            <a:r>
              <a:rPr lang="en-US" sz="2400" b="1" dirty="0">
                <a:solidFill>
                  <a:srgbClr val="006600"/>
                </a:solidFill>
                <a:latin typeface="Times New Roman" pitchFamily="18" charset="0"/>
                <a:cs typeface="Times New Roman" pitchFamily="18" charset="0"/>
              </a:rPr>
              <a:t>Assistant Professor cum Junior Scientist</a:t>
            </a:r>
          </a:p>
          <a:p>
            <a:pPr algn="ctr"/>
            <a:r>
              <a:rPr lang="en-US" sz="2400" b="1" dirty="0">
                <a:solidFill>
                  <a:srgbClr val="006600"/>
                </a:solidFill>
                <a:latin typeface="Times New Roman" pitchFamily="18" charset="0"/>
                <a:cs typeface="Times New Roman" pitchFamily="18" charset="0"/>
              </a:rPr>
              <a:t>E-mail: ranveervet@rediffmail.com</a:t>
            </a:r>
          </a:p>
        </p:txBody>
      </p:sp>
      <p:sp>
        <p:nvSpPr>
          <p:cNvPr id="5" name="Rectangle 4"/>
          <p:cNvSpPr/>
          <p:nvPr/>
        </p:nvSpPr>
        <p:spPr>
          <a:xfrm>
            <a:off x="323528" y="404665"/>
            <a:ext cx="8640960" cy="984885"/>
          </a:xfrm>
          <a:prstGeom prst="rect">
            <a:avLst/>
          </a:prstGeom>
        </p:spPr>
        <p:txBody>
          <a:bodyPr wrap="square">
            <a:spAutoFit/>
          </a:bodyPr>
          <a:lstStyle/>
          <a:p>
            <a:endParaRPr lang="en-IN" dirty="0"/>
          </a:p>
          <a:p>
            <a:pPr algn="ctr"/>
            <a:r>
              <a:rPr lang="en-IN" sz="4000" dirty="0"/>
              <a:t> </a:t>
            </a:r>
            <a:r>
              <a:rPr lang="en-IN" sz="4000" b="1" dirty="0">
                <a:solidFill>
                  <a:srgbClr val="FF0000"/>
                </a:solidFill>
              </a:rPr>
              <a:t>ANIMAL WELFARE(CLASS-1) </a:t>
            </a:r>
            <a:r>
              <a:rPr lang="en-IN" sz="4000" b="1" dirty="0"/>
              <a:t>	</a:t>
            </a:r>
          </a:p>
        </p:txBody>
      </p:sp>
    </p:spTree>
  </p:cSld>
  <p:clrMapOvr>
    <a:masterClrMapping/>
  </p:clrMapOvr>
  <p:transition>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2743200"/>
            <a:ext cx="5257800" cy="2554545"/>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r">
              <a:rot lat="0" lon="0" rev="3000000"/>
            </a:lightRig>
          </a:scene3d>
          <a:sp3d extrusionH="254000" contourW="19050">
            <a:bevelT w="82550" h="44450" prst="angle"/>
            <a:bevelB w="82550" h="44450" prst="angle"/>
            <a:contourClr>
              <a:srgbClr val="FFFFFF"/>
            </a:contourClr>
          </a:sp3d>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US" sz="8000" dirty="0"/>
              <a:t>THANKS YOU !</a:t>
            </a:r>
          </a:p>
        </p:txBody>
      </p:sp>
    </p:spTree>
    <p:extLst>
      <p:ext uri="{BB962C8B-B14F-4D97-AF65-F5344CB8AC3E}">
        <p14:creationId xmlns:p14="http://schemas.microsoft.com/office/powerpoint/2010/main" val="12048210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88640"/>
            <a:ext cx="8229600" cy="360040"/>
          </a:xfrm>
        </p:spPr>
        <p:txBody>
          <a:bodyPr>
            <a:normAutofit fontScale="90000"/>
          </a:bodyPr>
          <a:lstStyle/>
          <a:p>
            <a:br>
              <a:rPr lang="en-IN" dirty="0"/>
            </a:br>
            <a:r>
              <a:rPr lang="en-IN" dirty="0"/>
              <a:t> </a:t>
            </a:r>
            <a:r>
              <a:rPr lang="en-IN" b="1" dirty="0">
                <a:solidFill>
                  <a:srgbClr val="FF0000"/>
                </a:solidFill>
              </a:rPr>
              <a:t>INTRODUCTION</a:t>
            </a:r>
            <a:r>
              <a:rPr lang="en-IN" sz="3100" b="1" dirty="0">
                <a:solidFill>
                  <a:srgbClr val="FF0000"/>
                </a:solidFill>
              </a:rPr>
              <a:t> </a:t>
            </a:r>
            <a:r>
              <a:rPr lang="en-IN" sz="3100" b="1" dirty="0"/>
              <a:t>	</a:t>
            </a:r>
            <a:br>
              <a:rPr lang="en-IN" b="1" dirty="0"/>
            </a:br>
            <a:endParaRPr lang="en-IN" dirty="0"/>
          </a:p>
        </p:txBody>
      </p:sp>
      <p:sp>
        <p:nvSpPr>
          <p:cNvPr id="5" name="Content Placeholder 4"/>
          <p:cNvSpPr>
            <a:spLocks noGrp="1"/>
          </p:cNvSpPr>
          <p:nvPr>
            <p:ph idx="1"/>
          </p:nvPr>
        </p:nvSpPr>
        <p:spPr>
          <a:xfrm>
            <a:off x="179512" y="692696"/>
            <a:ext cx="8784976" cy="5976664"/>
          </a:xfrm>
        </p:spPr>
        <p:txBody>
          <a:bodyPr>
            <a:normAutofit fontScale="70000" lnSpcReduction="20000"/>
          </a:bodyPr>
          <a:lstStyle/>
          <a:p>
            <a:pPr algn="just">
              <a:buFont typeface="Wingdings" pitchFamily="2" charset="2"/>
              <a:buChar char="Ø"/>
            </a:pPr>
            <a:r>
              <a:rPr lang="en-IN" sz="6000" dirty="0"/>
              <a:t>As per the Indian tradition and culture, animals always had respect and a special place in society.</a:t>
            </a:r>
          </a:p>
          <a:p>
            <a:pPr algn="just">
              <a:buFont typeface="Wingdings" pitchFamily="2" charset="2"/>
              <a:buChar char="Ø"/>
            </a:pPr>
            <a:r>
              <a:rPr lang="en-IN" sz="6000" dirty="0"/>
              <a:t>Hindu God or Goddess is seen with an animal  </a:t>
            </a:r>
            <a:r>
              <a:rPr lang="en-IN" sz="6000" b="1" dirty="0"/>
              <a:t> </a:t>
            </a:r>
            <a:endParaRPr lang="en-IN" sz="6000" dirty="0"/>
          </a:p>
          <a:p>
            <a:pPr algn="just">
              <a:buFont typeface="Wingdings" pitchFamily="2" charset="2"/>
              <a:buChar char="Ø"/>
            </a:pPr>
            <a:r>
              <a:rPr lang="en-IN" sz="6000" dirty="0"/>
              <a:t> With population explosion, urbanization and consumerism catching up, animals are easy prey for human greed and prime candidates for exploitation.</a:t>
            </a:r>
          </a:p>
          <a:p>
            <a:pPr>
              <a:buNone/>
            </a:pPr>
            <a:r>
              <a:rPr lang="en-IN" sz="3800" dirty="0"/>
              <a:t> </a:t>
            </a:r>
          </a:p>
          <a:p>
            <a:endParaRPr lang="en-IN" sz="2400" dirty="0"/>
          </a:p>
          <a:p>
            <a:pPr algn="just">
              <a:buNone/>
            </a:pPr>
            <a:endParaRPr lang="en-IN" sz="3600" dirty="0">
              <a:solidFill>
                <a:srgbClr val="FF0000"/>
              </a:solidFill>
            </a:endParaRPr>
          </a:p>
          <a:p>
            <a:pPr algn="just">
              <a:buNone/>
            </a:pPr>
            <a:endParaRPr lang="en-IN" sz="3600" dirty="0">
              <a:solidFill>
                <a:srgbClr val="FF0000"/>
              </a:solidFill>
            </a:endParaRPr>
          </a:p>
          <a:p>
            <a:pPr>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Definition</a:t>
            </a:r>
          </a:p>
        </p:txBody>
      </p:sp>
      <p:sp>
        <p:nvSpPr>
          <p:cNvPr id="3" name="Content Placeholder 2"/>
          <p:cNvSpPr>
            <a:spLocks noGrp="1"/>
          </p:cNvSpPr>
          <p:nvPr>
            <p:ph idx="1"/>
          </p:nvPr>
        </p:nvSpPr>
        <p:spPr>
          <a:xfrm>
            <a:off x="142844" y="1214422"/>
            <a:ext cx="8543956" cy="5500726"/>
          </a:xfrm>
        </p:spPr>
        <p:txBody>
          <a:bodyPr>
            <a:normAutofit fontScale="92500" lnSpcReduction="10000"/>
          </a:bodyPr>
          <a:lstStyle/>
          <a:p>
            <a:pPr algn="just">
              <a:buFont typeface="Wingdings" pitchFamily="2" charset="2"/>
              <a:buChar char="Ø"/>
            </a:pPr>
            <a:r>
              <a:rPr lang="en-IN" dirty="0"/>
              <a:t>An animal is in a good state of welfare if (as indicated by scientific evidence) it is healthy, comfortable, well nourished, safe, able to express innate behaviour, and if it is not suffering from unpleasant states such as pain, fear, and distress. Good animal welfare requires disease prevention and veterinary treatment, appropriate shelter, management, nutrition, humane handling and humane slaughter. </a:t>
            </a:r>
          </a:p>
          <a:p>
            <a:pPr algn="just">
              <a:buNone/>
            </a:pPr>
            <a:r>
              <a:rPr lang="en-IN" dirty="0"/>
              <a:t>               Protecting an animal's welfare means providing for its physical and mental needs and when necessary, humane euthanasia.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IN" dirty="0">
                <a:solidFill>
                  <a:srgbClr val="FF0000"/>
                </a:solidFill>
              </a:rPr>
              <a:t>Example</a:t>
            </a:r>
          </a:p>
        </p:txBody>
      </p:sp>
      <p:sp>
        <p:nvSpPr>
          <p:cNvPr id="3" name="Content Placeholder 2"/>
          <p:cNvSpPr>
            <a:spLocks noGrp="1"/>
          </p:cNvSpPr>
          <p:nvPr>
            <p:ph idx="1"/>
          </p:nvPr>
        </p:nvSpPr>
        <p:spPr>
          <a:xfrm>
            <a:off x="179512" y="836712"/>
            <a:ext cx="8784976" cy="5832648"/>
          </a:xfrm>
        </p:spPr>
        <p:txBody>
          <a:bodyPr>
            <a:normAutofit/>
          </a:bodyPr>
          <a:lstStyle/>
          <a:p>
            <a:pPr algn="just">
              <a:buFont typeface="Wingdings" pitchFamily="2" charset="2"/>
              <a:buChar char="Ø"/>
            </a:pPr>
            <a:r>
              <a:rPr lang="en-IN" dirty="0"/>
              <a:t>Calves are kept hungry and emaciated.</a:t>
            </a:r>
          </a:p>
          <a:p>
            <a:pPr algn="just">
              <a:buFont typeface="Wingdings" pitchFamily="2" charset="2"/>
              <a:buChar char="Ø"/>
            </a:pPr>
            <a:r>
              <a:rPr lang="en-IN" dirty="0"/>
              <a:t>Rhesus monkeys and Dancing Bears performing on the streets.   </a:t>
            </a:r>
            <a:r>
              <a:rPr lang="en-IN" b="1" dirty="0"/>
              <a:t>	</a:t>
            </a:r>
          </a:p>
          <a:p>
            <a:pPr algn="just">
              <a:buFont typeface="Wingdings" pitchFamily="2" charset="2"/>
              <a:buChar char="Ø"/>
            </a:pPr>
            <a:r>
              <a:rPr lang="en-IN" dirty="0"/>
              <a:t>Animals performing in the circuses </a:t>
            </a:r>
          </a:p>
          <a:p>
            <a:pPr algn="just">
              <a:buFont typeface="Wingdings" pitchFamily="2" charset="2"/>
              <a:buChar char="Ø"/>
            </a:pPr>
            <a:r>
              <a:rPr lang="en-IN" dirty="0"/>
              <a:t> Research on animals </a:t>
            </a:r>
          </a:p>
          <a:p>
            <a:pPr algn="just">
              <a:buNone/>
            </a:pPr>
            <a:r>
              <a:rPr lang="en-IN" dirty="0"/>
              <a:t>      With tremendous pressure from animal welfare groups in the developed countries, companies are bringing their research work to India, where the laws are not strict and they can get away with just about anything.</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ift of Kindness – Edgar's Mission"/>
          <p:cNvPicPr>
            <a:picLocks noChangeAspect="1" noChangeArrowheads="1"/>
          </p:cNvPicPr>
          <p:nvPr/>
        </p:nvPicPr>
        <p:blipFill>
          <a:blip r:embed="rId2"/>
          <a:srcRect/>
          <a:stretch>
            <a:fillRect/>
          </a:stretch>
        </p:blipFill>
        <p:spPr bwMode="auto">
          <a:xfrm>
            <a:off x="2071670" y="857232"/>
            <a:ext cx="4572000" cy="4572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6" name="Picture 6" descr="Tabby Kittens: Essential Information in Case You Wanna Own A Kitten -  Cateamo"/>
          <p:cNvPicPr>
            <a:picLocks noChangeAspect="1" noChangeArrowheads="1"/>
          </p:cNvPicPr>
          <p:nvPr/>
        </p:nvPicPr>
        <p:blipFill>
          <a:blip r:embed="rId2"/>
          <a:srcRect/>
          <a:stretch>
            <a:fillRect/>
          </a:stretch>
        </p:blipFill>
        <p:spPr bwMode="auto">
          <a:xfrm>
            <a:off x="2714612" y="1928802"/>
            <a:ext cx="3333750" cy="2362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Animal Cruelty Pictures | Download Free Images on Unsplash"/>
          <p:cNvPicPr>
            <a:picLocks noChangeAspect="1" noChangeArrowheads="1"/>
          </p:cNvPicPr>
          <p:nvPr/>
        </p:nvPicPr>
        <p:blipFill>
          <a:blip r:embed="rId2"/>
          <a:srcRect/>
          <a:stretch>
            <a:fillRect/>
          </a:stretch>
        </p:blipFill>
        <p:spPr bwMode="auto">
          <a:xfrm>
            <a:off x="357158" y="214290"/>
            <a:ext cx="8501122" cy="63531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Armed with 'evidence of cruelty' from 2018 jallikattu, PETA seeks ban on  sport | The News Minute"/>
          <p:cNvPicPr>
            <a:picLocks noChangeAspect="1" noChangeArrowheads="1"/>
          </p:cNvPicPr>
          <p:nvPr/>
        </p:nvPicPr>
        <p:blipFill>
          <a:blip r:embed="rId2"/>
          <a:srcRect/>
          <a:stretch>
            <a:fillRect/>
          </a:stretch>
        </p:blipFill>
        <p:spPr bwMode="auto">
          <a:xfrm>
            <a:off x="1071538" y="1142984"/>
            <a:ext cx="6191250" cy="4124326"/>
          </a:xfrm>
          <a:prstGeom prst="rect">
            <a:avLst/>
          </a:prstGeom>
          <a:noFill/>
        </p:spPr>
      </p:pic>
      <p:sp>
        <p:nvSpPr>
          <p:cNvPr id="3" name="TextBox 2"/>
          <p:cNvSpPr txBox="1"/>
          <p:nvPr/>
        </p:nvSpPr>
        <p:spPr>
          <a:xfrm>
            <a:off x="1500166" y="5643578"/>
            <a:ext cx="5429288" cy="369332"/>
          </a:xfrm>
          <a:prstGeom prst="rect">
            <a:avLst/>
          </a:prstGeom>
          <a:noFill/>
        </p:spPr>
        <p:txBody>
          <a:bodyPr wrap="square" rtlCol="0">
            <a:spAutoFit/>
          </a:bodyPr>
          <a:lstStyle/>
          <a:p>
            <a:r>
              <a:rPr lang="en-US" dirty="0">
                <a:solidFill>
                  <a:schemeClr val="tx1">
                    <a:lumMod val="85000"/>
                    <a:lumOff val="15000"/>
                  </a:schemeClr>
                </a:solidFill>
              </a:rPr>
              <a:t>Animal during </a:t>
            </a:r>
            <a:r>
              <a:rPr lang="en-US" dirty="0" err="1">
                <a:solidFill>
                  <a:schemeClr val="tx1">
                    <a:lumMod val="85000"/>
                    <a:lumOff val="15000"/>
                  </a:schemeClr>
                </a:solidFill>
              </a:rPr>
              <a:t>Jallikattu</a:t>
            </a:r>
            <a:r>
              <a:rPr lang="en-US" dirty="0">
                <a:solidFill>
                  <a:schemeClr val="tx1">
                    <a:lumMod val="85000"/>
                    <a:lumOff val="15000"/>
                  </a:schemeClr>
                </a:solidFill>
              </a:rPr>
              <a:t>. PETA seeks ban on this sport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IN" dirty="0">
                <a:solidFill>
                  <a:srgbClr val="FF0000"/>
                </a:solidFill>
              </a:rPr>
              <a:t>Control</a:t>
            </a:r>
          </a:p>
        </p:txBody>
      </p:sp>
      <p:sp>
        <p:nvSpPr>
          <p:cNvPr id="3" name="Content Placeholder 2"/>
          <p:cNvSpPr>
            <a:spLocks noGrp="1"/>
          </p:cNvSpPr>
          <p:nvPr>
            <p:ph idx="1"/>
          </p:nvPr>
        </p:nvSpPr>
        <p:spPr>
          <a:xfrm>
            <a:off x="179512" y="836712"/>
            <a:ext cx="8784976" cy="5832648"/>
          </a:xfrm>
        </p:spPr>
        <p:txBody>
          <a:bodyPr>
            <a:normAutofit fontScale="85000" lnSpcReduction="10000"/>
          </a:bodyPr>
          <a:lstStyle/>
          <a:p>
            <a:pPr algn="just">
              <a:buFont typeface="Wingdings" pitchFamily="2" charset="2"/>
              <a:buChar char="Ø"/>
            </a:pPr>
            <a:r>
              <a:rPr lang="en-IN" sz="3300" dirty="0"/>
              <a:t>NGOs also treat the sick, injured animals or house the abandon animals(e.g. PETA)</a:t>
            </a:r>
          </a:p>
          <a:p>
            <a:pPr algn="just">
              <a:buFont typeface="Wingdings" pitchFamily="2" charset="2"/>
              <a:buChar char="Ø"/>
            </a:pPr>
            <a:r>
              <a:rPr lang="en-IN" sz="3300" dirty="0"/>
              <a:t>The Government of India is trying to encourage setting up of an SPCA in each District of the country</a:t>
            </a:r>
          </a:p>
          <a:p>
            <a:pPr algn="just">
              <a:buFont typeface="Wingdings" pitchFamily="2" charset="2"/>
              <a:buChar char="Ø"/>
            </a:pPr>
            <a:r>
              <a:rPr lang="en-IN" sz="3300" dirty="0"/>
              <a:t>Adv. of television. </a:t>
            </a:r>
          </a:p>
          <a:p>
            <a:pPr algn="just">
              <a:buNone/>
            </a:pPr>
            <a:r>
              <a:rPr lang="en-IN" sz="3300" dirty="0"/>
              <a:t>             Awareness about animal issues and environment is spreading among youngsters watching channels like Animal Planet, National Geographic and Discovery.</a:t>
            </a:r>
          </a:p>
          <a:p>
            <a:pPr algn="just">
              <a:buFont typeface="Wingdings" pitchFamily="2" charset="2"/>
              <a:buChar char="Ø"/>
            </a:pPr>
            <a:r>
              <a:rPr lang="en-IN" sz="3300" dirty="0"/>
              <a:t>Organize the animal welfare and awareness programs in schools, collages, and socials groups which is playing very effective role in bringing wider vision for animal issues among the adult and children. </a:t>
            </a:r>
            <a:r>
              <a:rPr lang="en-IN" sz="3300" b="1" dirty="0"/>
              <a:t>	</a:t>
            </a:r>
          </a:p>
          <a:p>
            <a:pPr>
              <a:buNone/>
            </a:pPr>
            <a:r>
              <a:rPr lang="en-IN" dirty="0"/>
              <a:t>   </a:t>
            </a: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380</Words>
  <Application>Microsoft Office PowerPoint</Application>
  <PresentationFormat>On-screen Show (4:3)</PresentationFormat>
  <Paragraphs>30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Times New Roman</vt:lpstr>
      <vt:lpstr>Wingdings</vt:lpstr>
      <vt:lpstr>Office Theme</vt:lpstr>
      <vt:lpstr>Department of Veterinary  Medicine  Bihar Veterinary College, Patna – 800 014 (BASU, Patna)</vt:lpstr>
      <vt:lpstr>  INTRODUCTION   </vt:lpstr>
      <vt:lpstr>Definition</vt:lpstr>
      <vt:lpstr>Example</vt:lpstr>
      <vt:lpstr>PowerPoint Presentation</vt:lpstr>
      <vt:lpstr>PowerPoint Presentation</vt:lpstr>
      <vt:lpstr>PowerPoint Presentation</vt:lpstr>
      <vt:lpstr>PowerPoint Presentation</vt:lpstr>
      <vt:lpstr>Control</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Nirbhay Kumar Mishra</cp:lastModifiedBy>
  <cp:revision>30</cp:revision>
  <dcterms:created xsi:type="dcterms:W3CDTF">2018-08-08T01:16:05Z</dcterms:created>
  <dcterms:modified xsi:type="dcterms:W3CDTF">2020-10-01T09:18:18Z</dcterms:modified>
</cp:coreProperties>
</file>