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57" r:id="rId4"/>
    <p:sldId id="268" r:id="rId5"/>
    <p:sldId id="285" r:id="rId6"/>
    <p:sldId id="286" r:id="rId7"/>
    <p:sldId id="287" r:id="rId8"/>
    <p:sldId id="288" r:id="rId9"/>
    <p:sldId id="289" r:id="rId10"/>
    <p:sldId id="290" r:id="rId11"/>
    <p:sldId id="284" r:id="rId12"/>
    <p:sldId id="269" r:id="rId13"/>
    <p:sldId id="271" r:id="rId14"/>
    <p:sldId id="272" r:id="rId15"/>
    <p:sldId id="274" r:id="rId16"/>
    <p:sldId id="258" r:id="rId17"/>
    <p:sldId id="259" r:id="rId18"/>
    <p:sldId id="260" r:id="rId19"/>
    <p:sldId id="264" r:id="rId20"/>
    <p:sldId id="26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27646-34D4-42B6-BD60-303C81314255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DD3CC-54C4-423B-BD1E-D3D487421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88CE7B-CA08-48F0-9D3E-477A93DBE5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966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96E182-DA47-48F1-9ACB-CF6B21B5085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8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4F5E5-4A86-4D1C-92A9-8E19D3818B8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823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E25BA-BE5B-4E2A-886A-1157E6417E0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2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A0791-0E59-4011-AB38-0C7A7F58ECD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753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94A83-5C31-410A-B3E7-FB216E496E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708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DBF94-59C1-4380-B637-61FC0C57C81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09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F0CE6D-BD53-4C88-B19A-9C5576E2C3E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29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F8FBD-8A59-433A-AA3E-D097459BF8C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262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5A6D6-6DFF-40DC-9534-17A2C24056F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243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EE88B-67DF-480E-BFC4-FB10B1AE103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553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EA005-3106-4764-A655-69C494A8875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25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811FA-0E9F-438C-86A0-641CE9A5B027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8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F226-34EB-4179-8C22-576DD90B429D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50560-0F1E-4AB6-A3E7-63CFC0038ADD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0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0682-5B58-4BD9-9A79-EEBB81696659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6CF6-FB91-45EC-8C3A-FDF22EF8D28F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6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6556-9A1F-41F7-A0AF-1DCE94C754F6}" type="datetime1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6F01-3130-4750-BC38-676D90B8BF81}" type="datetime1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FB90-9FA3-4EFD-90FC-1DA9B5F5B268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B745-CBD7-4243-BD16-BF1FBDFE40E9}" type="datetime1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0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10B5-EE53-4630-8216-6FDAC729FC13}" type="datetime1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7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CF85-13A7-4963-A2DA-107BF6E85E7C}" type="datetime1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36B6-C22A-4FE9-A714-EEDE2238E804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Unit-4: Environmental Hygiene Lecture 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sai.gov.i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188536"/>
            <a:ext cx="1524000" cy="15082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088" y="188536"/>
            <a:ext cx="1428750" cy="1508289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02688" y="2181238"/>
            <a:ext cx="9979843" cy="2186020"/>
          </a:xfrm>
          <a:pattFill prst="pct30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“SCOPE AND IMPORTANCE OF ENVIRONMENT &amp;</a:t>
            </a: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HYGIENE”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CD5DF3-CC20-4E0B-A9BE-E8238D75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AAD6-229D-4D13-B6DE-AE7B10E7D501}" type="datetime1">
              <a:rPr lang="en-US" smtClean="0"/>
              <a:t>10/9/2020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2DA66-463F-43A2-AD01-D75C4CB59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8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1934852" y="1109222"/>
            <a:ext cx="7696200" cy="4339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Overcrowding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privacy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open space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Traffic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opportunity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 </a:t>
            </a:r>
            <a:r>
              <a:rPr lang="en-US" altLang="en-US" sz="2400" b="1" dirty="0">
                <a:solidFill>
                  <a:srgbClr val="33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 form work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 rot="19644445">
            <a:off x="5715000" y="2482334"/>
            <a:ext cx="3962400" cy="36933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precise effect not known</a:t>
            </a:r>
          </a:p>
        </p:txBody>
      </p:sp>
      <p:sp>
        <p:nvSpPr>
          <p:cNvPr id="2" name="Rectangle 1"/>
          <p:cNvSpPr/>
          <p:nvPr/>
        </p:nvSpPr>
        <p:spPr>
          <a:xfrm>
            <a:off x="2983078" y="161770"/>
            <a:ext cx="6647974" cy="646331"/>
          </a:xfrm>
          <a:prstGeom prst="rect">
            <a:avLst/>
          </a:prstGeom>
          <a:pattFill prst="pct25">
            <a:fgClr>
              <a:schemeClr val="accent2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Sociological &amp; Psychological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C477D0-33D5-42B5-B981-2F43FA514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E379-E299-4F7F-A394-8C5A1A762661}" type="datetime1">
              <a:rPr lang="en-US" smtClean="0"/>
              <a:t>10/9/2020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A3C4C-2376-48CA-9CCE-8926D914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3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1244341" y="685015"/>
            <a:ext cx="9568204" cy="60016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support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⇋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Man’s activities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⇋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Residues &amp; wastes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			            Home				Solids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			            Work				Liquids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			        Recreation			Gases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Shelter		       Transportation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Hazards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2900051" y="304015"/>
            <a:ext cx="6446364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Man-Environment Relationship</a:t>
            </a:r>
          </a:p>
        </p:txBody>
      </p:sp>
      <p:sp>
        <p:nvSpPr>
          <p:cNvPr id="117764" name="AutoShape 4"/>
          <p:cNvSpPr>
            <a:spLocks noChangeArrowheads="1"/>
          </p:cNvSpPr>
          <p:nvPr/>
        </p:nvSpPr>
        <p:spPr bwMode="auto">
          <a:xfrm rot="1954186">
            <a:off x="8634413" y="4549458"/>
            <a:ext cx="228600" cy="565785"/>
          </a:xfrm>
          <a:prstGeom prst="upDownArrow">
            <a:avLst>
              <a:gd name="adj1" fmla="val 50000"/>
              <a:gd name="adj2" fmla="val 8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7765" name="AutoShape 5"/>
          <p:cNvSpPr>
            <a:spLocks noChangeArrowheads="1"/>
          </p:cNvSpPr>
          <p:nvPr/>
        </p:nvSpPr>
        <p:spPr bwMode="auto">
          <a:xfrm>
            <a:off x="7696200" y="4624269"/>
            <a:ext cx="366960" cy="733663"/>
          </a:xfrm>
          <a:prstGeom prst="downArrow">
            <a:avLst>
              <a:gd name="adj1" fmla="val 50000"/>
              <a:gd name="adj2" fmla="val 2125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Curved Right Arrow 1"/>
          <p:cNvSpPr/>
          <p:nvPr/>
        </p:nvSpPr>
        <p:spPr>
          <a:xfrm rot="19030441">
            <a:off x="1785091" y="4966028"/>
            <a:ext cx="660707" cy="21941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urved Left Arrow 2"/>
          <p:cNvSpPr/>
          <p:nvPr/>
        </p:nvSpPr>
        <p:spPr>
          <a:xfrm rot="815855">
            <a:off x="9355907" y="4660122"/>
            <a:ext cx="558014" cy="21222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590324" y="2128086"/>
            <a:ext cx="484632" cy="905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044911" y="2183736"/>
            <a:ext cx="484632" cy="849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8755011" y="2128086"/>
            <a:ext cx="484632" cy="849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BDAB6-4D75-443E-9A4A-BACBE0BB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5FD8-E472-491D-B5F0-B46326044B52}" type="datetime1">
              <a:rPr lang="en-US" smtClean="0"/>
              <a:t>10/9/2020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0739C-2E79-44DB-AB24-DAC5DA15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0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Text Box 3"/>
          <p:cNvSpPr txBox="1">
            <a:spLocks noChangeArrowheads="1"/>
          </p:cNvSpPr>
          <p:nvPr/>
        </p:nvSpPr>
        <p:spPr bwMode="auto">
          <a:xfrm rot="16200000">
            <a:off x="2066434" y="4339798"/>
            <a:ext cx="1600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2171307" y="4884657"/>
            <a:ext cx="4559431" cy="120032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Affect 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Comfort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2057400" y="2133601"/>
            <a:ext cx="4495800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Necessary 	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Air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Food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Shelter</a:t>
            </a:r>
          </a:p>
        </p:txBody>
      </p:sp>
      <p:sp>
        <p:nvSpPr>
          <p:cNvPr id="183303" name="Oval 7"/>
          <p:cNvSpPr>
            <a:spLocks noChangeArrowheads="1"/>
          </p:cNvSpPr>
          <p:nvPr/>
        </p:nvSpPr>
        <p:spPr bwMode="auto">
          <a:xfrm>
            <a:off x="1984628" y="735015"/>
            <a:ext cx="8326437" cy="908864"/>
          </a:xfrm>
          <a:prstGeom prst="ellipse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36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conditions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8C4ACC-62EF-46A4-8DE3-E0D2ED48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8B01-FD6A-483A-BBF2-76BF0A8A0292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0F246-1EA8-48DF-BF72-3658530E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Oval 2"/>
          <p:cNvSpPr>
            <a:spLocks noChangeArrowheads="1"/>
          </p:cNvSpPr>
          <p:nvPr/>
        </p:nvSpPr>
        <p:spPr bwMode="auto">
          <a:xfrm>
            <a:off x="113859" y="1206579"/>
            <a:ext cx="1604962" cy="908864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3600" dirty="0"/>
              <a:t>Air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 rot="18836856">
            <a:off x="2719388" y="2919413"/>
            <a:ext cx="6540500" cy="7016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>
                <a:solidFill>
                  <a:srgbClr val="CC66FF"/>
                </a:solidFill>
              </a:rPr>
              <a:t>Unlimited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631597" y="1105904"/>
            <a:ext cx="10972800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Spread 		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Pollutants      		</a:t>
            </a:r>
          </a:p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</a:t>
            </a:r>
          </a:p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Dispersal</a:t>
            </a: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78%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Nitrogen</a:t>
            </a:r>
          </a:p>
          <a:p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21%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Oxygen</a:t>
            </a: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&lt;16%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Anoxia develops</a:t>
            </a:r>
          </a:p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&lt;6%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Life cannot be sustained</a:t>
            </a:r>
          </a:p>
          <a:p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oxygen – immediate loss of consciousness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DD1A0D-05FE-48B6-8424-04DF01293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82ED-2DEB-4B9D-AAAA-375D24C16EC9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ED36E-C778-4ADF-A781-C59781C0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1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489435" y="1447800"/>
            <a:ext cx="9012025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 for days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Civilization cannot prosper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Sufficient quantity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 quality 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-75048" y="1749802"/>
            <a:ext cx="2129721" cy="908864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38227" y="3335599"/>
            <a:ext cx="722957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lvl="1">
              <a:spcBef>
                <a:spcPct val="50000"/>
              </a:spcBef>
              <a:buClr>
                <a:srgbClr val="9933FF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Sufficient quantity</a:t>
            </a:r>
          </a:p>
          <a:p>
            <a:pPr lvl="1">
              <a:spcBef>
                <a:spcPct val="50000"/>
              </a:spcBef>
              <a:buClr>
                <a:srgbClr val="9933FF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Acceptable quality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dependent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66355" y="3335599"/>
            <a:ext cx="2129721" cy="908864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0" y="4893492"/>
            <a:ext cx="2129721" cy="908864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  <a:endParaRPr lang="en-US" alt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00385-F3E5-4E35-BCCA-C525531F4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4E8A-C42E-46B5-A853-B60CE5AA87C7}" type="datetime1">
              <a:rPr lang="en-US" smtClean="0"/>
              <a:t>10/9/2020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156B0C-E537-4D4F-90B0-1C6FC9EE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30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2921794" y="111929"/>
            <a:ext cx="6324600" cy="584775"/>
          </a:xfrm>
          <a:prstGeom prst="rect">
            <a:avLst/>
          </a:prstGeom>
          <a:pattFill prst="pct25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Residues and wastes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 rot="19857320">
            <a:off x="2285073" y="2892933"/>
            <a:ext cx="7598042" cy="5847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CC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removal &amp; safe disposal required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7261308" y="2835752"/>
            <a:ext cx="457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useful purpose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 utility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Uneconomical recovery</a:t>
            </a: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1161854" y="1127592"/>
            <a:ext cx="2667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AD1D7-438B-4820-9F87-2683D3BE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26CB-296E-4510-A9AF-2CF25545A13E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10964A-7D93-461B-B882-92EDBCC9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87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162" y="1825625"/>
            <a:ext cx="11983854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supply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special reference to the provision of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adequate quantity of safe water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user.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Waste-water treatment and water pollution control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collection, treatment and disposal of domestic sewage and other water-borne wastes besides control of surface and ground water quality.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Solid-waste management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sanitary handling and disposal.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83324" y="282804"/>
            <a:ext cx="7739406" cy="1027522"/>
          </a:xfrm>
          <a:prstGeom prst="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OF ENVIRONMENTAL HYGIENE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12645-9FB3-4D1F-A362-A90A0B228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B7B7-62AA-452A-8D3B-85F01AC9752B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EBB5E-F234-4230-96D4-329D865EB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439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23627"/>
            <a:ext cx="1524000" cy="854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387621"/>
            <a:ext cx="1428750" cy="86586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8533"/>
            <a:ext cx="10515600" cy="52037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 of soil pollution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human excreta and substances detrimental to human, animal and plant life.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hygiene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milk hygiene.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pollution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 pollution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Noise pollution control.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92CC-7F0D-46ED-B7A9-D5EE605E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C200-F7B5-45B8-A759-AEDFE68EEA1B}" type="datetime1">
              <a:rPr lang="en-US" smtClean="0"/>
              <a:t>10/9/2020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43E47-CDAD-4C7C-993B-D02FCAFC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3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8792" y="1825625"/>
            <a:ext cx="11510128" cy="435133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Occupational health particularly the control of physical, chemical and biological hazards.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Housing and its immediate environment with particular reference to the public health aspects of residential, public and institutional buildings.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and regional planning.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health aspects of air, sea or land transport.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Accident prevention.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DAD19-14C2-4A47-A4D6-717EA892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7B7A-0926-4BB6-BCE0-036AD30E6036}" type="datetime1">
              <a:rPr lang="en-US" smtClean="0"/>
              <a:t>10/9/2020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B2C93-5176-4EBD-AB2C-B2366C82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4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1" y="1825625"/>
            <a:ext cx="12056882" cy="435133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recreation and tourism particularly environmental health aspect of public beaches, swimming pools, camping sites etc.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Sanitation measures during epidemics, emergencies, disaster and population migration.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 life and forest conservation.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Preventive measures to ensure freedom from health risk of the general environment.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C5110-43D3-44D9-B26A-3B5B9BBE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CA9C-A3AF-415E-95FA-CC12E8B30CE1}" type="datetime1">
              <a:rPr lang="en-US" smtClean="0"/>
              <a:t>10/9/2020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D0067-CA41-4C47-BC93-D1A010D1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B58320-479F-43A5-AEB8-63B86C6E37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543" y="254601"/>
            <a:ext cx="1222310" cy="101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722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73192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8536" y="1720840"/>
            <a:ext cx="1193433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</a:rPr>
              <a:t>Environment: It is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sum total of all external conditions and influences </a:t>
            </a:r>
            <a:r>
              <a:rPr lang="en-US" b="1" dirty="0">
                <a:latin typeface="Times New Roman" panose="02020603050405020304" pitchFamily="18" charset="0"/>
              </a:rPr>
              <a:t>affecting the life and development of any living being. </a:t>
            </a:r>
          </a:p>
          <a:p>
            <a:pPr algn="just"/>
            <a:endParaRPr lang="en-US" b="1" dirty="0">
              <a:latin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</a:rPr>
              <a:t>Hygiene: is the science of health encompassing everything that contributes to a healthful living.</a:t>
            </a:r>
          </a:p>
          <a:p>
            <a:pPr algn="just"/>
            <a:endParaRPr lang="en-US" b="1" dirty="0">
              <a:latin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</a:rPr>
              <a:t>Environmental hygiene: 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branch of public health that is concerned with the control of all those factors </a:t>
            </a:r>
            <a:r>
              <a:rPr lang="en-US" b="1" dirty="0">
                <a:latin typeface="Times New Roman" panose="02020603050405020304" pitchFamily="18" charset="0"/>
              </a:rPr>
              <a:t>in man’s surrounding or physical environment which may have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deleterious effect </a:t>
            </a:r>
            <a:r>
              <a:rPr lang="en-US" b="1" dirty="0">
                <a:latin typeface="Times New Roman" panose="02020603050405020304" pitchFamily="18" charset="0"/>
              </a:rPr>
              <a:t>on human health and well being. 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</a:rPr>
              <a:t>	It should not only aim at preserving the health but also improving it.</a:t>
            </a:r>
          </a:p>
          <a:p>
            <a:pPr algn="just"/>
            <a:r>
              <a:rPr lang="en-US" b="1" dirty="0">
                <a:latin typeface="Times New Roman" panose="02020603050405020304" pitchFamily="18" charset="0"/>
              </a:rPr>
              <a:t>                            or</a:t>
            </a:r>
          </a:p>
          <a:p>
            <a:pPr algn="just"/>
            <a:endParaRPr lang="en-US" b="1" dirty="0">
              <a:latin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</a:rPr>
              <a:t>	All those aspects of public health that are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determined by physical, chemical, biological, social and psychological factors</a:t>
            </a:r>
            <a:r>
              <a:rPr lang="en-US" b="1" dirty="0">
                <a:latin typeface="Times New Roman" panose="02020603050405020304" pitchFamily="18" charset="0"/>
              </a:rPr>
              <a:t> in the environment. </a:t>
            </a:r>
          </a:p>
          <a:p>
            <a:pPr algn="just"/>
            <a:endParaRPr lang="en-US" b="1" dirty="0">
              <a:latin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</a:rPr>
              <a:t>	It also includes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theories and practices of assessing, correcting, controlling and preventing the factors </a:t>
            </a:r>
            <a:r>
              <a:rPr lang="en-US" b="1" dirty="0">
                <a:latin typeface="Times New Roman" panose="02020603050405020304" pitchFamily="18" charset="0"/>
              </a:rPr>
              <a:t>present in the environment that can potentially affect the health of present and future generations.</a:t>
            </a:r>
          </a:p>
          <a:p>
            <a:pPr algn="just"/>
            <a:endParaRPr lang="en-US" b="1" dirty="0">
              <a:latin typeface="Times New Roman" panose="02020603050405020304" pitchFamily="18" charset="0"/>
            </a:endParaRPr>
          </a:p>
          <a:p>
            <a:pPr algn="just"/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3C586-0DA1-410F-8CEA-C41D29EA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461E5-463B-48C4-AD2B-ADD7A915792B}" type="datetime1">
              <a:rPr lang="en-US" smtClean="0"/>
              <a:t>10/9/2020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3BDEFDF-58CF-4F46-8D6F-B57A53178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38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33" y="487674"/>
            <a:ext cx="10515600" cy="716329"/>
          </a:xfrm>
          <a:pattFill prst="pct30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pPr algn="ctr"/>
            <a:r>
              <a:rPr lang="en-US" dirty="0"/>
              <a:t>Reference books/sources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766" y="1373893"/>
            <a:ext cx="10608167" cy="4812567"/>
          </a:xfrm>
          <a:pattFill prst="pct25">
            <a:fgClr>
              <a:srgbClr val="92D050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Text book of Elements of Veterinary Public Health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A.T.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Sherikar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V.N.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Bachhil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D.C.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Thapliyal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ICAR, New Delhi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Park’s Textbook of Preventive and Social Medicine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By: K. Park,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Banarsidas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Bhanot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Publishers.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marL="0" indent="0" fontAlgn="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E70EE-A967-438A-8A8A-F81E8A564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272C-15A5-44F6-9BBA-D892EE90E917}" type="datetime1">
              <a:rPr lang="en-US" smtClean="0"/>
              <a:t>10/9/2020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12A28-756E-4FAC-844B-9B1CAEC89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386123"/>
            <a:ext cx="1524000" cy="929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349636"/>
            <a:ext cx="1428750" cy="94183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56701"/>
            <a:ext cx="10515600" cy="3820262"/>
          </a:xfrm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 of biological hazards.</a:t>
            </a:r>
          </a:p>
          <a:p>
            <a:pPr lv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 of chemical hazards.</a:t>
            </a:r>
          </a:p>
          <a:p>
            <a:pPr lv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 of physical hazards.</a:t>
            </a:r>
          </a:p>
          <a:p>
            <a:pPr lvl="1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 of sociological and psychological hazards.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223208" y="273377"/>
            <a:ext cx="4176074" cy="1131217"/>
          </a:xfrm>
          <a:prstGeom prst="rect">
            <a:avLst/>
          </a:prstGeom>
          <a:pattFill prst="pct30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98FAF-FA1D-47D1-8089-1A753E41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A451-F46D-4D74-B765-5A19038EA70C}" type="datetime1">
              <a:rPr lang="en-US" smtClean="0"/>
              <a:t>10/9/2020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6E5D-77D4-4116-8D58-711D5CB4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2133601" y="19108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397497" y="2279500"/>
            <a:ext cx="2895600" cy="10156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Insect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Microbiological</a:t>
            </a:r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691857" y="2292411"/>
            <a:ext cx="2819400" cy="101566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Poisons/Toxins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Allergens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Irritants</a:t>
            </a: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9105507" y="2228589"/>
            <a:ext cx="2209800" cy="10156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Vibrations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Humidity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952501" y="4652861"/>
            <a:ext cx="2362200" cy="707886"/>
          </a:xfrm>
          <a:prstGeom prst="rect">
            <a:avLst/>
          </a:prstGeom>
          <a:solidFill>
            <a:srgbClr val="99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Overcrowding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</a:t>
            </a:r>
          </a:p>
        </p:txBody>
      </p:sp>
      <p:sp>
        <p:nvSpPr>
          <p:cNvPr id="158730" name="Oval 10"/>
          <p:cNvSpPr>
            <a:spLocks noChangeArrowheads="1"/>
          </p:cNvSpPr>
          <p:nvPr/>
        </p:nvSpPr>
        <p:spPr bwMode="auto">
          <a:xfrm>
            <a:off x="2514600" y="3436025"/>
            <a:ext cx="259766" cy="51935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31" name="Oval 11"/>
          <p:cNvSpPr>
            <a:spLocks noChangeArrowheads="1"/>
          </p:cNvSpPr>
          <p:nvPr/>
        </p:nvSpPr>
        <p:spPr bwMode="auto">
          <a:xfrm>
            <a:off x="2819401" y="479099"/>
            <a:ext cx="6564313" cy="562630"/>
          </a:xfrm>
          <a:prstGeom prst="ellipse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Hazards</a:t>
            </a:r>
          </a:p>
        </p:txBody>
      </p:sp>
      <p:sp>
        <p:nvSpPr>
          <p:cNvPr id="158732" name="Oval 12"/>
          <p:cNvSpPr>
            <a:spLocks noChangeArrowheads="1"/>
          </p:cNvSpPr>
          <p:nvPr/>
        </p:nvSpPr>
        <p:spPr bwMode="auto">
          <a:xfrm>
            <a:off x="933924" y="4074940"/>
            <a:ext cx="2078756" cy="56263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Sociological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733" name="Oval 13"/>
          <p:cNvSpPr>
            <a:spLocks noChangeArrowheads="1"/>
          </p:cNvSpPr>
          <p:nvPr/>
        </p:nvSpPr>
        <p:spPr bwMode="auto">
          <a:xfrm>
            <a:off x="857082" y="1695496"/>
            <a:ext cx="1778956" cy="56263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</a:p>
        </p:txBody>
      </p:sp>
      <p:sp>
        <p:nvSpPr>
          <p:cNvPr id="158734" name="Oval 14"/>
          <p:cNvSpPr>
            <a:spLocks noChangeArrowheads="1"/>
          </p:cNvSpPr>
          <p:nvPr/>
        </p:nvSpPr>
        <p:spPr bwMode="auto">
          <a:xfrm>
            <a:off x="5054017" y="1554510"/>
            <a:ext cx="1720350" cy="56263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9383714" y="1629519"/>
            <a:ext cx="1540020" cy="56263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747657" y="4545139"/>
            <a:ext cx="2830399" cy="1631216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Boredom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Discomfort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4992740" y="3957501"/>
            <a:ext cx="2340234" cy="56263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F8E8A-83A5-4118-AE55-793FB90F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5598-A233-4050-986A-67011A05A2CA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A2BCA-66A9-4F88-B8ED-E1B19D7A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516198" y="478410"/>
            <a:ext cx="3977492" cy="641350"/>
          </a:xfrm>
          <a:prstGeom prst="rect">
            <a:avLst/>
          </a:prstGeom>
          <a:pattFill prst="pct25">
            <a:fgClr>
              <a:schemeClr val="accent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</a:p>
        </p:txBody>
      </p:sp>
      <p:graphicFrame>
        <p:nvGraphicFramePr>
          <p:cNvPr id="42021" name="Group 37"/>
          <p:cNvGraphicFramePr>
            <a:graphicFrameLocks noGrp="1"/>
          </p:cNvGraphicFramePr>
          <p:nvPr/>
        </p:nvGraphicFramePr>
        <p:xfrm>
          <a:off x="0" y="1981200"/>
          <a:ext cx="11660957" cy="3464560"/>
        </p:xfrm>
        <a:graphic>
          <a:graphicData uri="http://schemas.openxmlformats.org/drawingml/2006/table">
            <a:tbl>
              <a:tblPr/>
              <a:tblGrid>
                <a:gridCol w="2200181">
                  <a:extLst>
                    <a:ext uri="{9D8B030D-6E8A-4147-A177-3AD203B41FA5}">
                      <a16:colId xmlns:a16="http://schemas.microsoft.com/office/drawing/2014/main" val="2184556969"/>
                    </a:ext>
                  </a:extLst>
                </a:gridCol>
                <a:gridCol w="3520289">
                  <a:extLst>
                    <a:ext uri="{9D8B030D-6E8A-4147-A177-3AD203B41FA5}">
                      <a16:colId xmlns:a16="http://schemas.microsoft.com/office/drawing/2014/main" val="3479653868"/>
                    </a:ext>
                  </a:extLst>
                </a:gridCol>
                <a:gridCol w="3410279">
                  <a:extLst>
                    <a:ext uri="{9D8B030D-6E8A-4147-A177-3AD203B41FA5}">
                      <a16:colId xmlns:a16="http://schemas.microsoft.com/office/drawing/2014/main" val="2932109637"/>
                    </a:ext>
                  </a:extLst>
                </a:gridCol>
                <a:gridCol w="2530208">
                  <a:extLst>
                    <a:ext uri="{9D8B030D-6E8A-4147-A177-3AD203B41FA5}">
                      <a16:colId xmlns:a16="http://schemas.microsoft.com/office/drawing/2014/main" val="2657487566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 Source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transmission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Route of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Receptor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758596"/>
                  </a:ext>
                </a:extLst>
              </a:tr>
              <a:tr h="203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contact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Aerosol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Arthropods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Skin lesions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Nose/Mouth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Food/Water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Animal</a:t>
                      </a: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943792"/>
                  </a:ext>
                </a:extLst>
              </a:tr>
            </a:tbl>
          </a:graphicData>
        </a:graphic>
      </p:graphicFrame>
      <p:sp>
        <p:nvSpPr>
          <p:cNvPr id="42018" name="Text Box 34"/>
          <p:cNvSpPr txBox="1">
            <a:spLocks noChangeArrowheads="1"/>
          </p:cNvSpPr>
          <p:nvPr/>
        </p:nvSpPr>
        <p:spPr bwMode="auto">
          <a:xfrm rot="19932345">
            <a:off x="7346496" y="4071411"/>
            <a:ext cx="1237070" cy="1015663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Inhalation</a:t>
            </a:r>
          </a:p>
          <a:p>
            <a:r>
              <a:rPr lang="en-US" altLang="en-US" sz="2000" dirty="0"/>
              <a:t>Ingestion</a:t>
            </a:r>
          </a:p>
          <a:p>
            <a:r>
              <a:rPr lang="en-US" altLang="en-US" sz="2000" dirty="0"/>
              <a:t>Injection</a:t>
            </a:r>
            <a:r>
              <a:rPr lang="en-US" alt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123ED-74B2-472C-A2A7-C5B9D500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EBF4A-E8DC-4CD2-9D1F-6FD23193E782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F166E-484F-4396-9B16-4F3427FD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4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057400" y="1371600"/>
            <a:ext cx="7848600" cy="433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Toxicity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of exposure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– solid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   – liquid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– gas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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Synergism may be seen, too </a:t>
            </a: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7162800" y="3817025"/>
            <a:ext cx="259766" cy="51935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 rot="19886224">
            <a:off x="6235551" y="3930532"/>
            <a:ext cx="1603675" cy="519351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solidFill>
                  <a:srgbClr val="FFFF00"/>
                </a:solidFill>
              </a:rPr>
              <a:t>Tolerance 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484694" y="157403"/>
            <a:ext cx="4667119" cy="646331"/>
          </a:xfrm>
          <a:prstGeom prst="rect">
            <a:avLst/>
          </a:prstGeom>
          <a:pattFill prst="pct25">
            <a:fgClr>
              <a:schemeClr val="accent2"/>
            </a:fgClr>
            <a:bgClr>
              <a:schemeClr val="bg1"/>
            </a:bgClr>
          </a:patt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 rot="20186308">
            <a:off x="6334806" y="1791542"/>
            <a:ext cx="41053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0000FF"/>
                </a:solidFill>
              </a:rPr>
              <a:t>reaction of individuals vary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B7BE1E-568F-43AA-98A4-54B729FE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E1EF1-5890-4228-AA51-C4EEA92E2B49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1A0CB-EF4A-4CE6-87CE-2EE7CDC8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6</a:t>
            </a:fld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0708FFB-210D-4FAF-B0AC-B573001C4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" y="1371600"/>
            <a:ext cx="2819400" cy="101566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Poisons/Toxins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Allergens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Irritants</a:t>
            </a:r>
          </a:p>
        </p:txBody>
      </p:sp>
    </p:spTree>
    <p:extLst>
      <p:ext uri="{BB962C8B-B14F-4D97-AF65-F5344CB8AC3E}">
        <p14:creationId xmlns:p14="http://schemas.microsoft.com/office/powerpoint/2010/main" val="394478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40264" y="1185205"/>
            <a:ext cx="8599602" cy="489364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may be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Methemoglobinemia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blue babies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Mottled tooth enamel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irritation/ disease / death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Ensilage disease (nitrogen dioxide)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Hydrogen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sulphide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829319" y="2490084"/>
            <a:ext cx="1631898" cy="73574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sz="2800">
                <a:solidFill>
                  <a:srgbClr val="0000FF"/>
                </a:solidFill>
              </a:rPr>
              <a:t>Water</a:t>
            </a:r>
            <a:r>
              <a:rPr lang="en-US" altLang="en-US" sz="2800"/>
              <a:t> </a:t>
            </a: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593890" y="4296603"/>
            <a:ext cx="1706250" cy="73574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2800" dirty="0">
                <a:solidFill>
                  <a:srgbClr val="0000FF"/>
                </a:solidFill>
              </a:rPr>
              <a:t>Gas</a:t>
            </a:r>
            <a:r>
              <a:rPr lang="en-US" altLang="en-US" sz="28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32183-E128-4485-B4D3-921691060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4CCD1-72E2-4F88-AA10-043D88028353}" type="datetime1">
              <a:rPr lang="en-US" smtClean="0"/>
              <a:t>10/9/2020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7317E8-32B6-43DA-8DCE-C5EFACDB9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7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61534" y="1219200"/>
            <a:ext cx="10030120" cy="43396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Accumulation over time in food materials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►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Atmospheric chemical may undergo reaction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Polluted oxidizing atmosphere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Hydrocarbon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Oxides of nitrogen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Polluted reducing atmosphere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Particulate matter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Oxides of sulfur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62" y="188536"/>
            <a:ext cx="1524000" cy="1018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3088" y="188536"/>
            <a:ext cx="1428750" cy="101809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E87EF-8BAA-427E-A920-FD7DA649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DFB54-35DD-4189-814D-EE3B3BB1C3A6}" type="datetime1">
              <a:rPr lang="en-US" smtClean="0"/>
              <a:t>10/9/2020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C9D87-B1A0-4889-ABF9-02DBF02A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6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772997" y="909072"/>
            <a:ext cx="3848496" cy="489364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◙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Death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◙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Disease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◙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Disability</a:t>
            </a:r>
          </a:p>
          <a:p>
            <a:pPr>
              <a:spcBef>
                <a:spcPct val="50000"/>
              </a:spcBef>
            </a:pP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Dust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Humidity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Equipment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◘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Radiation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813169" y="909072"/>
            <a:ext cx="7111738" cy="489364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&amp; Humidity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1-32</a:t>
            </a:r>
            <a:r>
              <a:rPr lang="en-US" alt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		 </a:t>
            </a:r>
            <a:r>
              <a:rPr lang="en-US" altLang="en-US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 of critical temperature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▪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24-31</a:t>
            </a:r>
            <a:r>
              <a:rPr lang="en-US" alt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		 </a:t>
            </a:r>
            <a:r>
              <a:rPr lang="en-US" altLang="en-US" sz="2400" b="1" dirty="0" err="1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thermoneutrality</a:t>
            </a:r>
            <a:r>
              <a:rPr lang="en-US" altLang="en-US" sz="2400" b="1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zone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metabolic rate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oxygen consumption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respiration rate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heart beat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blood pressure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4621493" y="197456"/>
            <a:ext cx="2590012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7" y="0"/>
            <a:ext cx="1524000" cy="101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3923" y="0"/>
            <a:ext cx="1428750" cy="101809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F7265-4DAA-40B9-8C26-418CD1FA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6C8C-6B0A-4614-8175-611DAFCA5C00}" type="datetime1">
              <a:rPr lang="en-US" smtClean="0"/>
              <a:t>10/9/2020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8639C7-1A0C-4ECD-8A4F-EF461DA1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516</Words>
  <Application>Microsoft Office PowerPoint</Application>
  <PresentationFormat>Widescreen</PresentationFormat>
  <Paragraphs>287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 books/sources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Public Health &amp; Epidemiology Bihar Veterinary College,  Bihar Animal Sciences University, Patna 14.</dc:title>
  <dc:creator>dranjayvet@gmail.com</dc:creator>
  <cp:lastModifiedBy>hp</cp:lastModifiedBy>
  <cp:revision>32</cp:revision>
  <dcterms:created xsi:type="dcterms:W3CDTF">2019-07-12T03:50:15Z</dcterms:created>
  <dcterms:modified xsi:type="dcterms:W3CDTF">2020-10-09T15:01:00Z</dcterms:modified>
</cp:coreProperties>
</file>