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B10F-7C18-4A3C-B447-0D8BEB263E91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7067D9B-AC87-4517-9B59-F199443C2A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B10F-7C18-4A3C-B447-0D8BEB263E91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7D9B-AC87-4517-9B59-F199443C2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B10F-7C18-4A3C-B447-0D8BEB263E91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7D9B-AC87-4517-9B59-F199443C2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B10F-7C18-4A3C-B447-0D8BEB263E91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7D9B-AC87-4517-9B59-F199443C2A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B10F-7C18-4A3C-B447-0D8BEB263E91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7067D9B-AC87-4517-9B59-F199443C2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B10F-7C18-4A3C-B447-0D8BEB263E91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7D9B-AC87-4517-9B59-F199443C2A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B10F-7C18-4A3C-B447-0D8BEB263E91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7D9B-AC87-4517-9B59-F199443C2A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B10F-7C18-4A3C-B447-0D8BEB263E91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7D9B-AC87-4517-9B59-F199443C2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B10F-7C18-4A3C-B447-0D8BEB263E91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7D9B-AC87-4517-9B59-F199443C2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B10F-7C18-4A3C-B447-0D8BEB263E91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7D9B-AC87-4517-9B59-F199443C2A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B10F-7C18-4A3C-B447-0D8BEB263E91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7067D9B-AC87-4517-9B59-F199443C2A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865B10F-7C18-4A3C-B447-0D8BEB263E91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7067D9B-AC87-4517-9B59-F199443C2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2004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BY</a:t>
            </a:r>
            <a:endParaRPr lang="en-US" sz="3600" dirty="0" smtClean="0">
              <a:solidFill>
                <a:srgbClr val="002060"/>
              </a:solidFill>
            </a:endParaRPr>
          </a:p>
          <a:p>
            <a:r>
              <a:rPr lang="en-US" sz="3600" dirty="0" smtClean="0">
                <a:solidFill>
                  <a:srgbClr val="00B050"/>
                </a:solidFill>
              </a:rPr>
              <a:t>Dr. J. </a:t>
            </a:r>
            <a:r>
              <a:rPr lang="en-US" sz="3600" dirty="0" err="1" smtClean="0">
                <a:solidFill>
                  <a:srgbClr val="00B050"/>
                </a:solidFill>
              </a:rPr>
              <a:t>Badshah</a:t>
            </a:r>
            <a:endParaRPr lang="en-US" sz="3600" dirty="0" smtClean="0">
              <a:solidFill>
                <a:srgbClr val="00B050"/>
              </a:solidFill>
            </a:endParaRPr>
          </a:p>
          <a:p>
            <a:r>
              <a:rPr lang="en-US" sz="3600" b="1" dirty="0" smtClean="0">
                <a:solidFill>
                  <a:srgbClr val="002060"/>
                </a:solidFill>
              </a:rPr>
              <a:t>University Professor-cum-Chief Scientist, Dairy Engineering Department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b="1" smtClean="0"/>
              <a:t>Dairy Waste Management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Waste Management in Dairy Industry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Introduction</a:t>
            </a:r>
          </a:p>
          <a:p>
            <a:r>
              <a:rPr lang="en-US" sz="3200" dirty="0" smtClean="0"/>
              <a:t>Types of Waste water in Dairy and Food Processing Plants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200" b="1" dirty="0" smtClean="0"/>
              <a:t>Depending on the Forms of wastes</a:t>
            </a:r>
          </a:p>
          <a:p>
            <a:pPr marL="845820" lvl="1" indent="-571500">
              <a:buFont typeface="+mj-lt"/>
              <a:buAutoNum type="romanLcPeriod"/>
            </a:pPr>
            <a:r>
              <a:rPr lang="en-US" sz="3000" dirty="0" smtClean="0"/>
              <a:t>Solid Waste</a:t>
            </a:r>
          </a:p>
          <a:p>
            <a:pPr marL="845820" lvl="1" indent="-571500">
              <a:buFont typeface="+mj-lt"/>
              <a:buAutoNum type="romanLcPeriod"/>
            </a:pPr>
            <a:r>
              <a:rPr lang="en-US" sz="3000" dirty="0" smtClean="0"/>
              <a:t>Liquid Waste</a:t>
            </a:r>
          </a:p>
          <a:p>
            <a:pPr marL="845820" lvl="1" indent="-571500">
              <a:buFont typeface="+mj-lt"/>
              <a:buAutoNum type="romanLcPeriod"/>
            </a:pPr>
            <a:r>
              <a:rPr lang="en-US" sz="3000" dirty="0" smtClean="0"/>
              <a:t>Oily Waste</a:t>
            </a:r>
          </a:p>
          <a:p>
            <a:pPr marL="845820" lvl="1" indent="-571500">
              <a:buFont typeface="+mj-lt"/>
              <a:buAutoNum type="romanLcPeriod"/>
            </a:pPr>
            <a:r>
              <a:rPr lang="en-US" sz="3000" dirty="0" smtClean="0"/>
              <a:t>Gaseous Wastes/Water </a:t>
            </a:r>
            <a:r>
              <a:rPr lang="en-US" sz="3000" dirty="0" err="1" smtClean="0"/>
              <a:t>Vapours</a:t>
            </a:r>
            <a:endParaRPr lang="en-US" sz="3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97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Waste Depending on the sources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4876800"/>
          </a:xfrm>
        </p:spPr>
        <p:txBody>
          <a:bodyPr>
            <a:normAutofit fontScale="92500"/>
          </a:bodyPr>
          <a:lstStyle/>
          <a:p>
            <a:r>
              <a:rPr lang="en-US" sz="3200" b="1" dirty="0" smtClean="0"/>
              <a:t>Depending on the Sources</a:t>
            </a:r>
          </a:p>
          <a:p>
            <a:pPr marL="891540" lvl="1" indent="-571500">
              <a:buFont typeface="+mj-lt"/>
              <a:buAutoNum type="romanLcPeriod"/>
            </a:pPr>
            <a:r>
              <a:rPr lang="en-US" sz="3000" dirty="0" smtClean="0"/>
              <a:t>Manual Cleaning of storage tanks and equipments</a:t>
            </a:r>
          </a:p>
          <a:p>
            <a:pPr marL="891540" lvl="1" indent="-571500">
              <a:buFont typeface="+mj-lt"/>
              <a:buAutoNum type="romanLcPeriod"/>
            </a:pPr>
            <a:r>
              <a:rPr lang="en-US" sz="3000" dirty="0" smtClean="0"/>
              <a:t>Floor/drainage cleaning</a:t>
            </a:r>
          </a:p>
          <a:p>
            <a:pPr marL="891540" lvl="1" indent="-571500">
              <a:buFont typeface="+mj-lt"/>
              <a:buAutoNum type="romanLcPeriod"/>
            </a:pPr>
            <a:r>
              <a:rPr lang="en-US" sz="3000" dirty="0" smtClean="0"/>
              <a:t>CIP Cleaning of Equipments</a:t>
            </a:r>
          </a:p>
          <a:p>
            <a:pPr marL="891540" lvl="1" indent="-571500">
              <a:buFont typeface="+mj-lt"/>
              <a:buAutoNum type="romanLcPeriod"/>
            </a:pPr>
            <a:r>
              <a:rPr lang="en-US" sz="3000" dirty="0" smtClean="0"/>
              <a:t>Wastes from utilities like water tanks, Boilers &amp; Refrigeration systems</a:t>
            </a:r>
          </a:p>
          <a:p>
            <a:pPr marL="891540" lvl="1" indent="-571500">
              <a:buFont typeface="+mj-lt"/>
              <a:buAutoNum type="romanLcPeriod"/>
            </a:pPr>
            <a:r>
              <a:rPr lang="en-US" sz="3000" dirty="0" smtClean="0"/>
              <a:t>Wastes from workshops, offices and gardens etc.</a:t>
            </a:r>
          </a:p>
          <a:p>
            <a:pPr marL="891540" lvl="1" indent="-571500">
              <a:buFont typeface="+mj-lt"/>
              <a:buAutoNum type="romanLcPeriod"/>
            </a:pPr>
            <a:r>
              <a:rPr lang="en-US" sz="3000" dirty="0" smtClean="0"/>
              <a:t>Wastes from laboratories and packaging </a:t>
            </a:r>
            <a:r>
              <a:rPr lang="en-US" sz="3000" dirty="0" smtClean="0"/>
              <a:t>sections</a:t>
            </a:r>
          </a:p>
          <a:p>
            <a:pPr marL="891540" lvl="1" indent="-571500">
              <a:buFont typeface="+mj-lt"/>
              <a:buAutoNum type="romanLcPeriod"/>
            </a:pPr>
            <a:r>
              <a:rPr lang="en-US" sz="3000" dirty="0" smtClean="0"/>
              <a:t>Unavoidable wastes from Heat </a:t>
            </a:r>
            <a:r>
              <a:rPr lang="en-US" sz="3000" dirty="0" err="1" smtClean="0"/>
              <a:t>exchnagers</a:t>
            </a:r>
            <a:r>
              <a:rPr lang="en-US" sz="3000" dirty="0" smtClean="0"/>
              <a:t>, drum dryers, spray dryers, condensers, compressors etc.</a:t>
            </a:r>
            <a:endParaRPr lang="en-US" sz="3000" dirty="0" smtClean="0"/>
          </a:p>
          <a:p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Waste Management in Dairy </a:t>
            </a:r>
            <a:r>
              <a:rPr lang="en-US" sz="2000" b="1" dirty="0" smtClean="0"/>
              <a:t>Industry: </a:t>
            </a:r>
            <a:r>
              <a:rPr lang="en-US" sz="2800" b="1" dirty="0" smtClean="0"/>
              <a:t>Avoidable Losses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066800"/>
            <a:ext cx="80772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Depending on Avoidable or Unavoidable Losses</a:t>
            </a:r>
          </a:p>
          <a:p>
            <a:r>
              <a:rPr lang="en-US" b="1" dirty="0" smtClean="0"/>
              <a:t>Avoidable Losses : </a:t>
            </a:r>
            <a:r>
              <a:rPr lang="en-US" dirty="0" smtClean="0"/>
              <a:t>Deliberate discharge of unwanted materials such as milk, whey, waste water, solid powders etc.</a:t>
            </a:r>
          </a:p>
          <a:p>
            <a:pPr marL="834390" lvl="1" indent="-514350" algn="just">
              <a:buFont typeface="+mj-lt"/>
              <a:buAutoNum type="romanLcPeriod"/>
            </a:pPr>
            <a:r>
              <a:rPr lang="en-US" dirty="0" smtClean="0"/>
              <a:t>Leaking valves, pipes and joints etc.</a:t>
            </a:r>
          </a:p>
          <a:p>
            <a:pPr marL="834390" lvl="1" indent="-514350" algn="just">
              <a:buFont typeface="+mj-lt"/>
              <a:buAutoNum type="romanLcPeriod"/>
            </a:pPr>
            <a:r>
              <a:rPr lang="en-US" dirty="0" smtClean="0"/>
              <a:t>Overflows and spills </a:t>
            </a:r>
          </a:p>
          <a:p>
            <a:pPr marL="834390" lvl="1" indent="-514350" algn="just">
              <a:buFont typeface="+mj-lt"/>
              <a:buAutoNum type="romanLcPeriod"/>
            </a:pPr>
            <a:r>
              <a:rPr lang="en-US" dirty="0" smtClean="0"/>
              <a:t>Leakages and spills during processing, handling and storage</a:t>
            </a:r>
          </a:p>
          <a:p>
            <a:pPr marL="834390" lvl="1" indent="-514350" algn="just">
              <a:buFont typeface="+mj-lt"/>
              <a:buAutoNum type="romanLcPeriod"/>
            </a:pPr>
            <a:r>
              <a:rPr lang="en-US" dirty="0" smtClean="0"/>
              <a:t>Losses due to not using hot water (&lt;65°C) for viscous and sticky products such as cream, butter, ghee etc. for cleaning and recovery.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9762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Waste Management in Dairy </a:t>
            </a:r>
            <a:r>
              <a:rPr lang="en-US" sz="2400" b="1" dirty="0" smtClean="0">
                <a:solidFill>
                  <a:srgbClr val="FF0000"/>
                </a:solidFill>
              </a:rPr>
              <a:t>Industry : Unavoidable Losses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77724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Unavoidable Losses</a:t>
            </a:r>
          </a:p>
          <a:p>
            <a:pPr marL="834390" lvl="1" indent="-514350">
              <a:buFont typeface="+mj-lt"/>
              <a:buAutoNum type="romanLcPeriod"/>
            </a:pPr>
            <a:r>
              <a:rPr lang="en-US" dirty="0" smtClean="0"/>
              <a:t>Entrainment Losses in evaporators</a:t>
            </a:r>
          </a:p>
          <a:p>
            <a:pPr marL="834390" lvl="1" indent="-514350">
              <a:buFont typeface="+mj-lt"/>
              <a:buAutoNum type="romanLcPeriod"/>
            </a:pPr>
            <a:r>
              <a:rPr lang="en-US" dirty="0" smtClean="0"/>
              <a:t>Stack losses in spray dryers</a:t>
            </a:r>
          </a:p>
          <a:p>
            <a:pPr marL="834390" lvl="1" indent="-514350">
              <a:buFont typeface="+mj-lt"/>
              <a:buAutoNum type="romanLcPeriod"/>
            </a:pPr>
            <a:r>
              <a:rPr lang="en-US" dirty="0" smtClean="0"/>
              <a:t>Surface deposits in Heat exchangers and drum dryers</a:t>
            </a:r>
          </a:p>
          <a:p>
            <a:r>
              <a:rPr lang="en-US" dirty="0" smtClean="0"/>
              <a:t>Ways to prevent unavoidable losses and enhancing efficiencies</a:t>
            </a:r>
          </a:p>
          <a:p>
            <a:pPr marL="834390" lvl="1" indent="-514350" algn="just">
              <a:buFont typeface="+mj-lt"/>
              <a:buAutoNum type="romanLcPeriod"/>
            </a:pPr>
            <a:r>
              <a:rPr lang="en-US" dirty="0" smtClean="0"/>
              <a:t>Control of levels of milk in </a:t>
            </a:r>
            <a:r>
              <a:rPr lang="en-US" dirty="0" err="1" smtClean="0"/>
              <a:t>vapour</a:t>
            </a:r>
            <a:r>
              <a:rPr lang="en-US" dirty="0" smtClean="0"/>
              <a:t> separators</a:t>
            </a:r>
          </a:p>
          <a:p>
            <a:pPr marL="834390" lvl="1" indent="-514350" algn="just">
              <a:buFont typeface="+mj-lt"/>
              <a:buAutoNum type="romanLcPeriod"/>
            </a:pPr>
            <a:r>
              <a:rPr lang="en-US" dirty="0" smtClean="0"/>
              <a:t>Control of atomization and spray drying process to reduce stack losses and to use powder recovery efficient systems such as wet scrubbers, bag filters and collecting chamber etc.</a:t>
            </a:r>
          </a:p>
          <a:p>
            <a:pPr marL="834390" lvl="1" indent="-514350" algn="just">
              <a:buFont typeface="+mj-lt"/>
              <a:buAutoNum type="romanLcPeriod"/>
            </a:pPr>
            <a:r>
              <a:rPr lang="en-US" dirty="0" smtClean="0"/>
              <a:t>Use of proper CIP cycle in processing equipments to avoid surface deposits &amp; milk stones</a:t>
            </a:r>
          </a:p>
          <a:p>
            <a:pPr marL="834390" lvl="1" indent="-514350" algn="just">
              <a:buFont typeface="+mj-lt"/>
              <a:buAutoNum type="romanLcPeriod"/>
            </a:pPr>
            <a:r>
              <a:rPr lang="en-US" dirty="0" smtClean="0"/>
              <a:t>Use of proper flow rates and temperature of steam condensation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Wastes depending upon reuse potentials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19200"/>
            <a:ext cx="7772400" cy="4800600"/>
          </a:xfrm>
        </p:spPr>
        <p:txBody>
          <a:bodyPr/>
          <a:lstStyle/>
          <a:p>
            <a:pPr marL="274320" lvl="1" indent="-274320" algn="just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Losses due to making predominant by-products into low value animal feed/fertilizer or dumping as waste. Rather it should be benefited by converting into value added products</a:t>
            </a:r>
            <a:r>
              <a:rPr lang="en-US" dirty="0" smtClean="0"/>
              <a:t>.</a:t>
            </a:r>
          </a:p>
          <a:p>
            <a:pPr marL="274320" lvl="1" indent="-274320" algn="just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Whey to value added products such as whey  </a:t>
            </a:r>
            <a:r>
              <a:rPr lang="en-US" dirty="0" err="1" smtClean="0"/>
              <a:t>poder</a:t>
            </a:r>
            <a:r>
              <a:rPr lang="en-US" dirty="0" smtClean="0"/>
              <a:t>, whey protein concentrate and whey drinks etc.</a:t>
            </a:r>
          </a:p>
          <a:p>
            <a:pPr marL="274320" lvl="1" indent="-274320" algn="just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Butter milk to butter milk powder or butter milk salted drinks</a:t>
            </a:r>
          </a:p>
          <a:p>
            <a:pPr marL="274320" lvl="1" indent="-274320" algn="just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Skim milk to skim milk powder or UF protein concentrate and lactose recovery.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Waste Minimization and recycle systems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77724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Solid waste reduction in all processes</a:t>
            </a:r>
          </a:p>
          <a:p>
            <a:pPr marL="834390" lvl="1" indent="-514350">
              <a:buFont typeface="+mj-lt"/>
              <a:buAutoNum type="romanLcPeriod"/>
            </a:pPr>
            <a:r>
              <a:rPr lang="en-US" dirty="0" smtClean="0"/>
              <a:t>Stack losses of minute powder particles</a:t>
            </a:r>
          </a:p>
          <a:p>
            <a:pPr marL="834390" lvl="1" indent="-514350">
              <a:buFont typeface="+mj-lt"/>
              <a:buAutoNum type="romanLcPeriod"/>
            </a:pPr>
            <a:r>
              <a:rPr lang="en-US" dirty="0" smtClean="0"/>
              <a:t>Solid ghee residues</a:t>
            </a:r>
          </a:p>
          <a:p>
            <a:pPr marL="834390" lvl="1" indent="-514350">
              <a:buFont typeface="+mj-lt"/>
              <a:buAutoNum type="romanLcPeriod"/>
            </a:pPr>
            <a:r>
              <a:rPr lang="en-US" dirty="0" smtClean="0"/>
              <a:t>Film (LDPE) losses in packaging section</a:t>
            </a:r>
          </a:p>
          <a:p>
            <a:pPr marL="834390" lvl="1" indent="-514350">
              <a:buFont typeface="+mj-lt"/>
              <a:buAutoNum type="romanLcPeriod"/>
            </a:pPr>
            <a:r>
              <a:rPr lang="en-US" dirty="0" smtClean="0"/>
              <a:t>Ash from boiler if solid fuel is used</a:t>
            </a:r>
          </a:p>
          <a:p>
            <a:pPr marL="834390" lvl="1" indent="-514350">
              <a:buFont typeface="+mj-lt"/>
              <a:buAutoNum type="romanLcPeriod"/>
            </a:pPr>
            <a:r>
              <a:rPr lang="en-US" dirty="0" smtClean="0"/>
              <a:t>Waste generated by adverse events such as explosions, fire in uncontrolled processes and damaged and nonfunctional equipments/machineries.</a:t>
            </a:r>
            <a:endParaRPr lang="en-US" dirty="0" smtClean="0"/>
          </a:p>
          <a:p>
            <a:pPr marL="60325" lvl="1" indent="0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 smtClean="0"/>
              <a:t>Liquid waste reductions in CIP, Manual cleaning and use of water</a:t>
            </a:r>
          </a:p>
          <a:p>
            <a:pPr marL="60325" lvl="1" indent="0">
              <a:buFont typeface="Wingdings" pitchFamily="2" charset="2"/>
              <a:buChar char="§"/>
            </a:pPr>
            <a:r>
              <a:rPr lang="en-US" dirty="0" smtClean="0"/>
              <a:t>Recycling water and chemicals</a:t>
            </a:r>
          </a:p>
          <a:p>
            <a:pPr marL="60325" lvl="1" indent="0">
              <a:buFont typeface="Wingdings" pitchFamily="2" charset="2"/>
              <a:buChar char="§"/>
            </a:pPr>
            <a:r>
              <a:rPr lang="en-US" dirty="0" smtClean="0"/>
              <a:t>Recovery and reuse of cleaning solution from first use</a:t>
            </a:r>
          </a:p>
          <a:p>
            <a:pPr marL="60325" lvl="1" indent="0">
              <a:buFont typeface="Wingdings" pitchFamily="2" charset="2"/>
              <a:buChar char="§"/>
            </a:pPr>
            <a:r>
              <a:rPr lang="en-US" dirty="0" smtClean="0"/>
              <a:t>Recovery and reuse of spilled raw materials, off-spec materials and products.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Instrumentations, Process Controls &amp; Automations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19200"/>
            <a:ext cx="7772400" cy="48006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Losses depending upon the design, configuration and range of manufacturing technologies in use and their thermal and handling efficiencies.</a:t>
            </a:r>
          </a:p>
          <a:p>
            <a:pPr algn="just"/>
            <a:r>
              <a:rPr lang="en-US" dirty="0" smtClean="0"/>
              <a:t>Losses due to low efficiencies of process monitoring, recording and control system</a:t>
            </a:r>
          </a:p>
          <a:p>
            <a:pPr algn="just"/>
            <a:r>
              <a:rPr lang="en-US" dirty="0" smtClean="0"/>
              <a:t>Losses due to non availability of plant operation and procedures interlock /alarms to enhance efficiencies</a:t>
            </a:r>
          </a:p>
          <a:p>
            <a:pPr algn="just"/>
            <a:r>
              <a:rPr lang="en-US" dirty="0" smtClean="0"/>
              <a:t>The non availability/non functionality of automated operation in CIP systems, Dryers, Pasteurizers plants </a:t>
            </a:r>
          </a:p>
          <a:p>
            <a:pPr algn="just"/>
            <a:r>
              <a:rPr lang="en-US" dirty="0" smtClean="0"/>
              <a:t>Improper training and awareness of operator or poor commitment and efficiency of operator and laborers</a:t>
            </a:r>
          </a:p>
          <a:p>
            <a:pPr algn="just"/>
            <a:r>
              <a:rPr lang="en-US" dirty="0" smtClean="0"/>
              <a:t>Improper routine and preventive maintenance</a:t>
            </a:r>
          </a:p>
          <a:p>
            <a:pPr algn="just"/>
            <a:r>
              <a:rPr lang="en-US" dirty="0" smtClean="0"/>
              <a:t>Improper inventory maintenance </a:t>
            </a:r>
          </a:p>
          <a:p>
            <a:pPr algn="just"/>
            <a:r>
              <a:rPr lang="en-US" dirty="0" smtClean="0"/>
              <a:t>Lack of managerial and leadership qualities to control automations and instrumentations as per the tune of running cycles of equipments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129</TotalTime>
  <Words>578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Dairy Waste Management</vt:lpstr>
      <vt:lpstr>Waste Management in Dairy Industry</vt:lpstr>
      <vt:lpstr>Waste Depending on the sources</vt:lpstr>
      <vt:lpstr>Waste Management in Dairy Industry: Avoidable Losses</vt:lpstr>
      <vt:lpstr>Waste Management in Dairy Industry : Unavoidable Losses</vt:lpstr>
      <vt:lpstr>Wastes depending upon reuse potentials</vt:lpstr>
      <vt:lpstr>Waste Minimization and recycle systems</vt:lpstr>
      <vt:lpstr>Instrumentations, Process Controls &amp; Automations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Dairy Waste Management</dc:title>
  <dc:creator>Jahangir Badshah</dc:creator>
  <cp:lastModifiedBy>Jahangir Badshah</cp:lastModifiedBy>
  <cp:revision>18</cp:revision>
  <dcterms:created xsi:type="dcterms:W3CDTF">2020-10-22T06:02:46Z</dcterms:created>
  <dcterms:modified xsi:type="dcterms:W3CDTF">2020-10-28T06:30:52Z</dcterms:modified>
</cp:coreProperties>
</file>