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6" r:id="rId2"/>
    <p:sldId id="256" r:id="rId3"/>
    <p:sldId id="266" r:id="rId4"/>
    <p:sldId id="267" r:id="rId5"/>
    <p:sldId id="268" r:id="rId6"/>
    <p:sldId id="269" r:id="rId7"/>
    <p:sldId id="257" r:id="rId8"/>
    <p:sldId id="271" r:id="rId9"/>
    <p:sldId id="272" r:id="rId10"/>
    <p:sldId id="273" r:id="rId11"/>
    <p:sldId id="281" r:id="rId12"/>
    <p:sldId id="270" r:id="rId13"/>
    <p:sldId id="258" r:id="rId14"/>
    <p:sldId id="275" r:id="rId15"/>
    <p:sldId id="261" r:id="rId16"/>
    <p:sldId id="274" r:id="rId17"/>
    <p:sldId id="265" r:id="rId18"/>
    <p:sldId id="264" r:id="rId19"/>
    <p:sldId id="259" r:id="rId20"/>
    <p:sldId id="260" r:id="rId21"/>
    <p:sldId id="263" r:id="rId22"/>
    <p:sldId id="262"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FAA12-6F18-4CC2-91C5-498C577B90C1}" type="datetimeFigureOut">
              <a:rPr lang="en-IN" smtClean="0"/>
              <a:t>05-10-2020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3013-207A-4775-8B80-CE3491B74E39}" type="slidenum">
              <a:rPr lang="en-IN" smtClean="0"/>
              <a:t>‹#›</a:t>
            </a:fld>
            <a:endParaRPr lang="en-IN"/>
          </a:p>
        </p:txBody>
      </p:sp>
    </p:spTree>
    <p:extLst>
      <p:ext uri="{BB962C8B-B14F-4D97-AF65-F5344CB8AC3E}">
        <p14:creationId xmlns:p14="http://schemas.microsoft.com/office/powerpoint/2010/main" val="189036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09F3013-207A-4775-8B80-CE3491B74E39}" type="slidenum">
              <a:rPr lang="en-IN" smtClean="0"/>
              <a:t>6</a:t>
            </a:fld>
            <a:endParaRPr lang="en-IN"/>
          </a:p>
        </p:txBody>
      </p:sp>
    </p:spTree>
    <p:extLst>
      <p:ext uri="{BB962C8B-B14F-4D97-AF65-F5344CB8AC3E}">
        <p14:creationId xmlns:p14="http://schemas.microsoft.com/office/powerpoint/2010/main" val="12260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09F3013-207A-4775-8B80-CE3491B74E39}" type="slidenum">
              <a:rPr lang="en-IN" smtClean="0"/>
              <a:t>23</a:t>
            </a:fld>
            <a:endParaRPr lang="en-IN"/>
          </a:p>
        </p:txBody>
      </p:sp>
    </p:spTree>
    <p:extLst>
      <p:ext uri="{BB962C8B-B14F-4D97-AF65-F5344CB8AC3E}">
        <p14:creationId xmlns:p14="http://schemas.microsoft.com/office/powerpoint/2010/main" val="297065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537274A-DAFD-4D5C-A33E-FA6958BFF150}" type="datetimeFigureOut">
              <a:rPr lang="en-IN" smtClean="0"/>
              <a:t>05-10-2020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427395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37274A-DAFD-4D5C-A33E-FA6958BFF150}" type="datetimeFigureOut">
              <a:rPr lang="en-IN" smtClean="0"/>
              <a:t>05-10-2020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130942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37274A-DAFD-4D5C-A33E-FA6958BFF150}" type="datetimeFigureOut">
              <a:rPr lang="en-IN" smtClean="0"/>
              <a:t>05-10-2020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91906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537274A-DAFD-4D5C-A33E-FA6958BFF150}" type="datetimeFigureOut">
              <a:rPr lang="en-IN" smtClean="0"/>
              <a:t>05-10-2020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372470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7274A-DAFD-4D5C-A33E-FA6958BFF150}" type="datetimeFigureOut">
              <a:rPr lang="en-IN" smtClean="0"/>
              <a:t>05-10-2020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373401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537274A-DAFD-4D5C-A33E-FA6958BFF150}" type="datetimeFigureOut">
              <a:rPr lang="en-IN" smtClean="0"/>
              <a:t>05-10-2020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233970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537274A-DAFD-4D5C-A33E-FA6958BFF150}" type="datetimeFigureOut">
              <a:rPr lang="en-IN" smtClean="0"/>
              <a:t>05-10-2020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416803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537274A-DAFD-4D5C-A33E-FA6958BFF150}" type="datetimeFigureOut">
              <a:rPr lang="en-IN" smtClean="0"/>
              <a:t>05-10-2020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273748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7274A-DAFD-4D5C-A33E-FA6958BFF150}" type="datetimeFigureOut">
              <a:rPr lang="en-IN" smtClean="0"/>
              <a:t>05-10-2020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320818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7274A-DAFD-4D5C-A33E-FA6958BFF150}" type="datetimeFigureOut">
              <a:rPr lang="en-IN" smtClean="0"/>
              <a:t>05-10-2020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346421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7274A-DAFD-4D5C-A33E-FA6958BFF150}" type="datetimeFigureOut">
              <a:rPr lang="en-IN" smtClean="0"/>
              <a:t>05-10-2020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7C8ACB-E9B9-4E97-B63E-CF0149DC681F}" type="slidenum">
              <a:rPr lang="en-IN" smtClean="0"/>
              <a:t>‹#›</a:t>
            </a:fld>
            <a:endParaRPr lang="en-IN"/>
          </a:p>
        </p:txBody>
      </p:sp>
    </p:spTree>
    <p:extLst>
      <p:ext uri="{BB962C8B-B14F-4D97-AF65-F5344CB8AC3E}">
        <p14:creationId xmlns:p14="http://schemas.microsoft.com/office/powerpoint/2010/main" val="328878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7274A-DAFD-4D5C-A33E-FA6958BFF150}" type="datetimeFigureOut">
              <a:rPr lang="en-IN" smtClean="0"/>
              <a:t>05-10-2020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C8ACB-E9B9-4E97-B63E-CF0149DC681F}" type="slidenum">
              <a:rPr lang="en-IN" smtClean="0"/>
              <a:t>‹#›</a:t>
            </a:fld>
            <a:endParaRPr lang="en-IN"/>
          </a:p>
        </p:txBody>
      </p:sp>
    </p:spTree>
    <p:extLst>
      <p:ext uri="{BB962C8B-B14F-4D97-AF65-F5344CB8AC3E}">
        <p14:creationId xmlns:p14="http://schemas.microsoft.com/office/powerpoint/2010/main" val="958688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47664" y="2492896"/>
            <a:ext cx="5832648" cy="37444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defRPr/>
            </a:pPr>
            <a:r>
              <a:rPr lang="en-GB" sz="2400" b="1" dirty="0">
                <a:solidFill>
                  <a:srgbClr val="FF0000"/>
                </a:solidFill>
                <a:latin typeface="Times New Roman" panose="02020603050405020304" pitchFamily="18" charset="0"/>
                <a:cs typeface="Times New Roman" panose="02020603050405020304" pitchFamily="18" charset="0"/>
              </a:rPr>
              <a:t>DR. SUDHA KUMARI</a:t>
            </a:r>
          </a:p>
          <a:p>
            <a:pPr algn="ctr">
              <a:lnSpc>
                <a:spcPct val="120000"/>
              </a:lnSpc>
              <a:defRPr/>
            </a:pPr>
            <a:r>
              <a:rPr lang="en-GB" sz="2400" b="1" dirty="0">
                <a:solidFill>
                  <a:srgbClr val="FF0000"/>
                </a:solidFill>
                <a:latin typeface="Times New Roman" panose="02020603050405020304" pitchFamily="18" charset="0"/>
                <a:cs typeface="Times New Roman" panose="02020603050405020304" pitchFamily="18" charset="0"/>
              </a:rPr>
              <a:t>Assistant </a:t>
            </a:r>
            <a:r>
              <a:rPr lang="en-GB" sz="2400" b="1" dirty="0" smtClean="0">
                <a:solidFill>
                  <a:srgbClr val="FF0000"/>
                </a:solidFill>
                <a:latin typeface="Times New Roman" panose="02020603050405020304" pitchFamily="18" charset="0"/>
                <a:cs typeface="Times New Roman" panose="02020603050405020304" pitchFamily="18" charset="0"/>
              </a:rPr>
              <a:t>Professor</a:t>
            </a:r>
          </a:p>
          <a:p>
            <a:pPr algn="ctr">
              <a:lnSpc>
                <a:spcPct val="120000"/>
              </a:lnSpc>
              <a:defRPr/>
            </a:pPr>
            <a:r>
              <a:rPr lang="en-GB" sz="2400" b="1" dirty="0" smtClean="0">
                <a:solidFill>
                  <a:srgbClr val="00B0F0"/>
                </a:solidFill>
                <a:latin typeface="Times New Roman" panose="02020603050405020304" pitchFamily="18" charset="0"/>
                <a:cs typeface="Times New Roman" panose="02020603050405020304" pitchFamily="18" charset="0"/>
              </a:rPr>
              <a:t>DEPARTMENT </a:t>
            </a:r>
            <a:r>
              <a:rPr lang="en-GB" sz="2400" b="1" dirty="0">
                <a:solidFill>
                  <a:srgbClr val="00B0F0"/>
                </a:solidFill>
                <a:latin typeface="Times New Roman" panose="02020603050405020304" pitchFamily="18" charset="0"/>
                <a:cs typeface="Times New Roman" panose="02020603050405020304" pitchFamily="18" charset="0"/>
              </a:rPr>
              <a:t>OF VETERINARY MICROBIOLOGY</a:t>
            </a:r>
            <a:r>
              <a:rPr lang="en-US" sz="2400" b="1" dirty="0">
                <a:solidFill>
                  <a:srgbClr val="00B0F0"/>
                </a:solidFill>
                <a:latin typeface="Times New Roman" panose="02020603050405020304" pitchFamily="18" charset="0"/>
                <a:cs typeface="Times New Roman" panose="02020603050405020304" pitchFamily="18" charset="0"/>
              </a:rPr>
              <a:t/>
            </a:r>
            <a:br>
              <a:rPr lang="en-US" sz="2400" b="1" dirty="0">
                <a:solidFill>
                  <a:srgbClr val="00B0F0"/>
                </a:solidFill>
                <a:latin typeface="Times New Roman" panose="02020603050405020304" pitchFamily="18" charset="0"/>
                <a:cs typeface="Times New Roman" panose="02020603050405020304" pitchFamily="18" charset="0"/>
              </a:rPr>
            </a:br>
            <a:r>
              <a:rPr lang="en-GB" sz="2400" b="1" dirty="0">
                <a:solidFill>
                  <a:srgbClr val="00B0F0"/>
                </a:solidFill>
                <a:latin typeface="Times New Roman" panose="02020603050405020304" pitchFamily="18" charset="0"/>
                <a:cs typeface="Times New Roman" panose="02020603050405020304" pitchFamily="18" charset="0"/>
              </a:rPr>
              <a:t>BIHAR VETERINARY COLLEGE, PATNA -14</a:t>
            </a:r>
          </a:p>
          <a:p>
            <a:pPr algn="ctr">
              <a:lnSpc>
                <a:spcPct val="120000"/>
              </a:lnSpc>
              <a:defRPr/>
            </a:pPr>
            <a:r>
              <a:rPr lang="en-GB" sz="2400" b="1" dirty="0">
                <a:solidFill>
                  <a:srgbClr val="00B0F0"/>
                </a:solidFill>
                <a:latin typeface="Times New Roman" panose="02020603050405020304" pitchFamily="18" charset="0"/>
                <a:cs typeface="Times New Roman" panose="02020603050405020304" pitchFamily="18" charset="0"/>
              </a:rPr>
              <a:t>Bihar Animal Sciences University , Patna</a:t>
            </a:r>
          </a:p>
        </p:txBody>
      </p:sp>
      <p:pic>
        <p:nvPicPr>
          <p:cNvPr id="5" name="Picture 4">
            <a:extLst>
              <a:ext uri="{FF2B5EF4-FFF2-40B4-BE49-F238E27FC236}">
                <a16:creationId xmlns="" xmlns:a16="http://schemas.microsoft.com/office/drawing/2014/main" id="{291D1CB8-7C17-4242-8C5E-8DD2594F3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378" y="332726"/>
            <a:ext cx="2057995" cy="2066925"/>
          </a:xfrm>
          <a:prstGeom prst="rect">
            <a:avLst/>
          </a:prstGeom>
        </p:spPr>
      </p:pic>
      <p:sp>
        <p:nvSpPr>
          <p:cNvPr id="6" name="Rectangle 5"/>
          <p:cNvSpPr/>
          <p:nvPr/>
        </p:nvSpPr>
        <p:spPr>
          <a:xfrm>
            <a:off x="683568" y="1340768"/>
            <a:ext cx="4724371" cy="69910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lnSpc>
                <a:spcPct val="120000"/>
              </a:lnSpc>
              <a:defRPr/>
            </a:pPr>
            <a:r>
              <a:rPr lang="en-IN" sz="3600" dirty="0">
                <a:solidFill>
                  <a:srgbClr val="FF0000"/>
                </a:solidFill>
                <a:latin typeface="Times New Roman" panose="02020603050405020304" pitchFamily="18" charset="0"/>
                <a:cs typeface="Times New Roman" panose="02020603050405020304" pitchFamily="18" charset="0"/>
              </a:rPr>
              <a:t>History of Microbiology</a:t>
            </a:r>
            <a:endParaRPr lang="en-GB"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564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936" y="188640"/>
            <a:ext cx="8940064" cy="7848302"/>
          </a:xfrm>
          <a:prstGeom prst="rect">
            <a:avLst/>
          </a:prstGeom>
        </p:spPr>
        <p:txBody>
          <a:bodyPr wrap="square">
            <a:spAutoFit/>
          </a:bodyPr>
          <a:lstStyle/>
          <a:p>
            <a:r>
              <a:rPr lang="en-IN" sz="2400" dirty="0" smtClean="0">
                <a:latin typeface="Times New Roman" panose="02020603050405020304" pitchFamily="18" charset="0"/>
                <a:cs typeface="Times New Roman" panose="02020603050405020304" pitchFamily="18" charset="0"/>
              </a:rPr>
              <a:t>Important Characteristics: </a:t>
            </a:r>
          </a:p>
          <a:p>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Eukaryotic. </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Unicellular or Multicellular.</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Photosynthetic. </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Most occur in aquatic environments.</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Reproduction asexual or Sexual.</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a:t>
            </a:r>
            <a:r>
              <a:rPr lang="en-IN" sz="2400" dirty="0" smtClean="0">
                <a:solidFill>
                  <a:srgbClr val="C00000"/>
                </a:solidFill>
                <a:latin typeface="Times New Roman" panose="02020603050405020304" pitchFamily="18" charset="0"/>
                <a:cs typeface="Times New Roman" panose="02020603050405020304" pitchFamily="18" charset="0"/>
              </a:rPr>
              <a:t>Practical significance: </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Production of food in aquatic environments.</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Source of food and in Pharmaceuticals  but some produce toxic substances.</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p>
          <a:p>
            <a:endParaRPr lang="en-US"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07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01000"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72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800" y="332656"/>
            <a:ext cx="8795696" cy="6463308"/>
          </a:xfrm>
          <a:prstGeom prst="rect">
            <a:avLst/>
          </a:prstGeom>
        </p:spPr>
        <p:txBody>
          <a:bodyPr wrap="square">
            <a:spAutoFit/>
          </a:bodyPr>
          <a:lstStyle/>
          <a:p>
            <a:r>
              <a:rPr lang="it-IT" sz="2400" dirty="0">
                <a:solidFill>
                  <a:srgbClr val="C00000"/>
                </a:solidFill>
                <a:latin typeface="Times New Roman" panose="02020603050405020304" pitchFamily="18" charset="0"/>
                <a:cs typeface="Times New Roman" panose="02020603050405020304" pitchFamily="18" charset="0"/>
              </a:rPr>
              <a:t>Discovery </a:t>
            </a:r>
            <a:r>
              <a:rPr lang="it-IT" sz="2400" dirty="0" smtClean="0">
                <a:solidFill>
                  <a:srgbClr val="C00000"/>
                </a:solidFill>
                <a:latin typeface="Times New Roman" panose="02020603050405020304" pitchFamily="18" charset="0"/>
                <a:cs typeface="Times New Roman" panose="02020603050405020304" pitchFamily="18" charset="0"/>
              </a:rPr>
              <a:t>Era, </a:t>
            </a:r>
            <a:r>
              <a:rPr lang="it-IT" sz="2400" dirty="0">
                <a:solidFill>
                  <a:srgbClr val="C00000"/>
                </a:solidFill>
                <a:latin typeface="Times New Roman" panose="02020603050405020304" pitchFamily="18" charset="0"/>
                <a:cs typeface="Times New Roman" panose="02020603050405020304" pitchFamily="18" charset="0"/>
              </a:rPr>
              <a:t>Transition </a:t>
            </a:r>
            <a:r>
              <a:rPr lang="it-IT" sz="2400" dirty="0" smtClean="0">
                <a:solidFill>
                  <a:srgbClr val="C00000"/>
                </a:solidFill>
                <a:latin typeface="Times New Roman" panose="02020603050405020304" pitchFamily="18" charset="0"/>
                <a:cs typeface="Times New Roman" panose="02020603050405020304" pitchFamily="18" charset="0"/>
              </a:rPr>
              <a:t>Era, </a:t>
            </a:r>
            <a:r>
              <a:rPr lang="it-IT" sz="2400" dirty="0">
                <a:solidFill>
                  <a:srgbClr val="C00000"/>
                </a:solidFill>
                <a:latin typeface="Times New Roman" panose="02020603050405020304" pitchFamily="18" charset="0"/>
                <a:cs typeface="Times New Roman" panose="02020603050405020304" pitchFamily="18" charset="0"/>
              </a:rPr>
              <a:t>Golden Era </a:t>
            </a:r>
            <a:r>
              <a:rPr lang="it-IT" sz="2400" dirty="0" smtClean="0">
                <a:solidFill>
                  <a:srgbClr val="C00000"/>
                </a:solidFill>
                <a:latin typeface="Times New Roman" panose="02020603050405020304" pitchFamily="18" charset="0"/>
                <a:cs typeface="Times New Roman" panose="02020603050405020304" pitchFamily="18" charset="0"/>
              </a:rPr>
              <a:t>, and Modern Era:</a:t>
            </a:r>
            <a:endParaRPr lang="en-US" sz="2400" dirty="0" smtClean="0">
              <a:solidFill>
                <a:srgbClr val="C00000"/>
              </a:solidFill>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DISCOVERY ERA</a:t>
            </a:r>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Spontaneous generation</a:t>
            </a:r>
          </a:p>
          <a:p>
            <a:endParaRPr lang="en-US" sz="2400" dirty="0" smtClean="0">
              <a:latin typeface="Times New Roman" panose="02020603050405020304" pitchFamily="18" charset="0"/>
              <a:cs typeface="Times New Roman" panose="02020603050405020304" pitchFamily="18" charset="0"/>
            </a:endParaRPr>
          </a:p>
          <a:p>
            <a:r>
              <a:rPr lang="en-US" sz="2400" dirty="0" smtClean="0">
                <a:solidFill>
                  <a:srgbClr val="C00000"/>
                </a:solidFill>
                <a:latin typeface="Times New Roman" panose="02020603050405020304" pitchFamily="18" charset="0"/>
                <a:cs typeface="Times New Roman" panose="02020603050405020304" pitchFamily="18" charset="0"/>
              </a:rPr>
              <a:t>384-322  Aristotle </a:t>
            </a:r>
            <a:r>
              <a:rPr lang="en-US" sz="2400" dirty="0" smtClean="0">
                <a:latin typeface="Times New Roman" panose="02020603050405020304" pitchFamily="18" charset="0"/>
                <a:cs typeface="Times New Roman" panose="02020603050405020304" pitchFamily="18" charset="0"/>
              </a:rPr>
              <a:t>and others believed that living organisms could develop from non-living materials.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13th century, Rogen Bacon described that the disease caused by a minute “seed” or “germ”. </a:t>
            </a:r>
          </a:p>
          <a:p>
            <a:endParaRPr lang="en-US" sz="2400" dirty="0">
              <a:latin typeface="Times New Roman" panose="02020603050405020304" pitchFamily="18" charset="0"/>
              <a:cs typeface="Times New Roman" panose="02020603050405020304" pitchFamily="18" charset="0"/>
            </a:endParaRPr>
          </a:p>
          <a:p>
            <a:r>
              <a:rPr lang="en-IN" sz="2400" dirty="0" smtClean="0">
                <a:solidFill>
                  <a:srgbClr val="C00000"/>
                </a:solidFill>
              </a:rPr>
              <a:t>Antony </a:t>
            </a:r>
            <a:r>
              <a:rPr lang="en-IN" sz="2400" dirty="0">
                <a:solidFill>
                  <a:srgbClr val="C00000"/>
                </a:solidFill>
              </a:rPr>
              <a:t>Van Leeuwenhoek (1632 – 1723) </a:t>
            </a:r>
            <a:endParaRPr lang="en-IN" sz="2400" dirty="0" smtClean="0"/>
          </a:p>
          <a:p>
            <a:endParaRPr lang="en-IN" sz="2400" dirty="0"/>
          </a:p>
          <a:p>
            <a:r>
              <a:rPr lang="en-IN" sz="2400" dirty="0" smtClean="0"/>
              <a:t> </a:t>
            </a:r>
            <a:endParaRPr lang="en-IN" sz="2400" dirty="0" smtClean="0"/>
          </a:p>
          <a:p>
            <a:pPr marL="342900" indent="-342900">
              <a:buFont typeface="Wingdings" panose="05000000000000000000" pitchFamily="2" charset="2"/>
              <a:buChar char="Ø"/>
            </a:pPr>
            <a:r>
              <a:rPr lang="en-IN" sz="2400" dirty="0" smtClean="0"/>
              <a:t>Descriptions </a:t>
            </a:r>
            <a:r>
              <a:rPr lang="en-IN" sz="2400" dirty="0"/>
              <a:t>of Protozoa, basic types of bacteria, yeasts and algae. </a:t>
            </a:r>
            <a:endParaRPr lang="en-IN" sz="2400" dirty="0" smtClean="0"/>
          </a:p>
          <a:p>
            <a:endParaRPr lang="en-IN" sz="2400" dirty="0"/>
          </a:p>
          <a:p>
            <a:pPr marL="342900" indent="-342900">
              <a:buFont typeface="Wingdings" panose="05000000000000000000" pitchFamily="2" charset="2"/>
              <a:buChar char="Ø"/>
            </a:pPr>
            <a:r>
              <a:rPr lang="en-IN" sz="2400" dirty="0" smtClean="0"/>
              <a:t>Father </a:t>
            </a:r>
            <a:r>
              <a:rPr lang="en-IN" sz="2400" dirty="0"/>
              <a:t>of Bacteriology and protozoology. </a:t>
            </a:r>
            <a:endParaRPr lang="en-US"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82456"/>
            <a:ext cx="2736304" cy="187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83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8208912" cy="6001643"/>
          </a:xfrm>
          <a:prstGeom prst="rect">
            <a:avLst/>
          </a:prstGeom>
        </p:spPr>
        <p:txBody>
          <a:bodyPr wrap="square">
            <a:spAutoFit/>
          </a:bodyPr>
          <a:lstStyle/>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Father of Bacteriology and protozoology.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 1676, he observed and described microorganisms such as bacteria and protozoa as “Animalcules”.</a:t>
            </a: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 1878, the </a:t>
            </a:r>
            <a:r>
              <a:rPr lang="en-US" sz="2400" dirty="0">
                <a:latin typeface="Times New Roman" panose="02020603050405020304" pitchFamily="18" charset="0"/>
                <a:cs typeface="Times New Roman" panose="02020603050405020304" pitchFamily="18" charset="0"/>
              </a:rPr>
              <a:t>term microbe is used by </a:t>
            </a:r>
            <a:r>
              <a:rPr lang="en-US" sz="2400" dirty="0" err="1" smtClean="0">
                <a:latin typeface="Times New Roman" panose="02020603050405020304" pitchFamily="18" charset="0"/>
                <a:cs typeface="Times New Roman" panose="02020603050405020304" pitchFamily="18" charset="0"/>
              </a:rPr>
              <a:t>Sedillot</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Robert </a:t>
            </a:r>
            <a:r>
              <a:rPr lang="en-US" sz="2400" dirty="0">
                <a:solidFill>
                  <a:srgbClr val="FF0000"/>
                </a:solidFill>
                <a:latin typeface="Times New Roman" panose="02020603050405020304" pitchFamily="18" charset="0"/>
                <a:cs typeface="Times New Roman" panose="02020603050405020304" pitchFamily="18" charset="0"/>
              </a:rPr>
              <a:t>Koch </a:t>
            </a:r>
            <a:r>
              <a:rPr lang="en-US" sz="2400" dirty="0" smtClean="0">
                <a:solidFill>
                  <a:srgbClr val="FF0000"/>
                </a:solidFill>
                <a:latin typeface="Times New Roman" panose="02020603050405020304" pitchFamily="18" charset="0"/>
                <a:cs typeface="Times New Roman" panose="02020603050405020304" pitchFamily="18" charset="0"/>
              </a:rPr>
              <a:t>(1893-1910)</a:t>
            </a:r>
            <a:r>
              <a:rPr lang="en-IN" sz="2400" dirty="0"/>
              <a:t> </a:t>
            </a:r>
            <a:endParaRPr lang="en-IN" sz="2400" dirty="0" smtClean="0"/>
          </a:p>
          <a:p>
            <a:endParaRPr lang="en-IN" sz="2400" dirty="0"/>
          </a:p>
          <a:p>
            <a:r>
              <a:rPr lang="en-IN" sz="2400" dirty="0" smtClean="0"/>
              <a:t>Father </a:t>
            </a:r>
            <a:r>
              <a:rPr lang="en-IN" sz="2400" dirty="0"/>
              <a:t>of </a:t>
            </a:r>
            <a:r>
              <a:rPr lang="en-IN" sz="2400" dirty="0" smtClean="0"/>
              <a:t>Bacteriology. </a:t>
            </a:r>
          </a:p>
          <a:p>
            <a:endParaRPr lang="en-IN" sz="2400" dirty="0"/>
          </a:p>
          <a:p>
            <a:pPr marL="342900" indent="-342900">
              <a:buFont typeface="Wingdings" panose="05000000000000000000" pitchFamily="2" charset="2"/>
              <a:buChar char="Ø"/>
            </a:pPr>
            <a:r>
              <a:rPr lang="en-IN" sz="2400" dirty="0" smtClean="0"/>
              <a:t>Introduced </a:t>
            </a:r>
            <a:r>
              <a:rPr lang="en-IN" sz="2400" dirty="0"/>
              <a:t>methods for isolation of pure </a:t>
            </a:r>
            <a:r>
              <a:rPr lang="en-IN" sz="2400" dirty="0" smtClean="0"/>
              <a:t>culture. </a:t>
            </a:r>
          </a:p>
          <a:p>
            <a:pPr marL="342900" indent="-342900">
              <a:buFont typeface="Wingdings" panose="05000000000000000000" pitchFamily="2" charset="2"/>
              <a:buChar char="Ø"/>
            </a:pPr>
            <a:endParaRPr lang="en-IN" sz="2400" dirty="0"/>
          </a:p>
          <a:p>
            <a:pPr marL="342900" indent="-342900">
              <a:buFont typeface="Wingdings" panose="05000000000000000000" pitchFamily="2" charset="2"/>
              <a:buChar char="Ø"/>
            </a:pPr>
            <a:r>
              <a:rPr lang="en-IN" sz="2400" dirty="0" smtClean="0"/>
              <a:t>Use </a:t>
            </a:r>
            <a:r>
              <a:rPr lang="en-IN" sz="2400" dirty="0"/>
              <a:t>of solid media for isolation of </a:t>
            </a:r>
            <a:r>
              <a:rPr lang="en-IN" sz="2400" dirty="0" smtClean="0"/>
              <a:t>bacteria. </a:t>
            </a:r>
          </a:p>
          <a:p>
            <a:pPr marL="342900" indent="-342900">
              <a:buFont typeface="Wingdings" panose="05000000000000000000" pitchFamily="2" charset="2"/>
              <a:buChar char="Ø"/>
            </a:pPr>
            <a:endParaRPr lang="en-IN" sz="2400" dirty="0"/>
          </a:p>
          <a:p>
            <a:pPr marL="342900" indent="-342900">
              <a:buFont typeface="Wingdings" panose="05000000000000000000" pitchFamily="2" charset="2"/>
              <a:buChar char="Ø"/>
            </a:pPr>
            <a:r>
              <a:rPr lang="en-IN" sz="2400" dirty="0" smtClean="0"/>
              <a:t> </a:t>
            </a:r>
            <a:r>
              <a:rPr lang="en-IN" sz="2400" dirty="0"/>
              <a:t>Staining </a:t>
            </a:r>
            <a:r>
              <a:rPr lang="en-IN" sz="2400" dirty="0" smtClean="0"/>
              <a:t>techniques.</a:t>
            </a:r>
            <a:endParaRPr lang="en-US" sz="2400"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356992"/>
            <a:ext cx="1885950" cy="242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23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18" y="476672"/>
            <a:ext cx="8008511" cy="4893647"/>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He demonstrated the role of bacteria in causing disease. </a:t>
            </a: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He perfected the technique of isolating bacteria in pure culture.</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Discovered Anthrax bacillus (1876), </a:t>
            </a:r>
          </a:p>
          <a:p>
            <a:pPr marL="342900" indent="-342900">
              <a:buFont typeface="Wingdings" panose="05000000000000000000" pitchFamily="2" charset="2"/>
              <a:buChar char="Ø"/>
            </a:pPr>
            <a:endParaRPr lang="en-IN"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Tubercle bacillus (1882) and cholera </a:t>
            </a:r>
            <a:r>
              <a:rPr lang="en-IN" sz="2400" dirty="0" err="1" smtClean="0">
                <a:latin typeface="Times New Roman" panose="02020603050405020304" pitchFamily="18" charset="0"/>
                <a:cs typeface="Times New Roman" panose="02020603050405020304" pitchFamily="18" charset="0"/>
              </a:rPr>
              <a:t>vibrios</a:t>
            </a:r>
            <a:r>
              <a:rPr lang="en-IN" sz="2400" dirty="0" smtClean="0">
                <a:latin typeface="Times New Roman" panose="02020603050405020304" pitchFamily="18" charset="0"/>
                <a:cs typeface="Times New Roman" panose="02020603050405020304" pitchFamily="18" charset="0"/>
              </a:rPr>
              <a:t> (1883) </a:t>
            </a:r>
          </a:p>
          <a:p>
            <a:pPr marL="342900" indent="-342900">
              <a:buFont typeface="Wingdings" panose="05000000000000000000" pitchFamily="2" charset="2"/>
              <a:buChar char="Ø"/>
            </a:pPr>
            <a:endParaRPr lang="en-IN"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Robert Koch used gelatin to prepare solid media but it was not an ideal because</a:t>
            </a:r>
            <a:endParaRPr lang="en-US" sz="2400" dirty="0" smtClean="0"/>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217641" y="2132856"/>
            <a:ext cx="7992888" cy="738664"/>
          </a:xfrm>
          <a:prstGeom prst="rect">
            <a:avLst/>
          </a:prstGeom>
        </p:spPr>
        <p:txBody>
          <a:bodyPr wrap="square">
            <a:spAutoFit/>
          </a:bodyPr>
          <a:lstStyle/>
          <a:p>
            <a:r>
              <a:rPr lang="en-IN" sz="2400" dirty="0" smtClean="0">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68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5632311"/>
          </a:xfrm>
          <a:prstGeom prst="rect">
            <a:avLst/>
          </a:prstGeom>
        </p:spPr>
        <p:txBody>
          <a:bodyPr wrap="square">
            <a:spAutoFit/>
          </a:bodyPr>
          <a:lstStyle/>
          <a:p>
            <a:pPr marL="514350" indent="-514350">
              <a:buAutoNum type="romanLcParenBoth"/>
            </a:pPr>
            <a:r>
              <a:rPr lang="en-US" sz="2400" dirty="0" smtClean="0">
                <a:latin typeface="Times New Roman" panose="02020603050405020304" pitchFamily="18" charset="0"/>
                <a:cs typeface="Times New Roman" panose="02020603050405020304" pitchFamily="18" charset="0"/>
              </a:rPr>
              <a:t>Since gelatin is a protein, it is digested by many bacteria capable of producing a proteolytic </a:t>
            </a:r>
            <a:r>
              <a:rPr lang="en-US" sz="2400" dirty="0" err="1" smtClean="0">
                <a:latin typeface="Times New Roman" panose="02020603050405020304" pitchFamily="18" charset="0"/>
                <a:cs typeface="Times New Roman" panose="02020603050405020304" pitchFamily="18" charset="0"/>
              </a:rPr>
              <a:t>exoenzyme</a:t>
            </a:r>
            <a:r>
              <a:rPr lang="en-US" sz="2400" dirty="0" smtClean="0">
                <a:latin typeface="Times New Roman" panose="02020603050405020304" pitchFamily="18" charset="0"/>
                <a:cs typeface="Times New Roman" panose="02020603050405020304" pitchFamily="18" charset="0"/>
              </a:rPr>
              <a:t> gelatinase that hydrolyses the protein to amino acids. </a:t>
            </a:r>
          </a:p>
          <a:p>
            <a:r>
              <a:rPr lang="en-US" sz="2400" dirty="0" smtClean="0">
                <a:latin typeface="Times New Roman" panose="02020603050405020304" pitchFamily="18" charset="0"/>
                <a:cs typeface="Times New Roman" panose="02020603050405020304" pitchFamily="18" charset="0"/>
              </a:rPr>
              <a:t>(ii) It melts when the temperature rises above.</a:t>
            </a:r>
          </a:p>
          <a:p>
            <a:r>
              <a:rPr lang="en-US" sz="2400" dirty="0" smtClean="0">
                <a:latin typeface="Times New Roman" panose="02020603050405020304" pitchFamily="18" charset="0"/>
                <a:cs typeface="Times New Roman" panose="02020603050405020304" pitchFamily="18" charset="0"/>
              </a:rPr>
              <a:t> </a:t>
            </a:r>
          </a:p>
          <a:p>
            <a:r>
              <a:rPr lang="en-US" sz="2400" dirty="0" smtClean="0">
                <a:solidFill>
                  <a:srgbClr val="C00000"/>
                </a:solidFill>
              </a:rPr>
              <a:t>Koch’s </a:t>
            </a:r>
            <a:r>
              <a:rPr lang="en-US" sz="2400" dirty="0">
                <a:solidFill>
                  <a:srgbClr val="C00000"/>
                </a:solidFill>
              </a:rPr>
              <a:t>postulates </a:t>
            </a:r>
            <a:endParaRPr lang="en-US" sz="2400" dirty="0" smtClean="0">
              <a:solidFill>
                <a:srgbClr val="C00000"/>
              </a:solidFill>
            </a:endParaRPr>
          </a:p>
          <a:p>
            <a:endParaRPr lang="en-US" sz="2400" dirty="0">
              <a:solidFill>
                <a:srgbClr val="C00000"/>
              </a:solidFill>
            </a:endParaRPr>
          </a:p>
          <a:p>
            <a:pPr marL="342900" indent="-342900">
              <a:buFont typeface="Wingdings" panose="05000000000000000000" pitchFamily="2" charset="2"/>
              <a:buChar char="Ø"/>
            </a:pPr>
            <a:r>
              <a:rPr lang="en-US" sz="2400" dirty="0" smtClean="0"/>
              <a:t>Microorganism </a:t>
            </a:r>
            <a:r>
              <a:rPr lang="en-US" sz="2400" dirty="0"/>
              <a:t>can be accepted as the causative agent of an infectious disease only if following conditions are </a:t>
            </a:r>
            <a:r>
              <a:rPr lang="en-US" sz="2400" dirty="0" smtClean="0"/>
              <a:t>fulfilled</a:t>
            </a:r>
          </a:p>
          <a:p>
            <a:endParaRPr lang="en-US" sz="2400" dirty="0"/>
          </a:p>
          <a:p>
            <a:pPr marL="342900" indent="-342900">
              <a:buFont typeface="Wingdings" panose="05000000000000000000" pitchFamily="2" charset="2"/>
              <a:buChar char="Ø"/>
            </a:pPr>
            <a:r>
              <a:rPr lang="en-US" sz="2400" dirty="0" smtClean="0"/>
              <a:t>Disease </a:t>
            </a:r>
            <a:r>
              <a:rPr lang="en-US" sz="2400" dirty="0"/>
              <a:t>agent must be present in every organism suffering from the disease but should be absent in healthy organism. </a:t>
            </a:r>
            <a:endParaRPr lang="en-US" sz="2400" dirty="0" smtClean="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 </a:t>
            </a:r>
            <a:r>
              <a:rPr lang="en-US" sz="2400" dirty="0"/>
              <a:t>It should be possible to isolate the microorganism in its pure culture from lesion of the </a:t>
            </a:r>
            <a:r>
              <a:rPr lang="en-US" sz="2400" dirty="0" smtClean="0"/>
              <a:t>disease.</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84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8496944" cy="4524315"/>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isolated microorganism when introduced into suitable laboratory animal should produce the similar disease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It should be possible to re-isolate the microorganism in its pure culture from lesions.</a:t>
            </a:r>
            <a:r>
              <a:rPr lang="en-IN" sz="2400" dirty="0"/>
              <a:t> </a:t>
            </a:r>
            <a:endParaRPr lang="en-IN" sz="2400" dirty="0" smtClean="0"/>
          </a:p>
          <a:p>
            <a:pPr marL="342900" indent="-342900">
              <a:buFont typeface="Wingdings" panose="05000000000000000000" pitchFamily="2" charset="2"/>
              <a:buChar char="Ø"/>
            </a:pPr>
            <a:endParaRPr lang="en-IN" sz="2400" dirty="0"/>
          </a:p>
          <a:p>
            <a:pPr marL="342900" indent="-342900">
              <a:buFont typeface="Wingdings" panose="05000000000000000000" pitchFamily="2" charset="2"/>
              <a:buChar char="Ø"/>
            </a:pPr>
            <a:endParaRPr lang="en-IN" sz="2400" dirty="0" smtClean="0"/>
          </a:p>
          <a:p>
            <a:pPr marL="342900" indent="-342900">
              <a:buFont typeface="Wingdings" panose="05000000000000000000" pitchFamily="2" charset="2"/>
              <a:buChar char="Ø"/>
            </a:pPr>
            <a:endParaRPr lang="en-IN" sz="2400" dirty="0"/>
          </a:p>
          <a:p>
            <a:r>
              <a:rPr lang="en-IN" sz="2400" dirty="0" smtClean="0">
                <a:solidFill>
                  <a:srgbClr val="C00000"/>
                </a:solidFill>
              </a:rPr>
              <a:t>Produced </a:t>
            </a:r>
            <a:r>
              <a:rPr lang="en-IN" sz="2400" dirty="0">
                <a:solidFill>
                  <a:srgbClr val="C00000"/>
                </a:solidFill>
              </a:rPr>
              <a:t>in experimental </a:t>
            </a:r>
            <a:r>
              <a:rPr lang="en-IN" sz="2400" dirty="0" smtClean="0">
                <a:solidFill>
                  <a:srgbClr val="C00000"/>
                </a:solidFill>
              </a:rPr>
              <a:t>animals:-</a:t>
            </a:r>
          </a:p>
          <a:p>
            <a:endParaRPr lang="en-US" sz="2400" dirty="0">
              <a:solidFill>
                <a:srgbClr val="C00000"/>
              </a:solidFill>
              <a:latin typeface="Times New Roman" panose="02020603050405020304" pitchFamily="18" charset="0"/>
              <a:cs typeface="Times New Roman" panose="02020603050405020304" pitchFamily="18" charset="0"/>
            </a:endParaRPr>
          </a:p>
          <a:p>
            <a:endParaRPr lang="en-US" sz="2400" dirty="0" smtClean="0">
              <a:solidFill>
                <a:srgbClr val="C00000"/>
              </a:solidFill>
              <a:latin typeface="Times New Roman" panose="02020603050405020304" pitchFamily="18" charset="0"/>
              <a:cs typeface="Times New Roman" panose="02020603050405020304" pitchFamily="18" charset="0"/>
            </a:endParaRPr>
          </a:p>
          <a:p>
            <a:r>
              <a:rPr lang="en-US" sz="2400" dirty="0">
                <a:solidFill>
                  <a:srgbClr val="C00000"/>
                </a:solidFill>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        </a:t>
            </a:r>
            <a:endParaRPr lang="en-IN" sz="2400" dirty="0">
              <a:solidFill>
                <a:srgbClr val="C00000"/>
              </a:solidFill>
              <a:latin typeface="Times New Roman" panose="02020603050405020304" pitchFamily="18" charset="0"/>
              <a:cs typeface="Times New Roman" panose="02020603050405020304" pitchFamily="18" charset="0"/>
            </a:endParaRPr>
          </a:p>
        </p:txBody>
      </p:sp>
      <p:sp>
        <p:nvSpPr>
          <p:cNvPr id="3" name="Down Arrow 2"/>
          <p:cNvSpPr/>
          <p:nvPr/>
        </p:nvSpPr>
        <p:spPr>
          <a:xfrm>
            <a:off x="3254516" y="4437112"/>
            <a:ext cx="1008112"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5639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och's postulates&#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45" y="235446"/>
            <a:ext cx="8973255"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9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908720"/>
            <a:ext cx="4572000" cy="369332"/>
          </a:xfrm>
          <a:prstGeom prst="rect">
            <a:avLst/>
          </a:prstGeom>
        </p:spPr>
        <p:txBody>
          <a:bodyPr>
            <a:spAutoFit/>
          </a:bodyPr>
          <a:lstStyle/>
          <a:p>
            <a:r>
              <a:rPr lang="en-US" dirty="0" smtClean="0"/>
              <a:t>. </a:t>
            </a:r>
            <a:endParaRPr lang="en-IN" dirty="0"/>
          </a:p>
        </p:txBody>
      </p:sp>
      <p:sp>
        <p:nvSpPr>
          <p:cNvPr id="3" name="Rectangle 2"/>
          <p:cNvSpPr/>
          <p:nvPr/>
        </p:nvSpPr>
        <p:spPr>
          <a:xfrm>
            <a:off x="161256" y="332656"/>
            <a:ext cx="8875240" cy="4893647"/>
          </a:xfrm>
          <a:prstGeom prst="rect">
            <a:avLst/>
          </a:prstGeom>
        </p:spPr>
        <p:txBody>
          <a:bodyPr wrap="square">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Fanne</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Eilshemius</a:t>
            </a:r>
            <a:r>
              <a:rPr lang="en-US" sz="2400" dirty="0" smtClean="0">
                <a:solidFill>
                  <a:srgbClr val="FF0000"/>
                </a:solidFill>
                <a:latin typeface="Times New Roman" panose="02020603050405020304" pitchFamily="18" charset="0"/>
                <a:cs typeface="Times New Roman" panose="02020603050405020304" pitchFamily="18" charset="0"/>
              </a:rPr>
              <a:t> Hesse (1850 - 193</a:t>
            </a:r>
            <a:r>
              <a:rPr lang="en-US" sz="2400" dirty="0" smtClean="0">
                <a:solidFill>
                  <a:srgbClr val="C00000"/>
                </a:solidFill>
                <a:latin typeface="Times New Roman" panose="02020603050405020304" pitchFamily="18" charset="0"/>
                <a:cs typeface="Times New Roman" panose="02020603050405020304" pitchFamily="18" charset="0"/>
              </a:rPr>
              <a:t>4) </a:t>
            </a: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One of Koch's assistant first proposed the use of agar in culture media.</a:t>
            </a: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It was not attacked by most bacteria. </a:t>
            </a: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Agar is better than gelatin because of its higher melting pointing (96°c) and solidifying (40 – 45°c)points</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smtClean="0">
                <a:solidFill>
                  <a:srgbClr val="C00000"/>
                </a:solidFill>
              </a:rPr>
              <a:t>Robert </a:t>
            </a:r>
            <a:r>
              <a:rPr lang="en-US" sz="2400" dirty="0">
                <a:solidFill>
                  <a:srgbClr val="C00000"/>
                </a:solidFill>
              </a:rPr>
              <a:t>Hooke </a:t>
            </a:r>
            <a:r>
              <a:rPr lang="en-US" sz="2400" dirty="0" smtClean="0">
                <a:solidFill>
                  <a:srgbClr val="C00000"/>
                </a:solidFill>
              </a:rPr>
              <a:t>1678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Developed </a:t>
            </a:r>
            <a:r>
              <a:rPr lang="en-US" sz="2400" dirty="0"/>
              <a:t>Compound microscope </a:t>
            </a:r>
            <a:r>
              <a:rPr lang="en-US"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215" y="3717032"/>
            <a:ext cx="1860153"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13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 y="116633"/>
            <a:ext cx="9035957" cy="7017306"/>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Richard Petri </a:t>
            </a:r>
            <a:r>
              <a:rPr lang="en-US" sz="2400" dirty="0" smtClean="0">
                <a:latin typeface="Times New Roman" panose="02020603050405020304" pitchFamily="18" charset="0"/>
                <a:cs typeface="Times New Roman" panose="02020603050405020304" pitchFamily="18" charset="0"/>
              </a:rPr>
              <a:t>(1887)  </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He developed the Petri dish (plate), a container used for solid culture media</a:t>
            </a:r>
            <a:r>
              <a:rPr lang="en-US" dirty="0" smtClean="0"/>
              <a:t>.</a:t>
            </a:r>
            <a:endParaRPr lang="en-US" dirty="0" smtClean="0">
              <a:latin typeface="Times New Roman" panose="02020603050405020304" pitchFamily="18" charset="0"/>
              <a:cs typeface="Times New Roman" panose="02020603050405020304" pitchFamily="18" charset="0"/>
            </a:endParaRPr>
          </a:p>
          <a:p>
            <a:endParaRPr lang="en-US" dirty="0" smtClean="0">
              <a:solidFill>
                <a:srgbClr val="FF0000"/>
              </a:solidFill>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GOLDEN ERA</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Louis Pasteur </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Father of Microbiology.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He pointed that no growth took place in swan neck shaped tubes because dust and germs had been trapped on the walls of the curved necks but if the necks were broken off so that dust fell directly down into the flask, microbial growth commenced immediately.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 1897,  Pasteur suggested that mild heating at 62.8°C (145°F) for 30 minutes rather than boiling was enough to destroy the undesirable organisms without ruining the taste of the product, the process was called Pasteurization.</a:t>
            </a:r>
            <a:r>
              <a:rPr lang="en-US" sz="2400" dirty="0"/>
              <a:t> </a:t>
            </a:r>
            <a:endParaRPr lang="en-US" sz="2400" dirty="0" smtClean="0"/>
          </a:p>
          <a:p>
            <a:pPr marL="342900" indent="-342900">
              <a:buFont typeface="Wingdings" panose="05000000000000000000" pitchFamily="2" charset="2"/>
              <a:buChar char="Ø"/>
            </a:pPr>
            <a:endParaRPr lang="en-US" sz="2400"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340768"/>
            <a:ext cx="269979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81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78297"/>
            <a:ext cx="9036495" cy="6279703"/>
          </a:xfrm>
        </p:spPr>
        <p:txBody>
          <a:bodyPr>
            <a:noAutofit/>
          </a:bodyPr>
          <a:lstStyle/>
          <a:p>
            <a:pPr marL="342900" indent="-342900" algn="l">
              <a:buFont typeface="Wingdings" panose="05000000000000000000" pitchFamily="2" charset="2"/>
              <a:buChar char="Ø"/>
            </a:pPr>
            <a:r>
              <a:rPr lang="en-IN" sz="2400" dirty="0">
                <a:solidFill>
                  <a:schemeClr val="tx1"/>
                </a:solidFill>
                <a:latin typeface="Times New Roman" panose="02020603050405020304" pitchFamily="18" charset="0"/>
                <a:cs typeface="Times New Roman" panose="02020603050405020304" pitchFamily="18" charset="0"/>
              </a:rPr>
              <a:t>Microbiology is the study of </a:t>
            </a:r>
            <a:r>
              <a:rPr lang="en-IN" sz="2400" dirty="0" smtClean="0">
                <a:solidFill>
                  <a:schemeClr val="tx1"/>
                </a:solidFill>
                <a:latin typeface="Times New Roman" panose="02020603050405020304" pitchFamily="18" charset="0"/>
                <a:cs typeface="Times New Roman" panose="02020603050405020304" pitchFamily="18" charset="0"/>
              </a:rPr>
              <a:t>microorganisms.</a:t>
            </a:r>
          </a:p>
          <a:p>
            <a:pPr marL="342900" indent="-342900" algn="l">
              <a:buFont typeface="Arial" panose="020B0604020202020204" pitchFamily="34" charset="0"/>
              <a:buChar char="•"/>
            </a:pPr>
            <a:endParaRPr lang="en-IN" sz="24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IN" sz="2400" dirty="0" smtClean="0">
                <a:solidFill>
                  <a:schemeClr val="tx1"/>
                </a:solidFill>
                <a:latin typeface="Times New Roman" panose="02020603050405020304" pitchFamily="18" charset="0"/>
                <a:cs typeface="Times New Roman" panose="02020603050405020304" pitchFamily="18" charset="0"/>
              </a:rPr>
              <a:t>Or, microbes </a:t>
            </a:r>
            <a:r>
              <a:rPr lang="en-IN" sz="2400" dirty="0">
                <a:solidFill>
                  <a:schemeClr val="tx1"/>
                </a:solidFill>
                <a:latin typeface="Times New Roman" panose="02020603050405020304" pitchFamily="18" charset="0"/>
                <a:cs typeface="Times New Roman" panose="02020603050405020304" pitchFamily="18" charset="0"/>
              </a:rPr>
              <a:t>which is visible only with a microscope. </a:t>
            </a:r>
            <a:endParaRPr lang="en-IN" sz="24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IN" sz="2400"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IN" sz="2400" dirty="0" smtClean="0">
                <a:solidFill>
                  <a:schemeClr val="tx1"/>
                </a:solidFill>
                <a:latin typeface="Times New Roman" panose="02020603050405020304" pitchFamily="18" charset="0"/>
                <a:cs typeface="Times New Roman" panose="02020603050405020304" pitchFamily="18" charset="0"/>
              </a:rPr>
              <a:t>The diverse group of organisms includes algae, archaea, bacteria, cyanobacteria, fungi, protozoa, viruses. </a:t>
            </a:r>
          </a:p>
          <a:p>
            <a:pPr algn="l"/>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History </a:t>
            </a:r>
            <a:r>
              <a:rPr lang="en-US" sz="2400" dirty="0">
                <a:solidFill>
                  <a:schemeClr val="tx1"/>
                </a:solidFill>
                <a:latin typeface="Times New Roman" panose="02020603050405020304" pitchFamily="18" charset="0"/>
                <a:cs typeface="Times New Roman" panose="02020603050405020304" pitchFamily="18" charset="0"/>
              </a:rPr>
              <a:t>of microbiology starts in the 3rd century BC with Hippocrates recording ideas of infections and </a:t>
            </a:r>
            <a:r>
              <a:rPr lang="en-US" sz="2400" dirty="0" smtClean="0">
                <a:solidFill>
                  <a:schemeClr val="tx1"/>
                </a:solidFill>
                <a:latin typeface="Times New Roman" panose="02020603050405020304" pitchFamily="18" charset="0"/>
                <a:cs typeface="Times New Roman" panose="02020603050405020304" pitchFamily="18" charset="0"/>
              </a:rPr>
              <a:t>diseases.</a:t>
            </a:r>
            <a:r>
              <a:rPr lang="en-US" sz="2400" dirty="0"/>
              <a:t> </a:t>
            </a:r>
            <a:endParaRPr lang="en-US" sz="2400" dirty="0" smtClean="0">
              <a:solidFill>
                <a:srgbClr val="C00000"/>
              </a:solidFill>
              <a:latin typeface="Times New Roman" panose="02020603050405020304" pitchFamily="18" charset="0"/>
              <a:cs typeface="Times New Roman" panose="02020603050405020304" pitchFamily="18" charset="0"/>
            </a:endParaRPr>
          </a:p>
          <a:p>
            <a:pPr algn="l"/>
            <a:r>
              <a:rPr lang="en-US" sz="2400" dirty="0" smtClean="0">
                <a:solidFill>
                  <a:srgbClr val="C00000"/>
                </a:solidFill>
                <a:latin typeface="Times New Roman" panose="02020603050405020304" pitchFamily="18" charset="0"/>
                <a:cs typeface="Times New Roman" panose="02020603050405020304" pitchFamily="18" charset="0"/>
              </a:rPr>
              <a:t>Distribution </a:t>
            </a:r>
            <a:r>
              <a:rPr lang="en-US" sz="2400" dirty="0">
                <a:solidFill>
                  <a:srgbClr val="C00000"/>
                </a:solidFill>
                <a:latin typeface="Times New Roman" panose="02020603050405020304" pitchFamily="18" charset="0"/>
                <a:cs typeface="Times New Roman" panose="02020603050405020304" pitchFamily="18" charset="0"/>
              </a:rPr>
              <a:t>in Nature</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Omnipresent: nearly everywhere in </a:t>
            </a:r>
            <a:r>
              <a:rPr lang="en-US" sz="2400" dirty="0" smtClean="0">
                <a:solidFill>
                  <a:schemeClr val="tx1"/>
                </a:solidFill>
                <a:latin typeface="Times New Roman" panose="02020603050405020304" pitchFamily="18" charset="0"/>
                <a:cs typeface="Times New Roman" panose="02020603050405020304" pitchFamily="18" charset="0"/>
              </a:rPr>
              <a:t>Nature. </a:t>
            </a:r>
          </a:p>
          <a:p>
            <a:pPr marL="342900" indent="-342900" algn="l">
              <a:buFont typeface="Wingdings" panose="05000000000000000000" pitchFamily="2" charset="2"/>
              <a:buChar char="Ø"/>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Grow where they get food moisture and temperature suitable for </a:t>
            </a:r>
            <a:r>
              <a:rPr lang="en-US" sz="2400" dirty="0" smtClean="0">
                <a:solidFill>
                  <a:schemeClr val="tx1"/>
                </a:solidFill>
                <a:latin typeface="Times New Roman" panose="02020603050405020304" pitchFamily="18" charset="0"/>
                <a:cs typeface="Times New Roman" panose="02020603050405020304" pitchFamily="18" charset="0"/>
              </a:rPr>
              <a:t>growth. </a:t>
            </a:r>
            <a:r>
              <a:rPr lang="en-US" sz="2400" dirty="0" err="1" smtClean="0">
                <a:solidFill>
                  <a:schemeClr val="tx1"/>
                </a:solidFill>
                <a:latin typeface="Times New Roman" panose="02020603050405020304" pitchFamily="18" charset="0"/>
                <a:cs typeface="Times New Roman" panose="02020603050405020304" pitchFamily="18" charset="0"/>
              </a:rPr>
              <a:t>ie</a:t>
            </a:r>
            <a:endParaRPr lang="en-US" sz="2400" dirty="0" smtClean="0">
              <a:solidFill>
                <a:schemeClr val="tx1"/>
              </a:solidFill>
              <a:latin typeface="Times New Roman" panose="02020603050405020304" pitchFamily="18" charset="0"/>
              <a:cs typeface="Times New Roman" panose="02020603050405020304" pitchFamily="18" charset="0"/>
            </a:endParaRPr>
          </a:p>
          <a:p>
            <a:pPr algn="l"/>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3528" y="116632"/>
            <a:ext cx="5671745" cy="584775"/>
          </a:xfrm>
          <a:prstGeom prst="rect">
            <a:avLst/>
          </a:prstGeom>
        </p:spPr>
        <p:txBody>
          <a:bodyPr wrap="none">
            <a:spAutoFit/>
          </a:bodyPr>
          <a:lstStyle/>
          <a:p>
            <a:r>
              <a:rPr lang="en-IN" dirty="0"/>
              <a:t> </a:t>
            </a:r>
            <a:r>
              <a:rPr lang="en-IN" dirty="0" smtClean="0"/>
              <a:t>                          </a:t>
            </a:r>
            <a:r>
              <a:rPr lang="en-IN" sz="3200" dirty="0" smtClean="0">
                <a:solidFill>
                  <a:srgbClr val="FF0000"/>
                </a:solidFill>
                <a:latin typeface="Times New Roman" panose="02020603050405020304" pitchFamily="18" charset="0"/>
                <a:cs typeface="Times New Roman" panose="02020603050405020304" pitchFamily="18" charset="0"/>
              </a:rPr>
              <a:t>History </a:t>
            </a:r>
            <a:r>
              <a:rPr lang="en-IN" sz="3200" dirty="0">
                <a:solidFill>
                  <a:srgbClr val="FF0000"/>
                </a:solidFill>
                <a:latin typeface="Times New Roman" panose="02020603050405020304" pitchFamily="18" charset="0"/>
                <a:cs typeface="Times New Roman" panose="02020603050405020304" pitchFamily="18" charset="0"/>
              </a:rPr>
              <a:t>of Microbiology</a:t>
            </a:r>
            <a:r>
              <a:rPr lang="en-IN" sz="2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496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75581"/>
            <a:ext cx="8568952" cy="5262979"/>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He invented the processes of pasteurization, fermentation and the development of effective vaccines i.e. rabies and anthrax.</a:t>
            </a:r>
          </a:p>
          <a:p>
            <a:endParaRPr lang="en-US" sz="2400" dirty="0" smtClean="0">
              <a:solidFill>
                <a:srgbClr val="C00000"/>
              </a:solidFill>
            </a:endParaRPr>
          </a:p>
          <a:p>
            <a:r>
              <a:rPr lang="en-US" sz="2400" dirty="0" smtClean="0">
                <a:solidFill>
                  <a:srgbClr val="C00000"/>
                </a:solidFill>
              </a:rPr>
              <a:t>Contributions of </a:t>
            </a:r>
            <a:r>
              <a:rPr lang="en-US" sz="2400" dirty="0" err="1" smtClean="0">
                <a:solidFill>
                  <a:srgbClr val="C00000"/>
                </a:solidFill>
              </a:rPr>
              <a:t>Loius</a:t>
            </a:r>
            <a:r>
              <a:rPr lang="en-US" sz="2400" dirty="0" smtClean="0">
                <a:solidFill>
                  <a:srgbClr val="C00000"/>
                </a:solidFill>
              </a:rPr>
              <a:t> </a:t>
            </a:r>
            <a:r>
              <a:rPr lang="en-US" sz="2400" dirty="0" err="1" smtClean="0">
                <a:solidFill>
                  <a:srgbClr val="C00000"/>
                </a:solidFill>
              </a:rPr>
              <a:t>pasteur</a:t>
            </a:r>
            <a:endParaRPr lang="en-US" sz="2400"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t>He coined the term “microbiology”, aerobic, anaerobic.</a:t>
            </a:r>
            <a:r>
              <a:rPr lang="en-US" sz="2400" dirty="0"/>
              <a:t> </a:t>
            </a:r>
            <a:endParaRPr lang="en-US" sz="2400" dirty="0" smtClean="0"/>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He disproved the theory of spontaneous germination.</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He demonstrated that anthrax was caused by bacteria and also produced the vaccine for the disease.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He developed live attenuated vaccine for the disease.</a:t>
            </a:r>
            <a:r>
              <a:rPr lang="en-US" sz="2400" dirty="0"/>
              <a:t> </a:t>
            </a:r>
            <a:endParaRPr lang="en-US" sz="2400" dirty="0" smtClean="0"/>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427794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6278642"/>
          </a:xfrm>
          <a:prstGeom prst="rect">
            <a:avLst/>
          </a:prstGeom>
        </p:spPr>
        <p:txBody>
          <a:bodyPr wrap="square">
            <a:spAutoFit/>
          </a:bodyPr>
          <a:lstStyle/>
          <a:p>
            <a:r>
              <a:rPr lang="en-US" sz="2400" dirty="0">
                <a:solidFill>
                  <a:srgbClr val="C00000"/>
                </a:solidFill>
                <a:latin typeface="Times New Roman" panose="02020603050405020304" pitchFamily="18" charset="0"/>
                <a:cs typeface="Times New Roman" panose="02020603050405020304" pitchFamily="18" charset="0"/>
              </a:rPr>
              <a:t>John Tyndall (1820 - 1893)</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discovered highly resistant bacterial structure, later known as endospore.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Prolonged boiling or intermittent heating was necessary to kill these spores, to make the infusion completely sterilized, a process known as Tyndallisation.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solidFill>
                  <a:srgbClr val="C00000"/>
                </a:solidFill>
                <a:latin typeface="Times New Roman" panose="02020603050405020304" pitchFamily="18" charset="0"/>
                <a:cs typeface="Times New Roman" panose="02020603050405020304" pitchFamily="18" charset="0"/>
              </a:rPr>
              <a:t>Lord </a:t>
            </a:r>
            <a:r>
              <a:rPr lang="en-US" sz="2400" dirty="0">
                <a:solidFill>
                  <a:srgbClr val="C00000"/>
                </a:solidFill>
                <a:latin typeface="Times New Roman" panose="02020603050405020304" pitchFamily="18" charset="0"/>
                <a:cs typeface="Times New Roman" panose="02020603050405020304" pitchFamily="18" charset="0"/>
              </a:rPr>
              <a:t>Joseph Lister (1827-1912</a:t>
            </a:r>
            <a:r>
              <a:rPr lang="en-US" sz="2400" dirty="0" smtClean="0">
                <a:solidFill>
                  <a:srgbClr val="C00000"/>
                </a:solidFill>
                <a:latin typeface="Times New Roman" panose="02020603050405020304" pitchFamily="18" charset="0"/>
                <a:cs typeface="Times New Roman" panose="02020603050405020304" pitchFamily="18" charset="0"/>
              </a:rPr>
              <a:t>)</a:t>
            </a:r>
          </a:p>
          <a:p>
            <a:endParaRPr lang="en-US" sz="2400" dirty="0" smtClean="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Known as father </a:t>
            </a:r>
            <a:r>
              <a:rPr lang="en-US" sz="2400" dirty="0">
                <a:latin typeface="Times New Roman" panose="02020603050405020304" pitchFamily="18" charset="0"/>
                <a:cs typeface="Times New Roman" panose="02020603050405020304" pitchFamily="18" charset="0"/>
              </a:rPr>
              <a:t>of antiseptic </a:t>
            </a:r>
            <a:r>
              <a:rPr lang="en-US" sz="2400" dirty="0" smtClean="0">
                <a:latin typeface="Times New Roman" panose="02020603050405020304" pitchFamily="18" charset="0"/>
                <a:cs typeface="Times New Roman" panose="02020603050405020304" pitchFamily="18" charset="0"/>
              </a:rPr>
              <a:t>surgery.</a:t>
            </a:r>
            <a:r>
              <a:rPr lang="en-US" sz="2400" dirty="0"/>
              <a:t> </a:t>
            </a:r>
            <a:endParaRPr lang="en-US" sz="2400" dirty="0" smtClean="0"/>
          </a:p>
          <a:p>
            <a:endParaRPr lang="en-US" sz="2400" dirty="0"/>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Lister </a:t>
            </a:r>
            <a:r>
              <a:rPr lang="en-US" sz="2400" dirty="0">
                <a:latin typeface="Times New Roman" panose="02020603050405020304" pitchFamily="18" charset="0"/>
                <a:cs typeface="Times New Roman" panose="02020603050405020304" pitchFamily="18" charset="0"/>
              </a:rPr>
              <a:t>concluded that wound infections too were due to microorganisms.</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073566"/>
            <a:ext cx="2330449" cy="229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14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856984" cy="6370975"/>
          </a:xfrm>
          <a:prstGeom prst="rect">
            <a:avLst/>
          </a:prstGeom>
        </p:spPr>
        <p:txBody>
          <a:bodyPr wrap="square">
            <a:spAutoFit/>
          </a:bodyPr>
          <a:lstStyle/>
          <a:p>
            <a:r>
              <a:rPr lang="en-IN" sz="2400" dirty="0">
                <a:solidFill>
                  <a:srgbClr val="FF0000"/>
                </a:solidFill>
                <a:latin typeface="Times New Roman" panose="02020603050405020304" pitchFamily="18" charset="0"/>
                <a:cs typeface="Times New Roman" panose="02020603050405020304" pitchFamily="18" charset="0"/>
              </a:rPr>
              <a:t>Edward Jenner (1749-1823</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endParaRPr lang="en-IN"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First to prevent small pox. </a:t>
            </a:r>
            <a:endParaRPr lang="en-IN"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He </a:t>
            </a:r>
            <a:r>
              <a:rPr lang="en-IN" sz="2400" dirty="0">
                <a:latin typeface="Times New Roman" panose="02020603050405020304" pitchFamily="18" charset="0"/>
                <a:cs typeface="Times New Roman" panose="02020603050405020304" pitchFamily="18" charset="0"/>
              </a:rPr>
              <a:t>discovered the technique of vaccination. </a:t>
            </a:r>
            <a:endParaRPr lang="en-IN"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r>
              <a:rPr lang="en-IN" sz="2400" dirty="0" smtClean="0">
                <a:solidFill>
                  <a:srgbClr val="FF0000"/>
                </a:solidFill>
                <a:latin typeface="Times New Roman" panose="02020603050405020304" pitchFamily="18" charset="0"/>
                <a:cs typeface="Times New Roman" panose="02020603050405020304" pitchFamily="18" charset="0"/>
              </a:rPr>
              <a:t>Alexander </a:t>
            </a:r>
            <a:r>
              <a:rPr lang="en-IN" sz="2400" dirty="0" err="1">
                <a:solidFill>
                  <a:srgbClr val="FF0000"/>
                </a:solidFill>
                <a:latin typeface="Times New Roman" panose="02020603050405020304" pitchFamily="18" charset="0"/>
                <a:cs typeface="Times New Roman" panose="02020603050405020304" pitchFamily="18" charset="0"/>
              </a:rPr>
              <a:t>Flemming</a:t>
            </a:r>
            <a:r>
              <a:rPr lang="en-IN" sz="2400" dirty="0">
                <a:solidFill>
                  <a:srgbClr val="FF0000"/>
                </a:solidFill>
                <a:latin typeface="Times New Roman" panose="02020603050405020304" pitchFamily="18" charset="0"/>
                <a:cs typeface="Times New Roman" panose="02020603050405020304" pitchFamily="18" charset="0"/>
              </a:rPr>
              <a:t> </a:t>
            </a:r>
            <a:endParaRPr lang="en-IN" sz="2400"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He </a:t>
            </a:r>
            <a:r>
              <a:rPr lang="en-IN" sz="2400" dirty="0">
                <a:latin typeface="Times New Roman" panose="02020603050405020304" pitchFamily="18" charset="0"/>
                <a:cs typeface="Times New Roman" panose="02020603050405020304" pitchFamily="18" charset="0"/>
              </a:rPr>
              <a:t>discovered the penicillin from </a:t>
            </a:r>
            <a:r>
              <a:rPr lang="en-IN" sz="2400" dirty="0" err="1">
                <a:latin typeface="Times New Roman" panose="02020603050405020304" pitchFamily="18" charset="0"/>
                <a:cs typeface="Times New Roman" panose="02020603050405020304" pitchFamily="18" charset="0"/>
              </a:rPr>
              <a:t>penicillium</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notatum</a:t>
            </a:r>
            <a:r>
              <a:rPr lang="en-IN" sz="2400" dirty="0">
                <a:latin typeface="Times New Roman" panose="02020603050405020304" pitchFamily="18" charset="0"/>
                <a:cs typeface="Times New Roman" panose="02020603050405020304" pitchFamily="18" charset="0"/>
              </a:rPr>
              <a:t> that destroy several pathogenic bacteria. </a:t>
            </a:r>
            <a:endParaRPr lang="en-IN"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solidFill>
                  <a:srgbClr val="FF0000"/>
                </a:solidFill>
                <a:latin typeface="Times New Roman" panose="02020603050405020304" pitchFamily="18" charset="0"/>
                <a:cs typeface="Times New Roman" panose="02020603050405020304" pitchFamily="18" charset="0"/>
              </a:rPr>
              <a:t>Paul </a:t>
            </a:r>
            <a:r>
              <a:rPr lang="en-IN" sz="2400" dirty="0" err="1">
                <a:solidFill>
                  <a:srgbClr val="FF0000"/>
                </a:solidFill>
                <a:latin typeface="Times New Roman" panose="02020603050405020304" pitchFamily="18" charset="0"/>
                <a:cs typeface="Times New Roman" panose="02020603050405020304" pitchFamily="18" charset="0"/>
              </a:rPr>
              <a:t>Erlich</a:t>
            </a:r>
            <a:r>
              <a:rPr lang="en-IN" sz="2400" dirty="0">
                <a:solidFill>
                  <a:srgbClr val="FF0000"/>
                </a:solidFill>
                <a:latin typeface="Times New Roman" panose="02020603050405020304" pitchFamily="18" charset="0"/>
                <a:cs typeface="Times New Roman" panose="02020603050405020304" pitchFamily="18" charset="0"/>
              </a:rPr>
              <a:t> (1920) </a:t>
            </a:r>
            <a:r>
              <a:rPr lang="en-IN"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t>Father </a:t>
            </a:r>
            <a:r>
              <a:rPr lang="en-US" sz="2400" dirty="0"/>
              <a:t>of </a:t>
            </a:r>
            <a:r>
              <a:rPr lang="en-US" sz="2400" dirty="0" smtClean="0"/>
              <a:t>Chemotherapy.</a:t>
            </a:r>
            <a:endParaRPr lang="en-IN" sz="2400"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He </a:t>
            </a:r>
            <a:r>
              <a:rPr lang="en-IN" sz="2400" dirty="0">
                <a:latin typeface="Times New Roman" panose="02020603050405020304" pitchFamily="18" charset="0"/>
                <a:cs typeface="Times New Roman" panose="02020603050405020304" pitchFamily="18" charset="0"/>
              </a:rPr>
              <a:t>discovered the treatment of syphilis by using arsenic </a:t>
            </a:r>
            <a:endParaRPr lang="en-IN"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He </a:t>
            </a:r>
            <a:r>
              <a:rPr lang="en-IN" sz="2400" dirty="0">
                <a:latin typeface="Times New Roman" panose="02020603050405020304" pitchFamily="18" charset="0"/>
                <a:cs typeface="Times New Roman" panose="02020603050405020304" pitchFamily="18" charset="0"/>
              </a:rPr>
              <a:t>Studied toxins and antitoxins in quantitative terms &amp; laid foundation of biological standardization.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624"/>
            <a:ext cx="280831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2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lidesharecdn.com/celltheory-160305231015/95/cell-theory-early-history-5-638.jpg?cb=14572194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 y="116632"/>
            <a:ext cx="9036496" cy="61206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80283" y="6294574"/>
            <a:ext cx="4038285" cy="369332"/>
          </a:xfrm>
          <a:prstGeom prst="rect">
            <a:avLst/>
          </a:prstGeom>
        </p:spPr>
        <p:txBody>
          <a:bodyPr wrap="none">
            <a:spAutoFit/>
          </a:bodyPr>
          <a:lstStyle/>
          <a:p>
            <a:r>
              <a:rPr lang="en-IN" dirty="0"/>
              <a:t>Father of Bacteriology and protozoology.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07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3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2" y="195134"/>
            <a:ext cx="8856984" cy="647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45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ash your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0" y="120255"/>
            <a:ext cx="9133468" cy="6580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193479">
            <a:off x="2301149" y="399277"/>
            <a:ext cx="2392001" cy="707886"/>
          </a:xfrm>
          <a:prstGeom prst="rect">
            <a:avLst/>
          </a:prstGeom>
          <a:solidFill>
            <a:srgbClr val="92D050"/>
          </a:solidFill>
        </p:spPr>
        <p:txBody>
          <a:bodyPr wrap="none">
            <a:spAutoFit/>
          </a:bodyPr>
          <a:lstStyle/>
          <a:p>
            <a:r>
              <a:rPr lang="en-US" sz="4000" dirty="0" smtClean="0">
                <a:latin typeface="Times New Roman" panose="02020603050405020304" pitchFamily="18" charset="0"/>
                <a:cs typeface="Times New Roman" panose="02020603050405020304" pitchFamily="18" charset="0"/>
              </a:rPr>
              <a:t>Thank you</a:t>
            </a:r>
            <a:endParaRPr lang="en-IN" sz="4000" dirty="0"/>
          </a:p>
        </p:txBody>
      </p:sp>
      <p:sp>
        <p:nvSpPr>
          <p:cNvPr id="5" name="Rectangle 4"/>
          <p:cNvSpPr/>
          <p:nvPr/>
        </p:nvSpPr>
        <p:spPr>
          <a:xfrm rot="20652135">
            <a:off x="6298103" y="5665756"/>
            <a:ext cx="2784866" cy="769441"/>
          </a:xfrm>
          <a:prstGeom prst="rect">
            <a:avLst/>
          </a:prstGeom>
          <a:solidFill>
            <a:srgbClr val="FFC000"/>
          </a:solidFill>
        </p:spPr>
        <p:txBody>
          <a:bodyPr wrap="square">
            <a:spAutoFit/>
          </a:bodyPr>
          <a:lstStyle/>
          <a:p>
            <a:r>
              <a:rPr lang="en-US" sz="4400" dirty="0" smtClean="0">
                <a:solidFill>
                  <a:prstClr val="black"/>
                </a:solidFill>
                <a:ea typeface="+mj-ea"/>
                <a:cs typeface="+mj-cs"/>
              </a:rPr>
              <a:t>Save </a:t>
            </a:r>
            <a:r>
              <a:rPr lang="en-US" sz="4400" dirty="0">
                <a:solidFill>
                  <a:prstClr val="black"/>
                </a:solidFill>
                <a:ea typeface="+mj-ea"/>
                <a:cs typeface="+mj-cs"/>
              </a:rPr>
              <a:t>of life</a:t>
            </a:r>
            <a:endParaRPr lang="en-IN" dirty="0"/>
          </a:p>
        </p:txBody>
      </p:sp>
    </p:spTree>
    <p:extLst>
      <p:ext uri="{BB962C8B-B14F-4D97-AF65-F5344CB8AC3E}">
        <p14:creationId xmlns:p14="http://schemas.microsoft.com/office/powerpoint/2010/main" val="212810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92696"/>
            <a:ext cx="8939424" cy="5632311"/>
          </a:xfrm>
          <a:prstGeom prst="rect">
            <a:avLst/>
          </a:prstGeom>
        </p:spPr>
        <p:txBody>
          <a:bodyPr wrap="square">
            <a:spAutoFit/>
          </a:bodyPr>
          <a:lstStyle/>
          <a:p>
            <a:pPr marL="285750" indent="-285750">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Air,</a:t>
            </a:r>
          </a:p>
          <a:p>
            <a:pPr marL="285750" indent="-285750">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Soil, </a:t>
            </a: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Oceans, </a:t>
            </a: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Food we eat </a:t>
            </a: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Surfaces of our body and inside alimentary canal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 </a:t>
            </a:r>
            <a:r>
              <a:rPr lang="en-IN" sz="2400" dirty="0" smtClean="0">
                <a:solidFill>
                  <a:schemeClr val="tx1"/>
                </a:solidFill>
                <a:latin typeface="Times New Roman" panose="02020603050405020304" pitchFamily="18" charset="0"/>
                <a:cs typeface="Times New Roman" panose="02020603050405020304" pitchFamily="18" charset="0"/>
              </a:rPr>
              <a:t>Most of the microorganisms are harmless. 99% are good. </a:t>
            </a:r>
          </a:p>
          <a:p>
            <a:pPr marL="342900" indent="-342900">
              <a:buFont typeface="Arial" panose="020B0604020202020204" pitchFamily="34" charset="0"/>
              <a:buChar char="•"/>
            </a:pPr>
            <a:endParaRPr lang="en-IN" sz="24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err="1" smtClean="0">
                <a:solidFill>
                  <a:schemeClr val="tx1"/>
                </a:solidFill>
                <a:latin typeface="Times New Roman" panose="02020603050405020304" pitchFamily="18" charset="0"/>
                <a:cs typeface="Times New Roman" panose="02020603050405020304" pitchFamily="18" charset="0"/>
              </a:rPr>
              <a:t>Eg</a:t>
            </a:r>
            <a:r>
              <a:rPr lang="en-IN" sz="2400" dirty="0" smtClean="0">
                <a:solidFill>
                  <a:schemeClr val="tx1"/>
                </a:solidFill>
                <a:latin typeface="Times New Roman" panose="02020603050405020304" pitchFamily="18" charset="0"/>
                <a:cs typeface="Times New Roman" panose="02020603050405020304" pitchFamily="18" charset="0"/>
              </a:rPr>
              <a:t>: Cyanobacteria (blue green algae) 1% are bad</a:t>
            </a:r>
            <a:r>
              <a:rPr lang="en-IN" sz="2400" dirty="0" smtClean="0">
                <a:solidFill>
                  <a:schemeClr val="tx1"/>
                </a:solidFill>
              </a:rPr>
              <a:t>.</a:t>
            </a:r>
          </a:p>
          <a:p>
            <a:pPr marL="342900" indent="-34290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Microbiology </a:t>
            </a:r>
            <a:r>
              <a:rPr lang="en-US" sz="2400" dirty="0"/>
              <a:t>includes study of Bacteria Fungi Viruses Protozoa </a:t>
            </a:r>
            <a:r>
              <a:rPr lang="en-US" sz="2400" dirty="0" smtClean="0"/>
              <a:t>Algae.  etc.</a:t>
            </a:r>
            <a:endParaRPr lang="en-IN"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06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8784976" cy="6001643"/>
          </a:xfrm>
          <a:prstGeom prst="rect">
            <a:avLst/>
          </a:prstGeom>
        </p:spPr>
        <p:txBody>
          <a:bodyPr wrap="square">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Bacteria:</a:t>
            </a:r>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Size</a:t>
            </a:r>
            <a:r>
              <a:rPr lang="en-US" sz="2400" dirty="0">
                <a:latin typeface="Times New Roman" panose="02020603050405020304" pitchFamily="18" charset="0"/>
                <a:cs typeface="Times New Roman" panose="02020603050405020304" pitchFamily="18" charset="0"/>
              </a:rPr>
              <a:t>: 0.2-1.5 by 3-5 µm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Characteristics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Prokaryotic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Unicellular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Simple </a:t>
            </a:r>
            <a:r>
              <a:rPr lang="en-US" sz="2400" dirty="0">
                <a:latin typeface="Times New Roman" panose="02020603050405020304" pitchFamily="18" charset="0"/>
                <a:cs typeface="Times New Roman" panose="02020603050405020304" pitchFamily="18" charset="0"/>
              </a:rPr>
              <a:t>Internal structure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Grow </a:t>
            </a:r>
            <a:r>
              <a:rPr lang="en-US" sz="2400" dirty="0">
                <a:latin typeface="Times New Roman" panose="02020603050405020304" pitchFamily="18" charset="0"/>
                <a:cs typeface="Times New Roman" panose="02020603050405020304" pitchFamily="18" charset="0"/>
              </a:rPr>
              <a:t>on artificial laboratory media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Reproduction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pic>
        <p:nvPicPr>
          <p:cNvPr id="1026" name="Picture 2" descr="Image result for First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425" y="764704"/>
            <a:ext cx="3076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2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352" y="332656"/>
            <a:ext cx="8424936" cy="6370975"/>
          </a:xfrm>
          <a:prstGeom prst="rect">
            <a:avLst/>
          </a:prstGeom>
        </p:spPr>
        <p:txBody>
          <a:bodyPr wrap="square">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Significance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Some cause diseases </a:t>
            </a:r>
          </a:p>
          <a:p>
            <a:pPr marL="285750" indent="-28575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Some perform role in natural cycling of elements and increase soil fertility</a:t>
            </a: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Manufacture of valuable compounds in Industry </a:t>
            </a: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smtClean="0">
                <a:solidFill>
                  <a:srgbClr val="C00000"/>
                </a:solidFill>
                <a:latin typeface="Times New Roman" panose="02020603050405020304" pitchFamily="18" charset="0"/>
                <a:cs typeface="Times New Roman" panose="02020603050405020304" pitchFamily="18" charset="0"/>
              </a:rPr>
              <a:t>Viruses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Size: 0.015-0.2 nm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Important Characteristics: </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Do not grow on artificial media require living cells within which they reproduce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0592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36801"/>
            <a:ext cx="8928992" cy="6740307"/>
          </a:xfrm>
          <a:prstGeom prst="rect">
            <a:avLst/>
          </a:prstGeom>
        </p:spPr>
        <p:txBody>
          <a:bodyPr wrap="square">
            <a:spAutoFit/>
          </a:bodyPr>
          <a:lstStyle/>
          <a:p>
            <a:pPr marL="342900" indent="-34290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Obligate parasites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Electron microscopy required to observe Practical significance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Cause diseases in humans animals plants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Also infect microorganisms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smtClean="0">
                <a:solidFill>
                  <a:srgbClr val="C00000"/>
                </a:solidFill>
                <a:latin typeface="Times New Roman" panose="02020603050405020304" pitchFamily="18" charset="0"/>
                <a:cs typeface="Times New Roman" panose="02020603050405020304" pitchFamily="18" charset="0"/>
              </a:rPr>
              <a:t>Fungi (Yeasts)</a:t>
            </a:r>
            <a:r>
              <a:rPr lang="en-US" sz="2400" dirty="0" smtClean="0">
                <a:latin typeface="Times New Roman" panose="02020603050405020304" pitchFamily="18" charset="0"/>
                <a:cs typeface="Times New Roman" panose="02020603050405020304" pitchFamily="18" charset="0"/>
              </a:rPr>
              <a:t> Size: 5.0-10.0 µm Important Characteristics: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Eukaryotic </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Unicellular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Grow on artificial laboratory media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Reproduction asexual (cell division/ budding) or sexual Practical significance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57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4419"/>
            <a:ext cx="8856984" cy="6740307"/>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Some cause diseases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some are used as food supplements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Manufacture of alcoholic beverages</a:t>
            </a:r>
          </a:p>
          <a:p>
            <a:endParaRPr lang="en-US" sz="2400" dirty="0">
              <a:latin typeface="Times New Roman" panose="02020603050405020304" pitchFamily="18" charset="0"/>
              <a:cs typeface="Times New Roman" panose="02020603050405020304" pitchFamily="18" charset="0"/>
            </a:endParaRPr>
          </a:p>
          <a:p>
            <a:r>
              <a:rPr lang="en-IN" sz="2400" dirty="0" smtClean="0">
                <a:solidFill>
                  <a:srgbClr val="C00000"/>
                </a:solidFill>
              </a:rPr>
              <a:t>Fungi </a:t>
            </a:r>
            <a:r>
              <a:rPr lang="en-IN" sz="2400" dirty="0">
                <a:solidFill>
                  <a:srgbClr val="C00000"/>
                </a:solidFill>
              </a:rPr>
              <a:t>(</a:t>
            </a:r>
            <a:r>
              <a:rPr lang="en-IN" sz="2400" dirty="0" err="1">
                <a:solidFill>
                  <a:srgbClr val="C00000"/>
                </a:solidFill>
              </a:rPr>
              <a:t>Molds</a:t>
            </a:r>
            <a:r>
              <a:rPr lang="en-IN" sz="2400" dirty="0">
                <a:solidFill>
                  <a:srgbClr val="C00000"/>
                </a:solidFill>
              </a:rPr>
              <a:t>) </a:t>
            </a:r>
            <a:endParaRPr lang="en-IN" sz="2400" dirty="0" smtClean="0">
              <a:solidFill>
                <a:srgbClr val="C00000"/>
              </a:solidFill>
            </a:endParaRPr>
          </a:p>
          <a:p>
            <a:r>
              <a:rPr lang="en-IN" sz="2400" dirty="0" smtClean="0"/>
              <a:t>Size</a:t>
            </a:r>
            <a:r>
              <a:rPr lang="en-IN" sz="2400" dirty="0"/>
              <a:t>: 2.0-10.0 µm by several mm </a:t>
            </a:r>
            <a:endParaRPr lang="en-IN" sz="2400" dirty="0" smtClean="0"/>
          </a:p>
          <a:p>
            <a:endParaRPr lang="en-IN" sz="2400" dirty="0"/>
          </a:p>
          <a:p>
            <a:r>
              <a:rPr lang="en-IN" sz="2400" dirty="0" smtClean="0"/>
              <a:t>Important </a:t>
            </a:r>
            <a:r>
              <a:rPr lang="en-IN" sz="2400" dirty="0"/>
              <a:t>Characteristics: </a:t>
            </a:r>
            <a:endParaRPr lang="en-IN" sz="2400" dirty="0" smtClean="0"/>
          </a:p>
          <a:p>
            <a:endParaRPr lang="en-IN" sz="2400" dirty="0"/>
          </a:p>
          <a:p>
            <a:pPr marL="342900" indent="-342900">
              <a:buFont typeface="Wingdings" panose="05000000000000000000" pitchFamily="2" charset="2"/>
              <a:buChar char="Ø"/>
            </a:pPr>
            <a:r>
              <a:rPr lang="en-IN" sz="2400" dirty="0" smtClean="0"/>
              <a:t>Eukaryotic </a:t>
            </a:r>
          </a:p>
          <a:p>
            <a:pPr marL="342900" indent="-342900">
              <a:buFont typeface="Wingdings" panose="05000000000000000000" pitchFamily="2" charset="2"/>
              <a:buChar char="Ø"/>
            </a:pPr>
            <a:endParaRPr lang="en-IN" sz="2400" dirty="0"/>
          </a:p>
          <a:p>
            <a:pPr marL="342900" indent="-342900">
              <a:buFont typeface="Wingdings" panose="05000000000000000000" pitchFamily="2" charset="2"/>
              <a:buChar char="Ø"/>
            </a:pPr>
            <a:r>
              <a:rPr lang="en-IN" sz="2400" dirty="0" smtClean="0"/>
              <a:t>Multicellular </a:t>
            </a:r>
          </a:p>
          <a:p>
            <a:pPr marL="342900" indent="-342900">
              <a:buFont typeface="Wingdings" panose="05000000000000000000" pitchFamily="2" charset="2"/>
              <a:buChar char="Ø"/>
            </a:pPr>
            <a:endParaRPr lang="en-IN" sz="2400" dirty="0"/>
          </a:p>
          <a:p>
            <a:pPr marL="342900" indent="-342900">
              <a:buFont typeface="Wingdings" panose="05000000000000000000" pitchFamily="2" charset="2"/>
              <a:buChar char="Ø"/>
            </a:pPr>
            <a:r>
              <a:rPr lang="en-IN" sz="2400" dirty="0" smtClean="0"/>
              <a:t> </a:t>
            </a:r>
            <a:r>
              <a:rPr lang="en-IN" sz="2400" dirty="0"/>
              <a:t>Many distinctive structural </a:t>
            </a:r>
            <a:r>
              <a:rPr lang="en-IN" sz="2400" dirty="0" smtClean="0"/>
              <a:t>features</a:t>
            </a:r>
          </a:p>
          <a:p>
            <a:pPr marL="342900" indent="-342900">
              <a:buFont typeface="Wingdings" panose="05000000000000000000" pitchFamily="2" charset="2"/>
              <a:buChar char="Ø"/>
            </a:pPr>
            <a:endParaRPr lang="en-IN" sz="2400" dirty="0"/>
          </a:p>
          <a:p>
            <a:pPr marL="342900" indent="-342900">
              <a:buFont typeface="Wingdings" panose="05000000000000000000" pitchFamily="2" charset="2"/>
              <a:buChar char="Ø"/>
            </a:pPr>
            <a:r>
              <a:rPr lang="en-IN" sz="2400" dirty="0" smtClean="0"/>
              <a:t> Cultivated </a:t>
            </a:r>
            <a:r>
              <a:rPr lang="en-IN" sz="2400" dirty="0"/>
              <a:t>on artificial laboratory </a:t>
            </a:r>
            <a:r>
              <a:rPr lang="en-IN" sz="2400" dirty="0" smtClean="0"/>
              <a:t>media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93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2781"/>
            <a:ext cx="8712968" cy="7109639"/>
          </a:xfrm>
          <a:prstGeom prst="rect">
            <a:avLst/>
          </a:prstGeom>
        </p:spPr>
        <p:txBody>
          <a:bodyPr wrap="square">
            <a:spAutoFit/>
          </a:bodyPr>
          <a:lstStyle/>
          <a:p>
            <a:r>
              <a:rPr lang="en-IN" sz="2400" dirty="0" smtClean="0">
                <a:latin typeface="Times New Roman" panose="02020603050405020304" pitchFamily="18" charset="0"/>
                <a:cs typeface="Times New Roman" panose="02020603050405020304" pitchFamily="18" charset="0"/>
              </a:rPr>
              <a:t>Reproduction asexual or sexual. </a:t>
            </a:r>
          </a:p>
          <a:p>
            <a:endParaRPr lang="en-IN" sz="2400" dirty="0" smtClean="0">
              <a:latin typeface="Times New Roman" panose="02020603050405020304" pitchFamily="18" charset="0"/>
              <a:cs typeface="Times New Roman" panose="02020603050405020304" pitchFamily="18" charset="0"/>
            </a:endParaRPr>
          </a:p>
          <a:p>
            <a:r>
              <a:rPr lang="en-IN" sz="2400" dirty="0" smtClean="0">
                <a:solidFill>
                  <a:srgbClr val="C00000"/>
                </a:solidFill>
                <a:latin typeface="Times New Roman" panose="02020603050405020304" pitchFamily="18" charset="0"/>
                <a:cs typeface="Times New Roman" panose="02020603050405020304" pitchFamily="18" charset="0"/>
              </a:rPr>
              <a:t>Significance</a:t>
            </a:r>
            <a:r>
              <a:rPr lang="en-IN" sz="2400" dirty="0" smtClean="0">
                <a:latin typeface="Times New Roman" panose="02020603050405020304" pitchFamily="18" charset="0"/>
                <a:cs typeface="Times New Roman" panose="02020603050405020304" pitchFamily="18" charset="0"/>
              </a:rPr>
              <a:t>: </a:t>
            </a:r>
          </a:p>
          <a:p>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Decomposition of many materials. </a:t>
            </a:r>
          </a:p>
          <a:p>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Industrial production of many chemicals like antibiotic's. </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Can cause diseases.</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r>
              <a:rPr lang="en-IN" sz="2400" dirty="0" smtClean="0">
                <a:solidFill>
                  <a:srgbClr val="C00000"/>
                </a:solidFill>
                <a:latin typeface="Times New Roman" panose="02020603050405020304" pitchFamily="18" charset="0"/>
                <a:cs typeface="Times New Roman" panose="02020603050405020304" pitchFamily="18" charset="0"/>
              </a:rPr>
              <a:t> Protozoa </a:t>
            </a:r>
          </a:p>
          <a:p>
            <a:endParaRPr lang="en-IN" sz="2400" dirty="0">
              <a:solidFill>
                <a:srgbClr val="C00000"/>
              </a:solidFill>
              <a:latin typeface="Times New Roman" panose="02020603050405020304" pitchFamily="18" charset="0"/>
              <a:cs typeface="Times New Roman" panose="02020603050405020304" pitchFamily="18" charset="0"/>
            </a:endParaRPr>
          </a:p>
          <a:p>
            <a:r>
              <a:rPr lang="en-IN" sz="2400" dirty="0" smtClean="0">
                <a:latin typeface="Times New Roman" panose="02020603050405020304" pitchFamily="18" charset="0"/>
                <a:cs typeface="Times New Roman" panose="02020603050405020304" pitchFamily="18" charset="0"/>
              </a:rPr>
              <a:t>Size: 2.0-200 µm. </a:t>
            </a:r>
          </a:p>
          <a:p>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Important Characteristics: </a:t>
            </a:r>
          </a:p>
          <a:p>
            <a:pPr marL="285750" indent="-28575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Eukaryotic. </a:t>
            </a:r>
          </a:p>
          <a:p>
            <a:pPr marL="285750" indent="-285750">
              <a:buFont typeface="Wingdings" panose="05000000000000000000" pitchFamily="2" charset="2"/>
              <a:buChar char="Ø"/>
            </a:pPr>
            <a:endParaRPr lang="en-IN" sz="2400" dirty="0"/>
          </a:p>
          <a:p>
            <a:r>
              <a:rPr lang="en-IN" sz="2400" dirty="0" smtClean="0"/>
              <a:t>  </a:t>
            </a:r>
            <a:endParaRPr lang="en-IN" sz="2400" dirty="0"/>
          </a:p>
        </p:txBody>
      </p:sp>
    </p:spTree>
    <p:extLst>
      <p:ext uri="{BB962C8B-B14F-4D97-AF65-F5344CB8AC3E}">
        <p14:creationId xmlns:p14="http://schemas.microsoft.com/office/powerpoint/2010/main" val="146469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784976" cy="5262979"/>
          </a:xfrm>
          <a:prstGeom prst="rect">
            <a:avLst/>
          </a:prstGeom>
        </p:spPr>
        <p:txBody>
          <a:bodyPr wrap="square">
            <a:spAutoFit/>
          </a:bodyPr>
          <a:lstStyle/>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Unicellular  Some cultivated on laboratory media while some are intracellular parasites </a:t>
            </a:r>
          </a:p>
          <a:p>
            <a:pPr marL="285750" indent="-285750">
              <a:buFont typeface="Wingdings" panose="05000000000000000000" pitchFamily="2" charset="2"/>
              <a:buChar char="Ø"/>
            </a:pPr>
            <a:endParaRPr lang="en-IN" sz="2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Reproduction asexual or sexual </a:t>
            </a:r>
          </a:p>
          <a:p>
            <a:pPr marL="285750" indent="-285750">
              <a:buFont typeface="Wingdings" panose="05000000000000000000" pitchFamily="2" charset="2"/>
              <a:buChar char="Ø"/>
            </a:pPr>
            <a:endParaRPr lang="en-IN" sz="2400" dirty="0" smtClean="0">
              <a:latin typeface="Times New Roman" panose="02020603050405020304" pitchFamily="18" charset="0"/>
              <a:cs typeface="Times New Roman" panose="02020603050405020304" pitchFamily="18" charset="0"/>
            </a:endParaRPr>
          </a:p>
          <a:p>
            <a:r>
              <a:rPr lang="en-IN" sz="2400" dirty="0" smtClean="0">
                <a:solidFill>
                  <a:srgbClr val="C00000"/>
                </a:solidFill>
                <a:latin typeface="Times New Roman" panose="02020603050405020304" pitchFamily="18" charset="0"/>
                <a:cs typeface="Times New Roman" panose="02020603050405020304" pitchFamily="18" charset="0"/>
              </a:rPr>
              <a:t>Practical significance:</a:t>
            </a:r>
          </a:p>
          <a:p>
            <a:endParaRPr lang="en-IN" sz="2400" dirty="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Some cause diseases. </a:t>
            </a:r>
          </a:p>
          <a:p>
            <a:pPr marL="342900" indent="-342900">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Food for aquatic animals.</a:t>
            </a:r>
          </a:p>
          <a:p>
            <a:pPr marL="342900" indent="-342900">
              <a:buFont typeface="Wingdings" panose="05000000000000000000" pitchFamily="2" charset="2"/>
              <a:buChar char="Ø"/>
            </a:pPr>
            <a:endParaRPr lang="en-IN" sz="2400" dirty="0" smtClean="0">
              <a:latin typeface="Times New Roman" panose="02020603050405020304" pitchFamily="18" charset="0"/>
              <a:cs typeface="Times New Roman" panose="02020603050405020304" pitchFamily="18" charset="0"/>
            </a:endParaRPr>
          </a:p>
          <a:p>
            <a:r>
              <a:rPr lang="en-IN" sz="2400" dirty="0" smtClean="0">
                <a:latin typeface="Times New Roman" panose="02020603050405020304" pitchFamily="18" charset="0"/>
                <a:cs typeface="Times New Roman" panose="02020603050405020304" pitchFamily="18" charset="0"/>
              </a:rPr>
              <a:t> </a:t>
            </a:r>
            <a:r>
              <a:rPr lang="en-IN" sz="2400" dirty="0" smtClean="0">
                <a:solidFill>
                  <a:srgbClr val="C00000"/>
                </a:solidFill>
                <a:latin typeface="Times New Roman" panose="02020603050405020304" pitchFamily="18" charset="0"/>
                <a:cs typeface="Times New Roman" panose="02020603050405020304" pitchFamily="18" charset="0"/>
              </a:rPr>
              <a:t>Algae</a:t>
            </a:r>
          </a:p>
          <a:p>
            <a:endParaRPr lang="en-IN" sz="2400" dirty="0" smtClean="0">
              <a:solidFill>
                <a:srgbClr val="C00000"/>
              </a:solidFill>
              <a:latin typeface="Times New Roman" panose="02020603050405020304" pitchFamily="18" charset="0"/>
              <a:cs typeface="Times New Roman" panose="02020603050405020304" pitchFamily="18" charset="0"/>
            </a:endParaRPr>
          </a:p>
          <a:p>
            <a:r>
              <a:rPr lang="en-IN" sz="2400" dirty="0" smtClean="0">
                <a:latin typeface="Times New Roman" panose="02020603050405020304" pitchFamily="18" charset="0"/>
                <a:cs typeface="Times New Roman" panose="02020603050405020304" pitchFamily="18" charset="0"/>
              </a:rPr>
              <a:t> Size: 1.0 µm to several centimetres.</a:t>
            </a:r>
            <a:endParaRPr lang="en-US" sz="2400"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518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1120</Words>
  <Application>Microsoft Office PowerPoint</Application>
  <PresentationFormat>On-screen Show (4:3)</PresentationFormat>
  <Paragraphs>273</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Sudha kumari</dc:creator>
  <cp:lastModifiedBy>Sudha kumari</cp:lastModifiedBy>
  <cp:revision>37</cp:revision>
  <dcterms:created xsi:type="dcterms:W3CDTF">2020-10-05T04:55:18Z</dcterms:created>
  <dcterms:modified xsi:type="dcterms:W3CDTF">2020-10-05T11:23:30Z</dcterms:modified>
</cp:coreProperties>
</file>