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1"/>
            <a:ext cx="7772400" cy="914400"/>
          </a:xfrm>
        </p:spPr>
        <p:txBody>
          <a:bodyPr>
            <a:normAutofit fontScale="90000"/>
          </a:bodyPr>
          <a:lstStyle/>
          <a:p>
            <a:r>
              <a:rPr kumimoji="1"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kumimoji="1"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Unit I: Modern </a:t>
            </a:r>
            <a:r>
              <a:rPr kumimoji="1" lang="en-AU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meat </a:t>
            </a:r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processing techniques</a:t>
            </a:r>
            <a:r>
              <a:rPr lang="en-AU" sz="3100" b="1" dirty="0">
                <a:solidFill>
                  <a:srgbClr val="FF0000"/>
                </a:solidFill>
              </a:rPr>
              <a:t/>
            </a:r>
            <a:br>
              <a:rPr lang="en-AU" sz="3100" b="1" dirty="0">
                <a:solidFill>
                  <a:srgbClr val="FF0000"/>
                </a:solidFill>
              </a:rPr>
            </a:b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14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LPT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048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5350" y="2057400"/>
            <a:ext cx="7353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LPT </a:t>
            </a:r>
            <a:r>
              <a:rPr lang="en-A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602: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MEAT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PROCESSING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PACKAGING, QUALITY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MARKETING</a:t>
            </a:r>
            <a:endParaRPr lang="en-IN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870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Tumbling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en-US" dirty="0" smtClean="0"/>
              <a:t>Tumbling </a:t>
            </a:r>
            <a:r>
              <a:rPr lang="en-US" dirty="0"/>
              <a:t>is a more severe type of physical treatment</a:t>
            </a:r>
            <a:endParaRPr lang="en-IN" dirty="0"/>
          </a:p>
          <a:p>
            <a:pPr lvl="0" algn="just"/>
            <a:r>
              <a:rPr lang="en-US" dirty="0"/>
              <a:t>Tumbling involves the use of impact energy resulting from meat pieces falling and striking baffles or paddles contained in a rotating drum.</a:t>
            </a:r>
            <a:endParaRPr lang="en-IN" dirty="0"/>
          </a:p>
          <a:p>
            <a:pPr lvl="0" algn="just"/>
            <a:r>
              <a:rPr lang="en-US" dirty="0"/>
              <a:t>Tumbling aids the extraction of proteins as in massaging, and thus enhances tenderness and juiciness.</a:t>
            </a:r>
            <a:endParaRPr lang="en-IN" dirty="0"/>
          </a:p>
          <a:p>
            <a:pPr algn="just"/>
            <a:endParaRPr lang="en-IN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00200"/>
            <a:ext cx="3733799" cy="4525963"/>
          </a:xfrm>
        </p:spPr>
      </p:pic>
    </p:spTree>
    <p:extLst>
      <p:ext uri="{BB962C8B-B14F-4D97-AF65-F5344CB8AC3E}">
        <p14:creationId xmlns:p14="http://schemas.microsoft.com/office/powerpoint/2010/main" val="21391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Mixing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en-US" dirty="0" smtClean="0"/>
              <a:t>Mixing </a:t>
            </a:r>
            <a:r>
              <a:rPr lang="en-US" dirty="0"/>
              <a:t>imparts a rather vigorous mechanical energy to the product</a:t>
            </a:r>
            <a:r>
              <a:rPr lang="en-US" dirty="0" smtClean="0"/>
              <a:t>.</a:t>
            </a:r>
            <a:endParaRPr lang="en-IN" dirty="0"/>
          </a:p>
          <a:p>
            <a:pPr lvl="0" algn="just"/>
            <a:r>
              <a:rPr lang="en-US" dirty="0"/>
              <a:t>Mixers possess some type of paddles or ribbons that rotate around a metal shaft.</a:t>
            </a:r>
            <a:endParaRPr lang="en-IN" dirty="0"/>
          </a:p>
          <a:p>
            <a:pPr lvl="0" algn="just"/>
            <a:r>
              <a:rPr lang="en-US" dirty="0"/>
              <a:t>Short mixing times are usually the rule as they tend to tear up whole muscle products.</a:t>
            </a:r>
            <a:endParaRPr lang="en-IN" dirty="0"/>
          </a:p>
          <a:p>
            <a:pPr lvl="0" algn="just"/>
            <a:r>
              <a:rPr lang="en-US" dirty="0"/>
              <a:t>It is most suitable to manufacture sausage type products</a:t>
            </a:r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3"/>
          <a:stretch/>
        </p:blipFill>
        <p:spPr bwMode="auto">
          <a:xfrm>
            <a:off x="4648201" y="1524000"/>
            <a:ext cx="41148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126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MODERN PROCESSING TECHNOLOGIES IN COMMINUTION OF MEAT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Comminution</a:t>
            </a:r>
            <a:r>
              <a:rPr lang="en-US" dirty="0" smtClean="0"/>
              <a:t> </a:t>
            </a:r>
            <a:r>
              <a:rPr lang="en-US" dirty="0"/>
              <a:t>of meat (less noble cuts), trimmings from noble cuts of meat, </a:t>
            </a:r>
            <a:r>
              <a:rPr lang="en-US" dirty="0" err="1"/>
              <a:t>offals</a:t>
            </a:r>
            <a:r>
              <a:rPr lang="en-US" dirty="0"/>
              <a:t> and fat result in the following useful effects:</a:t>
            </a:r>
            <a:endParaRPr lang="en-IN" dirty="0"/>
          </a:p>
          <a:p>
            <a:pPr lvl="0" algn="just"/>
            <a:r>
              <a:rPr lang="en-US" dirty="0"/>
              <a:t>Uniformity in size and shape, rendering them more attractive.</a:t>
            </a:r>
            <a:endParaRPr lang="en-IN" dirty="0"/>
          </a:p>
          <a:p>
            <a:pPr lvl="0" algn="just"/>
            <a:r>
              <a:rPr lang="en-US" dirty="0"/>
              <a:t>Breaking up of connective tissue making it less obtrusive</a:t>
            </a:r>
            <a:endParaRPr lang="en-IN" dirty="0"/>
          </a:p>
          <a:p>
            <a:pPr lvl="0" algn="just"/>
            <a:r>
              <a:rPr lang="en-US" dirty="0"/>
              <a:t>Mincing fat and meat together, so as to make large to moderate to large proportions of fat less obtrusive</a:t>
            </a:r>
            <a:endParaRPr lang="en-IN" dirty="0"/>
          </a:p>
          <a:p>
            <a:pPr lvl="0" algn="just"/>
            <a:r>
              <a:rPr lang="en-US" dirty="0"/>
              <a:t>Comminuted lean meat binds the whole mixture together especially in the presence of salt.</a:t>
            </a:r>
            <a:endParaRPr lang="en-IN" dirty="0"/>
          </a:p>
          <a:p>
            <a:pPr lvl="0" algn="just"/>
            <a:r>
              <a:rPr lang="en-US" dirty="0"/>
              <a:t>The texture and eating quality of the products are therefore superior to the raw materials used and are hence more desirable to consumers.</a:t>
            </a:r>
            <a:endParaRPr lang="en-IN" dirty="0"/>
          </a:p>
          <a:p>
            <a:pPr lvl="0" algn="just"/>
            <a:r>
              <a:rPr lang="en-US" dirty="0"/>
              <a:t>Comminuted meat products may be further classified as coarsely ground or finely ground meat products (emulsion based meat products).</a:t>
            </a:r>
            <a:endParaRPr lang="en-IN" dirty="0"/>
          </a:p>
          <a:p>
            <a:pPr lvl="0" algn="just"/>
            <a:r>
              <a:rPr lang="en-US" dirty="0"/>
              <a:t>The different technologies </a:t>
            </a:r>
            <a:r>
              <a:rPr lang="en-US" dirty="0" err="1"/>
              <a:t>utilised</a:t>
            </a:r>
            <a:r>
              <a:rPr lang="en-US" dirty="0"/>
              <a:t> in </a:t>
            </a:r>
            <a:r>
              <a:rPr lang="en-US" dirty="0" err="1"/>
              <a:t>comminution</a:t>
            </a:r>
            <a:r>
              <a:rPr lang="en-US" dirty="0"/>
              <a:t> of meat include Mincing, Milling Chopping, and Flaking.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92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Mincing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en-US" dirty="0" smtClean="0"/>
              <a:t>Mincing </a:t>
            </a:r>
            <a:r>
              <a:rPr lang="en-US" dirty="0"/>
              <a:t>or grinding, the first step in development of comminuted meat products usually, is undertaken in a mincer, which consist of screw conveyor housed in a chamber, and a rotating inner plate of knives at one end of the conveyor</a:t>
            </a:r>
            <a:r>
              <a:rPr lang="en-US" dirty="0" smtClean="0"/>
              <a:t>.</a:t>
            </a:r>
            <a:r>
              <a:rPr lang="en-US" dirty="0"/>
              <a:t> Considerable pressure is put on the meat in the screw feed chamber.</a:t>
            </a:r>
            <a:endParaRPr lang="en-IN" dirty="0"/>
          </a:p>
          <a:p>
            <a:pPr lvl="0" algn="just"/>
            <a:r>
              <a:rPr lang="en-US" dirty="0"/>
              <a:t>Tearing occurs between the screw flights and the chamber.</a:t>
            </a:r>
            <a:endParaRPr lang="en-IN" dirty="0"/>
          </a:p>
          <a:p>
            <a:pPr lvl="0" algn="just"/>
            <a:r>
              <a:rPr lang="en-US" dirty="0"/>
              <a:t>Final </a:t>
            </a:r>
            <a:r>
              <a:rPr lang="en-US" dirty="0" err="1"/>
              <a:t>comminution</a:t>
            </a:r>
            <a:r>
              <a:rPr lang="en-US" dirty="0"/>
              <a:t> occurs when portions of the meat extruded through the rotating inner </a:t>
            </a:r>
            <a:r>
              <a:rPr lang="en-US" dirty="0" smtClean="0"/>
              <a:t>plate </a:t>
            </a:r>
            <a:r>
              <a:rPr lang="en-US" dirty="0"/>
              <a:t>of knives are either passed on through holes in the fixed outer plate or sheared off as the holes pass out of register.</a:t>
            </a:r>
            <a:endParaRPr lang="en-IN" dirty="0"/>
          </a:p>
          <a:p>
            <a:pPr lvl="0" algn="just"/>
            <a:r>
              <a:rPr lang="en-US" dirty="0"/>
              <a:t>Thus, there is great tearing, pressure and great shearing and the meat is not cut cleanly or finely.</a:t>
            </a:r>
            <a:endParaRPr lang="en-IN" dirty="0"/>
          </a:p>
          <a:p>
            <a:pPr lvl="0" algn="just"/>
            <a:r>
              <a:rPr lang="en-US" dirty="0"/>
              <a:t>Connective tissue is fairly well divided in a sharp mincer, but may be troublesome in a blunt one.</a:t>
            </a:r>
            <a:endParaRPr lang="en-IN" dirty="0"/>
          </a:p>
          <a:p>
            <a:pPr lvl="0" algn="just"/>
            <a:r>
              <a:rPr lang="en-US" dirty="0"/>
              <a:t>Minced meat can be used for development of coarse ground meat products, or may be further chopped in a bowl chopper to produce emulsion based meat products</a:t>
            </a:r>
            <a:r>
              <a:rPr lang="en-US" dirty="0" smtClean="0"/>
              <a:t>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745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Meat Mincer</a:t>
            </a:r>
            <a:endParaRPr lang="en-IN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7001" y="1590675"/>
            <a:ext cx="2976562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63" y="3714162"/>
            <a:ext cx="7697274" cy="299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9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Milling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 smtClean="0"/>
              <a:t>A </a:t>
            </a:r>
            <a:r>
              <a:rPr lang="en-US" dirty="0"/>
              <a:t>miller is used for milling of meat and a miller is very similar to meat mincer, except that :</a:t>
            </a:r>
            <a:endParaRPr lang="en-IN" dirty="0"/>
          </a:p>
          <a:p>
            <a:pPr lvl="0" algn="just"/>
            <a:r>
              <a:rPr lang="en-US" dirty="0"/>
              <a:t>There is no feed screw; the plates are mounted horizontally and fed by the weight of material above.</a:t>
            </a:r>
            <a:endParaRPr lang="en-IN" dirty="0"/>
          </a:p>
          <a:p>
            <a:pPr lvl="0" algn="just"/>
            <a:r>
              <a:rPr lang="en-US" dirty="0"/>
              <a:t>A rotating knife which moves at much higher speed;</a:t>
            </a:r>
            <a:endParaRPr lang="en-IN" dirty="0"/>
          </a:p>
          <a:p>
            <a:pPr lvl="0" algn="just"/>
            <a:r>
              <a:rPr lang="en-US" dirty="0"/>
              <a:t>Some cutting or tearing action in the space between the plates as well as at the edges of the holes in them.</a:t>
            </a:r>
            <a:endParaRPr lang="en-IN" dirty="0"/>
          </a:p>
          <a:p>
            <a:pPr lvl="0" algn="just"/>
            <a:r>
              <a:rPr lang="en-US" dirty="0"/>
              <a:t>There is finer </a:t>
            </a:r>
            <a:r>
              <a:rPr lang="en-US" dirty="0" err="1"/>
              <a:t>comminution</a:t>
            </a:r>
            <a:r>
              <a:rPr lang="en-US" dirty="0"/>
              <a:t> than in a mincer and the operation is much faster.</a:t>
            </a:r>
            <a:endParaRPr lang="en-IN" dirty="0"/>
          </a:p>
          <a:p>
            <a:pPr lvl="0" algn="just"/>
            <a:r>
              <a:rPr lang="en-US" dirty="0"/>
              <a:t>The fineness of </a:t>
            </a:r>
            <a:r>
              <a:rPr lang="en-US" dirty="0" err="1"/>
              <a:t>comminution</a:t>
            </a:r>
            <a:r>
              <a:rPr lang="en-US" dirty="0"/>
              <a:t> and intimate mixing, when used with fatty materials, these machines may be referred to as emulsifiers.</a:t>
            </a:r>
            <a:endParaRPr lang="en-IN" dirty="0"/>
          </a:p>
          <a:p>
            <a:pPr lvl="0" algn="just"/>
            <a:r>
              <a:rPr lang="en-US" dirty="0"/>
              <a:t>These are extremely suitable to manufacture patties.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44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Chopping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/>
              <a:t>Chopping </a:t>
            </a:r>
            <a:r>
              <a:rPr lang="en-US" dirty="0"/>
              <a:t>is undertaken in chopper, which are of two types – Rotary Bowl Chopper and Stationary Chopper</a:t>
            </a:r>
            <a:endParaRPr lang="en-IN" dirty="0"/>
          </a:p>
          <a:p>
            <a:pPr lvl="0" algn="just"/>
            <a:r>
              <a:rPr lang="en-US" dirty="0"/>
              <a:t> A rotary bowl chopper consists of three or more curved knives rotating at high speed in vertical plane close to the surface of a curved bowl which itself rotates slowly in a horizontal plane</a:t>
            </a:r>
            <a:r>
              <a:rPr lang="en-US" dirty="0" smtClean="0"/>
              <a:t>.</a:t>
            </a:r>
            <a:r>
              <a:rPr lang="en-US" dirty="0"/>
              <a:t> In addition to the vigorous cutting action of the knives, the massaging effect of the side of the knives on the mass of chopped meat may be important.</a:t>
            </a:r>
            <a:endParaRPr lang="en-IN" dirty="0"/>
          </a:p>
          <a:p>
            <a:pPr lvl="0" algn="just"/>
            <a:r>
              <a:rPr lang="en-US" dirty="0"/>
              <a:t>Satisfactory chopping temperatures range from -1 ° C to + 22 ° C.</a:t>
            </a:r>
            <a:endParaRPr lang="en-IN" dirty="0"/>
          </a:p>
          <a:p>
            <a:pPr lvl="0" algn="just"/>
            <a:r>
              <a:rPr lang="en-US" dirty="0"/>
              <a:t>Colder temperatures lead to damage to knives; while warmer temperatures lead to over chopping of fatty tissue and release of free fat.</a:t>
            </a:r>
            <a:endParaRPr lang="en-IN" dirty="0"/>
          </a:p>
          <a:p>
            <a:pPr lvl="0" algn="just"/>
            <a:r>
              <a:rPr lang="en-US" dirty="0"/>
              <a:t>Advanced designs possess the property of chopping under vacuum.</a:t>
            </a:r>
            <a:endParaRPr lang="en-IN" dirty="0"/>
          </a:p>
          <a:p>
            <a:pPr lvl="0" algn="just"/>
            <a:r>
              <a:rPr lang="en-US" dirty="0"/>
              <a:t>Chopping is finally undertaken to produce the emulsion to manufacture emulsion based meat products.</a:t>
            </a:r>
            <a:endParaRPr lang="en-IN" dirty="0"/>
          </a:p>
          <a:p>
            <a:pPr lvl="0" algn="just"/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8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200400"/>
            <a:ext cx="5315692" cy="3391373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4272698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97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Flaking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dirty="0" smtClean="0"/>
              <a:t>Flaking </a:t>
            </a:r>
            <a:r>
              <a:rPr lang="en-US" dirty="0"/>
              <a:t>is undertaken either in an impeller flaker or a block flaker, and flaking is carried out cut slivers of meat of constant thickness and parallel sides.</a:t>
            </a:r>
            <a:endParaRPr lang="en-IN" dirty="0"/>
          </a:p>
          <a:p>
            <a:pPr lvl="0" algn="just"/>
            <a:r>
              <a:rPr lang="en-US" dirty="0"/>
              <a:t>An impeller flaker consists of an impeller which propels the motion of the meat fed into the machine, to the sharp edges of knives arranged in a static ring.</a:t>
            </a:r>
            <a:endParaRPr lang="en-IN" dirty="0"/>
          </a:p>
          <a:p>
            <a:pPr lvl="0" algn="just"/>
            <a:r>
              <a:rPr lang="en-US" dirty="0"/>
              <a:t>The thickness of the slivers can be adjusted by adjusting the ring of knives.</a:t>
            </a:r>
            <a:endParaRPr lang="en-IN" dirty="0"/>
          </a:p>
          <a:p>
            <a:pPr lvl="0" algn="just"/>
            <a:r>
              <a:rPr lang="en-US" dirty="0"/>
              <a:t>Connective tissue is also cut clean.</a:t>
            </a:r>
            <a:endParaRPr lang="en-IN" dirty="0"/>
          </a:p>
          <a:p>
            <a:pPr lvl="0" algn="just"/>
            <a:r>
              <a:rPr lang="en-US" dirty="0"/>
              <a:t>A block flaker is used to cut slivers of meat from frozen blocks.</a:t>
            </a:r>
            <a:endParaRPr lang="en-IN" dirty="0"/>
          </a:p>
          <a:p>
            <a:pPr lvl="0" algn="just"/>
            <a:r>
              <a:rPr lang="en-US" dirty="0"/>
              <a:t>The flakes produced are coarse than that of an impeller flaker.</a:t>
            </a:r>
            <a:endParaRPr lang="en-IN" dirty="0"/>
          </a:p>
          <a:p>
            <a:pPr lvl="0" algn="just"/>
            <a:r>
              <a:rPr lang="en-US" dirty="0"/>
              <a:t>A guillotine cuts flakes from the end of a frozen block.</a:t>
            </a:r>
            <a:endParaRPr lang="en-IN" dirty="0"/>
          </a:p>
          <a:p>
            <a:pPr algn="just"/>
            <a:endParaRPr lang="en-IN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876800"/>
            <a:ext cx="762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MODERN PROCESSING TECHNOLOGIES IN CURING OF MEAT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b="1" dirty="0"/>
              <a:t>Massaging</a:t>
            </a:r>
            <a:endParaRPr lang="en-IN" dirty="0"/>
          </a:p>
          <a:p>
            <a:pPr lvl="0" algn="just"/>
            <a:r>
              <a:rPr lang="en-US" dirty="0"/>
              <a:t>Massaging involves frictional energy resulting from meat pieces rubbing together.</a:t>
            </a:r>
            <a:endParaRPr lang="en-IN" dirty="0"/>
          </a:p>
          <a:p>
            <a:pPr lvl="0" algn="just"/>
            <a:r>
              <a:rPr lang="en-US" dirty="0"/>
              <a:t>Meat massagers are vats that contain a mechanism for the slow stirring of meat pieces.</a:t>
            </a:r>
            <a:endParaRPr lang="en-IN" dirty="0"/>
          </a:p>
          <a:p>
            <a:pPr lvl="0" algn="just"/>
            <a:r>
              <a:rPr lang="en-US" dirty="0"/>
              <a:t>The stirring arms or paddles are made to set at various configurations.</a:t>
            </a:r>
            <a:endParaRPr lang="en-IN" dirty="0"/>
          </a:p>
          <a:p>
            <a:pPr lvl="0" algn="just"/>
            <a:r>
              <a:rPr lang="en-US" dirty="0"/>
              <a:t>This process is a gentler form of mechanical energy output and is very suitable for the production of whole muscled cured products.</a:t>
            </a:r>
            <a:endParaRPr lang="en-IN" dirty="0"/>
          </a:p>
          <a:p>
            <a:pPr algn="just"/>
            <a:endParaRPr lang="en-IN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00200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29470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1750</TotalTime>
  <Words>800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Unit I: Modern meat processing techniques </vt:lpstr>
      <vt:lpstr>MODERN PROCESSING TECHNOLOGIES IN COMMINUTION OF MEAT</vt:lpstr>
      <vt:lpstr> Mincing </vt:lpstr>
      <vt:lpstr>Meat Mincer</vt:lpstr>
      <vt:lpstr> Milling </vt:lpstr>
      <vt:lpstr> Chopping </vt:lpstr>
      <vt:lpstr>PowerPoint Presentation</vt:lpstr>
      <vt:lpstr> Flaking </vt:lpstr>
      <vt:lpstr>MODERN PROCESSING TECHNOLOGIES IN CURING OF MEAT</vt:lpstr>
      <vt:lpstr> Tumbling </vt:lpstr>
      <vt:lpstr> Mixing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ROHIT</dc:creator>
  <cp:lastModifiedBy>ROHIT</cp:lastModifiedBy>
  <cp:revision>6</cp:revision>
  <dcterms:created xsi:type="dcterms:W3CDTF">2006-08-16T00:00:00Z</dcterms:created>
  <dcterms:modified xsi:type="dcterms:W3CDTF">2020-10-20T09:20:45Z</dcterms:modified>
</cp:coreProperties>
</file>