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92" r:id="rId2"/>
    <p:sldId id="261" r:id="rId3"/>
    <p:sldId id="262" r:id="rId4"/>
    <p:sldId id="305" r:id="rId5"/>
    <p:sldId id="306" r:id="rId6"/>
    <p:sldId id="293" r:id="rId7"/>
    <p:sldId id="296" r:id="rId8"/>
    <p:sldId id="298" r:id="rId9"/>
    <p:sldId id="297" r:id="rId10"/>
    <p:sldId id="294" r:id="rId11"/>
    <p:sldId id="295" r:id="rId12"/>
    <p:sldId id="307" r:id="rId13"/>
    <p:sldId id="263" r:id="rId14"/>
    <p:sldId id="299" r:id="rId15"/>
    <p:sldId id="300" r:id="rId16"/>
    <p:sldId id="308" r:id="rId17"/>
    <p:sldId id="301" r:id="rId18"/>
    <p:sldId id="302" r:id="rId19"/>
    <p:sldId id="303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9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t>03-10-2020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7154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204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56353-8F37-4299-9A00-D215CE4B5BD8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68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jpeg"/><Relationship Id="rId10" Type="http://schemas.openxmlformats.org/officeDocument/2006/relationships/image" Target="../media/image7.png"/><Relationship Id="rId4" Type="http://schemas.openxmlformats.org/officeDocument/2006/relationships/hyperlink" Target="https://www.basu.org.in/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gif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77000" cy="16002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HoD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68378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Rounded MT Bold" pitchFamily="34" charset="0"/>
              </a:rPr>
              <a:t>Types of Hosts and Vectors</a:t>
            </a:r>
          </a:p>
        </p:txBody>
      </p:sp>
      <p:pic>
        <p:nvPicPr>
          <p:cNvPr id="1028" name="Picture 4" descr="C:\Users\ACER\Desktop\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521" y="2442553"/>
            <a:ext cx="16383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ihar Animal Sciences University | बिहार पशु विज्ञान विश्वविद्यालय">
            <a:hlinkClick r:id="rId4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2677" y="111755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0546" y="209457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4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7442" y="1627392"/>
            <a:ext cx="1259341" cy="1219200"/>
          </a:xfrm>
          <a:prstGeom prst="rect">
            <a:avLst/>
          </a:prstGeom>
          <a:noFill/>
        </p:spPr>
      </p:pic>
      <p:pic>
        <p:nvPicPr>
          <p:cNvPr id="18" name="Picture 2" descr="C:\Users\Dr. Ajit\Desktop\bottle jaw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948" y="1400958"/>
            <a:ext cx="2049572" cy="129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Tiger | Smithsonian's National Zoo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0473">
            <a:off x="1044731" y="4156384"/>
            <a:ext cx="1469120" cy="9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5 Essential Things To Do Every Month To Keep Your Dog Parasite Free -  DogBuddy Blo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19" y="1400958"/>
            <a:ext cx="1228725" cy="109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Equine Diseases &amp; Conditions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20" y="3756848"/>
            <a:ext cx="1777725" cy="12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" descr="C:\Users\ACER\Desktop\tabanus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6658">
            <a:off x="6055096" y="3091197"/>
            <a:ext cx="1524000" cy="113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What to do if your chickens have internal parasites | Your Chickens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9" r="14609"/>
          <a:stretch/>
        </p:blipFill>
        <p:spPr bwMode="auto">
          <a:xfrm rot="20503831">
            <a:off x="262526" y="2995853"/>
            <a:ext cx="1321070" cy="990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Common Types of Mosquitoes | Ecolab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2580" r="5453" b="7742"/>
          <a:stretch/>
        </p:blipFill>
        <p:spPr bwMode="auto">
          <a:xfrm>
            <a:off x="7253437" y="1811674"/>
            <a:ext cx="1338711" cy="1163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8" descr="C:\Users\ACER\Desktop\indoplanorbis sani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rot="11855497">
            <a:off x="3835265" y="2774302"/>
            <a:ext cx="1473469" cy="8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tenocephalides felis felis, cat flea Stock Photo - Alamy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t="7452" r="6977" b="12892"/>
          <a:stretch/>
        </p:blipFill>
        <p:spPr bwMode="auto">
          <a:xfrm>
            <a:off x="7151267" y="4368994"/>
            <a:ext cx="1543050" cy="1371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Dangerous 'Kissing' Bug Marches North in U.S.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7" t="3429" r="21713" b="3429"/>
          <a:stretch/>
        </p:blipFill>
        <p:spPr bwMode="auto">
          <a:xfrm rot="17513965">
            <a:off x="7872437" y="3094036"/>
            <a:ext cx="987182" cy="10418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81534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Paratenic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Host: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When the parasitic stage is simply sheltered by a host and no biological development occurs in it.</a:t>
            </a:r>
            <a:r>
              <a:rPr lang="en-US" sz="2400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e.g. Earthworm for </a:t>
            </a:r>
            <a:r>
              <a:rPr lang="en-US" sz="2400" i="1" dirty="0" err="1" smtClean="0">
                <a:solidFill>
                  <a:srgbClr val="002060"/>
                </a:solidFill>
                <a:latin typeface="Arial Black" pitchFamily="34" charset="0"/>
              </a:rPr>
              <a:t>Ascaridia</a:t>
            </a:r>
            <a:r>
              <a:rPr lang="en-US" sz="2400" i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Arial Black" pitchFamily="34" charset="0"/>
              </a:rPr>
              <a:t>galli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5" name="Picture 4" descr="Poultry diseases: Ascarid worms | Pets and Anima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0"/>
            <a:ext cx="2819400" cy="2743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30608"/>
              </p:ext>
            </p:extLst>
          </p:nvPr>
        </p:nvGraphicFramePr>
        <p:xfrm>
          <a:off x="430696" y="3657600"/>
          <a:ext cx="5360505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8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8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6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Paratenic</a:t>
                      </a:r>
                      <a:r>
                        <a:rPr lang="en-US" dirty="0" smtClean="0"/>
                        <a:t>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Ascaridia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baseline="0" dirty="0" err="1" smtClean="0"/>
                        <a:t>galli</a:t>
                      </a:r>
                      <a:endParaRPr lang="en-US" i="1" baseline="0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Poultry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Earthworm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 descr="Ascaridia galli in laying hens: Adaptation of a targeted treatment strategy  with attention to anthelmintic resistanc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04" y="4953000"/>
            <a:ext cx="150495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Effects of Ascaridia galli Infection on Mucin-Producing Goblet Cells in the  Mucosal Duodenum of Indonesian Local Chickens (Gallus domesticus) -  SciAlert Responsive Version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r="21289"/>
          <a:stretch/>
        </p:blipFill>
        <p:spPr bwMode="auto">
          <a:xfrm>
            <a:off x="2438400" y="5053012"/>
            <a:ext cx="1310640" cy="109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hank God for Earthworms! | The Institute for Creation Research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r="7487"/>
          <a:stretch/>
        </p:blipFill>
        <p:spPr bwMode="auto">
          <a:xfrm>
            <a:off x="4267200" y="4953000"/>
            <a:ext cx="1143000" cy="1236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654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2700" dirty="0" smtClean="0">
                <a:solidFill>
                  <a:srgbClr val="7030A0"/>
                </a:solidFill>
                <a:latin typeface="Arial Black" pitchFamily="34" charset="0"/>
              </a:rPr>
              <a:t>(</a:t>
            </a:r>
            <a:r>
              <a:rPr lang="en-US" sz="2700" dirty="0" err="1" smtClean="0">
                <a:solidFill>
                  <a:srgbClr val="7030A0"/>
                </a:solidFill>
                <a:latin typeface="Arial Black" pitchFamily="34" charset="0"/>
              </a:rPr>
              <a:t>Paratenic</a:t>
            </a:r>
            <a:r>
              <a:rPr lang="en-US" sz="2700" dirty="0" smtClean="0">
                <a:solidFill>
                  <a:srgbClr val="7030A0"/>
                </a:solidFill>
                <a:latin typeface="Arial Black" pitchFamily="34" charset="0"/>
              </a:rPr>
              <a:t> host) </a:t>
            </a:r>
            <a:endParaRPr lang="en-US" sz="27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8153400" cy="54864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645665"/>
              </p:ext>
            </p:extLst>
          </p:nvPr>
        </p:nvGraphicFramePr>
        <p:xfrm>
          <a:off x="609600" y="1111710"/>
          <a:ext cx="6934199" cy="299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25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54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57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0879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Final host</a:t>
                      </a:r>
                      <a:endParaRPr lang="en-IN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Intermediate host</a:t>
                      </a:r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Paratenic</a:t>
                      </a:r>
                      <a:r>
                        <a:rPr lang="en-US" dirty="0" smtClean="0"/>
                        <a:t>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56319">
                <a:tc>
                  <a:txBody>
                    <a:bodyPr/>
                    <a:lstStyle/>
                    <a:p>
                      <a:r>
                        <a:rPr lang="en-US" i="1" baseline="0" dirty="0" err="1" smtClean="0">
                          <a:latin typeface="Arial Rounded MT Bold" panose="020F0704030504030204" pitchFamily="34" charset="0"/>
                        </a:rPr>
                        <a:t>Spirocerca</a:t>
                      </a:r>
                      <a:r>
                        <a:rPr lang="en-US" i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Arial Rounded MT Bold" panose="020F0704030504030204" pitchFamily="34" charset="0"/>
                        </a:rPr>
                        <a:t>lupi</a:t>
                      </a:r>
                      <a:endParaRPr lang="en-US" i="1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(Common Name: </a:t>
                      </a:r>
                      <a:r>
                        <a:rPr lang="en-US" i="0" baseline="0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Oeophageal</a:t>
                      </a:r>
                      <a:r>
                        <a:rPr lang="en-US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0" baseline="0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tumour</a:t>
                      </a:r>
                      <a:r>
                        <a:rPr lang="en-US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worm of dog)</a:t>
                      </a:r>
                    </a:p>
                    <a:p>
                      <a:endParaRPr lang="en-US" i="0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Dog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 Rounded MT Bold" panose="020F0704030504030204" pitchFamily="34" charset="0"/>
                        </a:rPr>
                        <a:t>Coprophgous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  beetles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Birds,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 Rounded MT Bold" panose="020F0704030504030204" pitchFamily="34" charset="0"/>
                        </a:rPr>
                        <a:t>amphibia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, reptiles, lizard , rabbit etc.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0" name="Picture 9" descr="Insights on Spirocerca lupi, the Carcinogenic Dog Nematode: Trends in  Parasitolog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234070"/>
            <a:ext cx="3228975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pirocerca lupi in doqs of Yucatán, México: Case report and retrospective  stud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93" y="3262520"/>
            <a:ext cx="1733550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Insights on Spirocerca lupi, the Carcinogenic Dog Nematode: Trends in  Parasitology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74631" b="24632"/>
          <a:stretch/>
        </p:blipFill>
        <p:spPr bwMode="auto">
          <a:xfrm>
            <a:off x="5791200" y="2644223"/>
            <a:ext cx="1362075" cy="14705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56085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6019800" cy="57912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Reservoir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Host: </a:t>
            </a: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It is a vertebrate host, which </a:t>
            </a:r>
            <a:r>
              <a:rPr lang="en-US" dirty="0" err="1">
                <a:solidFill>
                  <a:srgbClr val="7030A0"/>
                </a:solidFill>
                <a:latin typeface="Arial Black" pitchFamily="34" charset="0"/>
              </a:rPr>
              <a:t>harbours</a:t>
            </a:r>
            <a:r>
              <a:rPr lang="en-US" dirty="0">
                <a:solidFill>
                  <a:srgbClr val="7030A0"/>
                </a:solidFill>
                <a:latin typeface="Arial Black" pitchFamily="34" charset="0"/>
              </a:rPr>
              <a:t> the parasites without manifesting the disease. It serves as an important source of infection for other definitive host in which it may produce disease. </a:t>
            </a: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312096"/>
              </p:ext>
            </p:extLst>
          </p:nvPr>
        </p:nvGraphicFramePr>
        <p:xfrm>
          <a:off x="762000" y="3962399"/>
          <a:ext cx="6477000" cy="281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12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Reservoir</a:t>
                      </a:r>
                      <a:r>
                        <a:rPr lang="en-US" baseline="0" dirty="0" smtClean="0"/>
                        <a:t>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1259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Balantidium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coli</a:t>
                      </a:r>
                      <a:endParaRPr lang="en-IN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Pig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1259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Trichinella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spiralis</a:t>
                      </a:r>
                      <a:endParaRPr lang="en-IN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Pig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5624">
                <a:tc>
                  <a:txBody>
                    <a:bodyPr/>
                    <a:lstStyle/>
                    <a:p>
                      <a:pPr algn="ctr"/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Leishmnia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err="1" smtClean="0">
                          <a:latin typeface="Arial Rounded MT Bold" panose="020F0704030504030204" pitchFamily="34" charset="0"/>
                        </a:rPr>
                        <a:t>tropica</a:t>
                      </a:r>
                      <a:endParaRPr lang="en-IN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Rodents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5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Reservoir Host)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066800"/>
            <a:ext cx="6019800" cy="5791200"/>
          </a:xfrm>
        </p:spPr>
        <p:txBody>
          <a:bodyPr>
            <a:normAutofit/>
          </a:bodyPr>
          <a:lstStyle/>
          <a:p>
            <a:pPr algn="just"/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8" name="Picture 7" descr="Balantidium coli | SpringerLin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0" y="1854200"/>
            <a:ext cx="3771691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richinella spiralis - Google 검색 | Lymph vessels, Microbiology, Life cycle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/>
          <a:stretch/>
        </p:blipFill>
        <p:spPr bwMode="auto">
          <a:xfrm>
            <a:off x="4570325" y="1723292"/>
            <a:ext cx="4572000" cy="4419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6629400"/>
            <a:ext cx="2057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Balantidium</a:t>
            </a:r>
            <a:r>
              <a:rPr lang="en-US" sz="1600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coli</a:t>
            </a:r>
            <a:endParaRPr lang="en-IN" sz="1600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6858000" cy="57912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Natural hosts: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Host which is naturally infected with certain species of parasite. 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7" name="Picture 6" descr="Parasite Control in Youth Market Hog Projects - Pork Information Gatew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2857500" cy="2200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774493"/>
              </p:ext>
            </p:extLst>
          </p:nvPr>
        </p:nvGraphicFramePr>
        <p:xfrm>
          <a:off x="1143000" y="1981200"/>
          <a:ext cx="61722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Natural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Ascaris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suum</a:t>
                      </a:r>
                      <a:endParaRPr lang="en-US" i="1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Pig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9" name="Picture 8" descr="https://upload.wikimedia.org/wikipedia/commons/thumb/4/46/Asuum_male_and_female.jpg/359px-Asuum_male_and_femal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" t="16935" b="29838"/>
          <a:stretch/>
        </p:blipFill>
        <p:spPr bwMode="auto">
          <a:xfrm>
            <a:off x="1295400" y="2971800"/>
            <a:ext cx="3286125" cy="6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onoclonal Porcine (Pig) Antibody Production - Creative Biolab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7734"/>
          <a:stretch/>
        </p:blipFill>
        <p:spPr bwMode="auto">
          <a:xfrm>
            <a:off x="5562600" y="2514600"/>
            <a:ext cx="1543050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8227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latin typeface="Arial Black" pitchFamily="34" charset="0"/>
              </a:rPr>
              <a:t>Natural host)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6858000" cy="5791200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5" name="Picture 4" descr="macracanthorhynchus hirudinaceus life cycle - Google Search | Veterinari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276600" cy="26670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703346"/>
              </p:ext>
            </p:extLst>
          </p:nvPr>
        </p:nvGraphicFramePr>
        <p:xfrm>
          <a:off x="762000" y="1295400"/>
          <a:ext cx="64008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51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Parasite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Natural host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76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Stephanurus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dentatus</a:t>
                      </a:r>
                      <a:endParaRPr lang="en-US" i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( Kidney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worm of pig) </a:t>
                      </a:r>
                    </a:p>
                    <a:p>
                      <a:endParaRPr lang="en-US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US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 Pig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7" descr="Specimens of Stephanurus dentatus. | Download Scientific Diagra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6" t="7554" r="29567" b="515"/>
          <a:stretch/>
        </p:blipFill>
        <p:spPr bwMode="auto">
          <a:xfrm rot="5400000">
            <a:off x="1624012" y="2566989"/>
            <a:ext cx="1409700" cy="1609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Monoclonal Porcine (Pig) Antibody Production - Creative Biolabs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r="7734"/>
          <a:stretch/>
        </p:blipFill>
        <p:spPr bwMode="auto">
          <a:xfrm>
            <a:off x="4791075" y="2748792"/>
            <a:ext cx="1543050" cy="13239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1058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066800"/>
            <a:ext cx="6858000" cy="57912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Accidental host (Unnatural host):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Host in which particular parasite 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is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usually not </a:t>
            </a:r>
            <a:r>
              <a:rPr lang="en-US" sz="2000" dirty="0">
                <a:solidFill>
                  <a:srgbClr val="7030A0"/>
                </a:solidFill>
                <a:latin typeface="Arial Black" pitchFamily="34" charset="0"/>
              </a:rPr>
              <a:t>found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but may infect and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develop. 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e.g. </a:t>
            </a:r>
            <a:r>
              <a:rPr lang="en-US" sz="2000" i="1" dirty="0" err="1">
                <a:solidFill>
                  <a:srgbClr val="002060"/>
                </a:solidFill>
                <a:latin typeface="Arial Black" pitchFamily="34" charset="0"/>
              </a:rPr>
              <a:t>Angiostrongylus</a:t>
            </a:r>
            <a:r>
              <a:rPr lang="en-US" sz="2000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Arial Black" pitchFamily="34" charset="0"/>
              </a:rPr>
              <a:t>cantonensis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 ( Rat lung worm) in man caused eosinophilic meningitis.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just"/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3" name="Picture 12" descr="Figure 1 - Distribution of Eosinophilic Meningitis Cases Attributable to Angiostrongylus  cantonensis, Hawaii - Volume 13, Number 11—November 2007 - Emerging  Infectious Diseases journal - CD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11450"/>
            <a:ext cx="5715000" cy="3829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7086600" y="3429000"/>
            <a:ext cx="2057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Life-cycle of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Angistrongylus</a:t>
            </a:r>
            <a:r>
              <a:rPr lang="en-US" i="1" dirty="0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  <a:latin typeface="Arial Rounded MT Bold" panose="020F0704030504030204" pitchFamily="34" charset="0"/>
              </a:rPr>
              <a:t>cantonensis</a:t>
            </a:r>
            <a:endParaRPr lang="en-IN" i="1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17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VECTOR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9600"/>
            <a:ext cx="8610600" cy="60198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Vector: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It is a</a:t>
            </a:r>
            <a:r>
              <a:rPr lang="en-US" sz="2000" b="1" dirty="0" smtClean="0">
                <a:solidFill>
                  <a:srgbClr val="7030A0"/>
                </a:solidFill>
                <a:latin typeface="Arial Black" pitchFamily="34" charset="0"/>
              </a:rPr>
              <a:t> Latin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word means bearer.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It is usually an </a:t>
            </a:r>
            <a:r>
              <a:rPr lang="en-US" sz="2000" u="sng" dirty="0" smtClean="0">
                <a:solidFill>
                  <a:srgbClr val="7030A0"/>
                </a:solidFill>
                <a:latin typeface="Arial Black" pitchFamily="34" charset="0"/>
              </a:rPr>
              <a:t>arthropod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or any other invertebrate which transmits the parasites from vertebrate host to another.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marL="342900" indent="-342900" algn="just">
              <a:buFont typeface="Courier New" panose="02070309020205020404" pitchFamily="49" charset="0"/>
              <a:buChar char="o"/>
            </a:pP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400" b="1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latin typeface="Arial Black" pitchFamily="34" charset="0"/>
              </a:rPr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Vector: </a:t>
            </a:r>
            <a:r>
              <a:rPr lang="en-US" sz="2400" b="1" dirty="0" smtClean="0">
                <a:latin typeface="Arial Black" pitchFamily="34" charset="0"/>
              </a:rPr>
              <a:t>Two types: </a:t>
            </a:r>
            <a:r>
              <a:rPr lang="en-US" sz="2400" b="1" dirty="0" smtClean="0">
                <a:solidFill>
                  <a:srgbClr val="7030A0"/>
                </a:solidFill>
                <a:latin typeface="Arial Black" pitchFamily="34" charset="0"/>
              </a:rPr>
              <a:t>Mechanical Vector And Biological vector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ACER\Desktop\taban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58100" y="17145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ala\Pictures\pic\dog-ticks  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7818783" y="3084443"/>
            <a:ext cx="1143000" cy="1066800"/>
          </a:xfrm>
          <a:prstGeom prst="rect">
            <a:avLst/>
          </a:prstGeom>
          <a:noFill/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447124"/>
              </p:ext>
            </p:extLst>
          </p:nvPr>
        </p:nvGraphicFramePr>
        <p:xfrm>
          <a:off x="940491" y="1981200"/>
          <a:ext cx="6096000" cy="3610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6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567">
                <a:tc>
                  <a:txBody>
                    <a:bodyPr/>
                    <a:lstStyle/>
                    <a:p>
                      <a:r>
                        <a:rPr lang="en-US" dirty="0" smtClean="0"/>
                        <a:t>Parasites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Definitive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Vector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946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Trypanosoma </a:t>
                      </a:r>
                      <a:r>
                        <a:rPr lang="en-US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evansi</a:t>
                      </a:r>
                      <a:endParaRPr lang="en-IN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Domestic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animals, wild animals  etc.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Tabanus</a:t>
                      </a:r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fly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4209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Babesia</a:t>
                      </a:r>
                      <a:r>
                        <a:rPr lang="en-US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spp.</a:t>
                      </a:r>
                      <a:endParaRPr lang="en-IN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Domestic</a:t>
                      </a:r>
                      <a:r>
                        <a:rPr lang="en-US" baseline="0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animals, wild animals  etc.</a:t>
                      </a:r>
                      <a:endParaRPr lang="en-IN" dirty="0" smtClean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F0"/>
                          </a:solidFill>
                          <a:latin typeface="Arial Rounded MT Bold" panose="020F0704030504030204" pitchFamily="34" charset="0"/>
                        </a:rPr>
                        <a:t>  Tick</a:t>
                      </a:r>
                      <a:endParaRPr lang="en-IN" dirty="0">
                        <a:solidFill>
                          <a:srgbClr val="00B0F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67946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Theileria</a:t>
                      </a:r>
                      <a:r>
                        <a:rPr lang="en-US" i="1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baseline="0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annulata</a:t>
                      </a:r>
                      <a:endParaRPr lang="en-IN" i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Cattle, sheep. Goat etc.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Tick</a:t>
                      </a:r>
                      <a:endParaRPr lang="en-IN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4209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Plasmodium </a:t>
                      </a:r>
                      <a:r>
                        <a:rPr lang="en-US" i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sp.</a:t>
                      </a:r>
                    </a:p>
                    <a:p>
                      <a:r>
                        <a:rPr lang="en-US" i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( malarial parasite)</a:t>
                      </a:r>
                      <a:endParaRPr lang="en-IN" i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Man, birds,  etc.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Mosquitoes</a:t>
                      </a:r>
                      <a:endParaRPr lang="en-IN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9" name="Picture 8" descr="Common Types of Mosquitoes | Ecolab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t="2580" r="5453" b="7742"/>
          <a:stretch/>
        </p:blipFill>
        <p:spPr bwMode="auto">
          <a:xfrm>
            <a:off x="7248525" y="4419600"/>
            <a:ext cx="1895475" cy="1295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6489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VECTOR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323" y="1142999"/>
            <a:ext cx="6411477" cy="5687367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Mechanical vector: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Vector in which parasite does not multiply or develop and transmits the parasites in the short period. </a:t>
            </a:r>
            <a:b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</a:br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latin typeface="Arial Black" pitchFamily="34" charset="0"/>
              </a:rPr>
              <a:t> </a:t>
            </a:r>
            <a:endParaRPr lang="en-US" sz="2400" dirty="0">
              <a:latin typeface="Arial Black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360386"/>
              </p:ext>
            </p:extLst>
          </p:nvPr>
        </p:nvGraphicFramePr>
        <p:xfrm>
          <a:off x="1021687" y="2508882"/>
          <a:ext cx="6553200" cy="296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11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74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98193">
                <a:tc>
                  <a:txBody>
                    <a:bodyPr/>
                    <a:lstStyle/>
                    <a:p>
                      <a:r>
                        <a:rPr lang="en-US" dirty="0" smtClean="0"/>
                        <a:t> 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Definitive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Mechanical vector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26924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Trypanosoma </a:t>
                      </a:r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evansi</a:t>
                      </a:r>
                      <a:endParaRPr lang="en-US" i="1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Domestic animals,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Wild animals etc.</a:t>
                      </a:r>
                    </a:p>
                    <a:p>
                      <a:endParaRPr lang="en-US" baseline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 smtClean="0">
                          <a:latin typeface="Arial Rounded MT Bold" panose="020F0704030504030204" pitchFamily="34" charset="0"/>
                        </a:rPr>
                        <a:t>Tabanus</a:t>
                      </a:r>
                      <a:r>
                        <a:rPr lang="en-US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fly</a:t>
                      </a:r>
                      <a:endParaRPr lang="en-IN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10" descr="C:\Users\ACER\Desktop\t. evan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87" y="3976474"/>
            <a:ext cx="2232357" cy="149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CER\Desktop\taba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15240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263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VECTOR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6934200" cy="6324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Biological vector: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Vector in which parasites develop or multiply and make it infective for a susceptible host. </a:t>
            </a:r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latin typeface="Arial Black" pitchFamily="34" charset="0"/>
              </a:rPr>
              <a:t> </a:t>
            </a:r>
            <a:endParaRPr lang="en-US" sz="2400" dirty="0">
              <a:latin typeface="Arial Black" pitchFamily="34" charset="0"/>
            </a:endParaRPr>
          </a:p>
        </p:txBody>
      </p:sp>
      <p:pic>
        <p:nvPicPr>
          <p:cNvPr id="7" name="Picture 6" descr="C:\Users\ACER\Desktop\t. annul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3021"/>
              </p:ext>
            </p:extLst>
          </p:nvPr>
        </p:nvGraphicFramePr>
        <p:xfrm>
          <a:off x="838200" y="1617980"/>
          <a:ext cx="6629400" cy="2877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Definitive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Biological vector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377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Theileria</a:t>
                      </a:r>
                      <a:r>
                        <a:rPr lang="en-US" i="1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annulata</a:t>
                      </a:r>
                      <a:endParaRPr lang="en-IN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Cattle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Tick (</a:t>
                      </a:r>
                      <a:r>
                        <a:rPr lang="en-US" sz="18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Hyalomma</a:t>
                      </a:r>
                      <a:r>
                        <a:rPr lang="en-US" sz="18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anatolicum</a:t>
                      </a:r>
                      <a:r>
                        <a:rPr lang="en-US" sz="18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8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anatolicum</a:t>
                      </a:r>
                      <a:r>
                        <a:rPr lang="en-US" sz="18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)</a:t>
                      </a:r>
                      <a:endParaRPr lang="en-IN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1" name="Picture 10" descr="Hyalomma anatolicum - Wikidata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" t="11307" r="1826" b="4947"/>
          <a:stretch/>
        </p:blipFill>
        <p:spPr bwMode="auto">
          <a:xfrm>
            <a:off x="5029199" y="2971800"/>
            <a:ext cx="2124075" cy="1085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ropical theileriosis - Wikipedi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96" y="2667000"/>
            <a:ext cx="21336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SIRO PUBLISHING | Microbiology Australia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07230"/>
            <a:ext cx="3781425" cy="23507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4263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HOST 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838200"/>
            <a:ext cx="6934200" cy="6019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Host: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It is an organism or animal which carries or </a:t>
            </a:r>
            <a:r>
              <a:rPr lang="en-US" sz="2400" dirty="0" err="1" smtClean="0">
                <a:solidFill>
                  <a:srgbClr val="7030A0"/>
                </a:solidFill>
                <a:latin typeface="Arial Black" pitchFamily="34" charset="0"/>
              </a:rPr>
              <a:t>harbours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a parasite. 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It is </a:t>
            </a:r>
            <a:r>
              <a:rPr lang="en-US" sz="2400" u="sng" dirty="0" smtClean="0">
                <a:solidFill>
                  <a:srgbClr val="7030A0"/>
                </a:solidFill>
                <a:latin typeface="Arial Black" pitchFamily="34" charset="0"/>
              </a:rPr>
              <a:t>always larger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than the parasite. </a:t>
            </a: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latin typeface="Arial Black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latin typeface="Arial Black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latin typeface="Arial Black" pitchFamily="34" charset="0"/>
            </a:endParaRPr>
          </a:p>
          <a:p>
            <a:pPr algn="just">
              <a:buFont typeface="Courier New" pitchFamily="49" charset="0"/>
              <a:buChar char="o"/>
            </a:pPr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                Examples-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     </a:t>
            </a:r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</a:rPr>
              <a:t>Parasite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                     </a:t>
            </a:r>
            <a:r>
              <a:rPr lang="en-US" sz="2400" b="1" u="sng" dirty="0" smtClean="0">
                <a:solidFill>
                  <a:srgbClr val="FF0000"/>
                </a:solidFill>
                <a:latin typeface="Arial Black" pitchFamily="34" charset="0"/>
              </a:rPr>
              <a:t>Host</a:t>
            </a:r>
            <a:endParaRPr lang="en-US" sz="24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sz="2400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 Black" pitchFamily="34" charset="0"/>
              </a:rPr>
              <a:t>Ascaris</a:t>
            </a:r>
            <a:r>
              <a:rPr lang="en-US" sz="2400" i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i="1" dirty="0" err="1" smtClean="0">
                <a:solidFill>
                  <a:srgbClr val="7030A0"/>
                </a:solidFill>
                <a:latin typeface="Arial Black" pitchFamily="34" charset="0"/>
              </a:rPr>
              <a:t>suum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				   Pig</a:t>
            </a:r>
          </a:p>
          <a:p>
            <a:pPr algn="ctr"/>
            <a:r>
              <a:rPr lang="en-US" sz="2400" i="1" dirty="0" smtClean="0">
                <a:solidFill>
                  <a:srgbClr val="7030A0"/>
                </a:solidFill>
                <a:latin typeface="Arial Black" pitchFamily="34" charset="0"/>
              </a:rPr>
              <a:t>        </a:t>
            </a:r>
            <a:r>
              <a:rPr lang="en-US" sz="2400" i="1" dirty="0" err="1" smtClean="0">
                <a:solidFill>
                  <a:srgbClr val="7030A0"/>
                </a:solidFill>
                <a:latin typeface="Arial Black" pitchFamily="34" charset="0"/>
              </a:rPr>
              <a:t>Fasciola</a:t>
            </a:r>
            <a:r>
              <a:rPr lang="en-US" sz="2400" i="1" dirty="0" smtClean="0">
                <a:solidFill>
                  <a:srgbClr val="7030A0"/>
                </a:solidFill>
                <a:latin typeface="Arial Black" pitchFamily="34" charset="0"/>
              </a:rPr>
              <a:t> hepatica	</a:t>
            </a:r>
            <a:r>
              <a:rPr lang="en-US" sz="2400" dirty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      Sheep</a:t>
            </a:r>
          </a:p>
          <a:p>
            <a:pPr algn="ctr"/>
            <a:r>
              <a:rPr lang="en-US" sz="2400" i="1" dirty="0" smtClean="0">
                <a:solidFill>
                  <a:srgbClr val="7030A0"/>
                </a:solidFill>
                <a:latin typeface="Arial Black" pitchFamily="34" charset="0"/>
              </a:rPr>
              <a:t> Entamoeba </a:t>
            </a:r>
            <a:r>
              <a:rPr lang="en-US" sz="2400" i="1" dirty="0" err="1" smtClean="0">
                <a:solidFill>
                  <a:srgbClr val="7030A0"/>
                </a:solidFill>
                <a:latin typeface="Arial Black" pitchFamily="34" charset="0"/>
              </a:rPr>
              <a:t>histolytica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		Man</a:t>
            </a: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4" name="Picture 2" descr="C:\Users\ACER\Desktop\submandibular oedema c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984" y="2819400"/>
            <a:ext cx="1371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ACER\Desktop\G.i.parasite of hore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667000" y="2667000"/>
            <a:ext cx="2971800" cy="1447800"/>
          </a:xfrm>
          <a:prstGeom prst="rect">
            <a:avLst/>
          </a:prstGeom>
          <a:noFill/>
        </p:spPr>
      </p:pic>
      <p:pic>
        <p:nvPicPr>
          <p:cNvPr id="6" name="Picture 2" descr="C:\Users\Dr. Ajit\Desktop\bottle ja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2647122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33400"/>
            <a:ext cx="6934200" cy="914400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400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8347" y="2967335"/>
            <a:ext cx="3987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303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837" y="1219200"/>
            <a:ext cx="6858000" cy="56388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Final Host or Definitive Host: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Host which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harbours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the adult stage of the parasite and parasite reach the sexual maturity in it.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pic>
        <p:nvPicPr>
          <p:cNvPr id="5" name="Picture 7" descr="cow"/>
          <p:cNvPicPr>
            <a:picLocks noChangeAspect="1" noChangeArrowheads="1"/>
          </p:cNvPicPr>
          <p:nvPr/>
        </p:nvPicPr>
        <p:blipFill>
          <a:blip r:embed="rId3"/>
          <a:srcRect t="31789" b="7285"/>
          <a:stretch>
            <a:fillRect/>
          </a:stretch>
        </p:blipFill>
        <p:spPr bwMode="auto">
          <a:xfrm>
            <a:off x="7834373" y="116153"/>
            <a:ext cx="1066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Users\ACER\Desktop\goa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58173" y="913298"/>
            <a:ext cx="121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erma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72473" y="2820742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419840"/>
              </p:ext>
            </p:extLst>
          </p:nvPr>
        </p:nvGraphicFramePr>
        <p:xfrm>
          <a:off x="914400" y="2870200"/>
          <a:ext cx="6248399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632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Parasites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Common name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Definitive hosts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9324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Toxocara</a:t>
                      </a:r>
                      <a:r>
                        <a:rPr lang="en-US" sz="1600" i="1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canis</a:t>
                      </a:r>
                      <a:endParaRPr lang="en-IN" sz="1600" i="1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Arrow headed worm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Dog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1568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Syngamus</a:t>
                      </a:r>
                      <a:r>
                        <a:rPr lang="en-US" sz="16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tarchea</a:t>
                      </a:r>
                      <a:endParaRPr lang="en-IN" sz="1600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Gape worm) </a:t>
                      </a:r>
                      <a:endParaRPr lang="en-IN" sz="16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Birds</a:t>
                      </a:r>
                      <a:endParaRPr lang="en-IN" sz="16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329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Oxyuris</a:t>
                      </a:r>
                      <a:r>
                        <a:rPr lang="en-US" sz="1600" i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equi</a:t>
                      </a:r>
                      <a:r>
                        <a:rPr lang="en-US" sz="1600" i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Pin worm of horse </a:t>
                      </a:r>
                      <a:endParaRPr lang="en-IN" sz="16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Horse&amp; Donkey</a:t>
                      </a:r>
                      <a:endParaRPr lang="en-IN" sz="16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5774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Paragonimus</a:t>
                      </a:r>
                      <a:r>
                        <a:rPr lang="en-US" sz="1600" i="1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baseline="0" dirty="0" err="1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westermani</a:t>
                      </a:r>
                      <a:endParaRPr lang="en-IN" sz="1600" i="1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Lung </a:t>
                      </a:r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fluke</a:t>
                      </a:r>
                      <a:endParaRPr lang="en-IN" sz="16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C00000"/>
                          </a:solidFill>
                          <a:latin typeface="Arial Rounded MT Bold" panose="020F0704030504030204" pitchFamily="34" charset="0"/>
                        </a:rPr>
                        <a:t> Dog, cat, tiger etc.</a:t>
                      </a:r>
                      <a:endParaRPr lang="en-IN" sz="1600" dirty="0">
                        <a:solidFill>
                          <a:srgbClr val="C0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7254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Dipylidium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caninum</a:t>
                      </a:r>
                      <a:endParaRPr lang="en-IN" sz="1600" i="1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Commonest tapeworm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of dog</a:t>
                      </a:r>
                      <a:endParaRPr lang="en-IN" sz="16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Dog </a:t>
                      </a:r>
                      <a:endParaRPr lang="en-IN" sz="1600" dirty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7254">
                <a:tc>
                  <a:txBody>
                    <a:bodyPr/>
                    <a:lstStyle/>
                    <a:p>
                      <a:r>
                        <a:rPr lang="en-IN" sz="1600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Trypanosom</a:t>
                      </a:r>
                      <a:r>
                        <a:rPr lang="en-IN" sz="1600" i="1" baseline="0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a</a:t>
                      </a:r>
                      <a:r>
                        <a:rPr lang="en-IN" sz="1600" i="1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1600" i="1" baseline="0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evansi</a:t>
                      </a:r>
                      <a:endParaRPr lang="en-IN" sz="160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                -</a:t>
                      </a:r>
                      <a:endParaRPr lang="en-IN" sz="160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Horse,</a:t>
                      </a:r>
                      <a:r>
                        <a:rPr lang="en-IN" sz="160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dog, cattle, Tiger etc.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1568">
                <a:tc>
                  <a:txBody>
                    <a:bodyPr/>
                    <a:lstStyle/>
                    <a:p>
                      <a:r>
                        <a:rPr lang="en-IN" sz="1600" i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1600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Eimeria</a:t>
                      </a:r>
                      <a:r>
                        <a:rPr lang="en-IN" sz="1600" i="1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IN" sz="1600" i="1" dirty="0" err="1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tenella</a:t>
                      </a:r>
                      <a:endParaRPr lang="en-IN" sz="1600" i="1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              -</a:t>
                      </a:r>
                      <a:endParaRPr lang="en-IN" sz="160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Poultry</a:t>
                      </a:r>
                      <a:endParaRPr lang="en-IN" sz="160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98389765"/>
                  </a:ext>
                </a:extLst>
              </a:tr>
            </a:tbl>
          </a:graphicData>
        </a:graphic>
      </p:graphicFrame>
      <p:pic>
        <p:nvPicPr>
          <p:cNvPr id="9" name="Picture 8" descr="5 Essential Things To Do Every Month To Keep Your Dog Parasite Free -  DogBuddy Blo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16" y="3602091"/>
            <a:ext cx="1228725" cy="1099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Equine Diseases &amp; Conditions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33" y="1636643"/>
            <a:ext cx="1286911" cy="107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Tiger | Smithsonian's National Zo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73" y="4744846"/>
            <a:ext cx="1469120" cy="9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123350">
            <a:off x="7693773" y="5549490"/>
            <a:ext cx="1566808" cy="1359526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86600" y="6705600"/>
            <a:ext cx="2057400" cy="127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7631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(Definitive host)</a:t>
            </a:r>
            <a:endParaRPr lang="en-US" sz="24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837" y="1219200"/>
            <a:ext cx="6858000" cy="5638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911507"/>
              </p:ext>
            </p:extLst>
          </p:nvPr>
        </p:nvGraphicFramePr>
        <p:xfrm>
          <a:off x="914400" y="1599099"/>
          <a:ext cx="6248399" cy="76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822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Parasites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Common name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Definitive hosts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4881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Syngamus</a:t>
                      </a:r>
                      <a:r>
                        <a:rPr lang="en-US" sz="16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tarchea</a:t>
                      </a:r>
                      <a:endParaRPr lang="en-IN" sz="1600" i="1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Gape worm) </a:t>
                      </a:r>
                      <a:endParaRPr lang="en-IN" sz="16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Birds</a:t>
                      </a:r>
                      <a:endParaRPr lang="en-IN" sz="160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23350">
            <a:off x="7450630" y="2882490"/>
            <a:ext cx="1566808" cy="1359526"/>
          </a:xfrm>
          <a:prstGeom prst="rect">
            <a:avLst/>
          </a:prstGeom>
        </p:spPr>
      </p:pic>
      <p:pic>
        <p:nvPicPr>
          <p:cNvPr id="13" name="Picture 12" descr="Gapeworm Infection in Chicke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5084"/>
            <a:ext cx="5029200" cy="445291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5843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Arial Black" pitchFamily="34" charset="0"/>
              </a:rPr>
              <a:t>Types of Hosts</a:t>
            </a:r>
            <a:br>
              <a:rPr lang="en-US" sz="4000" dirty="0">
                <a:latin typeface="Arial Black" pitchFamily="34" charset="0"/>
              </a:rPr>
            </a:br>
            <a:r>
              <a:rPr lang="en-US" sz="3200" dirty="0">
                <a:solidFill>
                  <a:srgbClr val="7030A0"/>
                </a:solidFill>
                <a:latin typeface="Arial Black" pitchFamily="34" charset="0"/>
              </a:rPr>
              <a:t>(Definitive host)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8837" y="1219200"/>
            <a:ext cx="6858000" cy="5638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626073"/>
              </p:ext>
            </p:extLst>
          </p:nvPr>
        </p:nvGraphicFramePr>
        <p:xfrm>
          <a:off x="914400" y="990600"/>
          <a:ext cx="6248399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07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69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0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Parasites</a:t>
                      </a:r>
                      <a:r>
                        <a:rPr lang="en-US" sz="1600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Common name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Definitive hosts</a:t>
                      </a:r>
                      <a:endParaRPr lang="en-IN" sz="160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Oxyuris</a:t>
                      </a:r>
                      <a:r>
                        <a:rPr lang="en-US" sz="1600" i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equi</a:t>
                      </a:r>
                      <a:r>
                        <a:rPr lang="en-US" sz="1600" i="1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i="1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Pin worm of horse </a:t>
                      </a:r>
                      <a:endParaRPr lang="en-IN" sz="16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B050"/>
                          </a:solidFill>
                          <a:latin typeface="Arial Rounded MT Bold" panose="020F0704030504030204" pitchFamily="34" charset="0"/>
                        </a:rPr>
                        <a:t> Horse&amp; Donkey</a:t>
                      </a:r>
                      <a:endParaRPr lang="en-IN" sz="1600" dirty="0">
                        <a:solidFill>
                          <a:srgbClr val="00B05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0" name="Picture 9" descr="Equine Diseases &amp; Condition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124" y="4114800"/>
            <a:ext cx="1286911" cy="1071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Equimax Horse - Parasit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869" y="1823776"/>
            <a:ext cx="5731510" cy="503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ow to Get Rid of Pinworms | Dr. K's Horse Sens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20716" r="13145" b="28051"/>
          <a:stretch/>
        </p:blipFill>
        <p:spPr bwMode="auto">
          <a:xfrm rot="3298043">
            <a:off x="6763138" y="2753441"/>
            <a:ext cx="1828800" cy="9629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/>
          <p:cNvSpPr/>
          <p:nvPr/>
        </p:nvSpPr>
        <p:spPr>
          <a:xfrm>
            <a:off x="7315200" y="16002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rgbClr val="7030A0"/>
                </a:solidFill>
              </a:rPr>
              <a:t>Oxyuris</a:t>
            </a:r>
            <a:r>
              <a:rPr lang="en-US" i="1" dirty="0" smtClean="0">
                <a:solidFill>
                  <a:srgbClr val="7030A0"/>
                </a:solidFill>
              </a:rPr>
              <a:t> </a:t>
            </a:r>
            <a:r>
              <a:rPr lang="en-US" i="1" dirty="0" err="1" smtClean="0">
                <a:solidFill>
                  <a:srgbClr val="7030A0"/>
                </a:solidFill>
              </a:rPr>
              <a:t>equi</a:t>
            </a:r>
            <a:endParaRPr lang="en-IN" i="1" dirty="0">
              <a:solidFill>
                <a:srgbClr val="7030A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61127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6529387" cy="60960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Intermediate </a:t>
            </a:r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H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ost: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Host, which </a:t>
            </a:r>
            <a:r>
              <a:rPr lang="en-US" sz="2000" dirty="0" err="1" smtClean="0">
                <a:solidFill>
                  <a:srgbClr val="7030A0"/>
                </a:solidFill>
                <a:latin typeface="Arial Black" pitchFamily="34" charset="0"/>
              </a:rPr>
              <a:t>harbours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 the larval stages or the developing stages of the parasite. </a:t>
            </a:r>
          </a:p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4" name="Picture 8" descr="C:\Users\ACER\Desktop\indoplanorbis san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7553790" y="788618"/>
            <a:ext cx="1804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56172"/>
              </p:ext>
            </p:extLst>
          </p:nvPr>
        </p:nvGraphicFramePr>
        <p:xfrm>
          <a:off x="609600" y="1752601"/>
          <a:ext cx="7086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90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365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Parasites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Definitive hosts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Intermediate hosts     (I.H.) 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421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Fasciola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hepatica</a:t>
                      </a:r>
                      <a:endParaRPr lang="en-IN" sz="1600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Cattle, sheep, goat etc.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Snail (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Lymanea</a:t>
                      </a:r>
                      <a:r>
                        <a:rPr lang="en-US" sz="16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luteola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) 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Moniezia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expansa</a:t>
                      </a:r>
                      <a:endParaRPr lang="en-IN" sz="1600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Cattle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 Rounded MT Bold" panose="020F0704030504030204" pitchFamily="34" charset="0"/>
                        </a:rPr>
                        <a:t>Oribatid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mite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486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Taenia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solium</a:t>
                      </a:r>
                      <a:endParaRPr lang="en-IN" sz="1600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Man 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Pig, Man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7830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Davainea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proglottina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                 </a:t>
                      </a:r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( Smallest tapeworm of poultry)</a:t>
                      </a:r>
                      <a:endParaRPr lang="en-IN" sz="1600" dirty="0">
                        <a:solidFill>
                          <a:srgbClr val="0070C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Poultry 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Ant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Dioctophyma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renale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IN" sz="1600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Dog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Aquatic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annelid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Oligochaete)</a:t>
                      </a:r>
                      <a:endParaRPr lang="en-US" sz="16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3659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Dicrocoelium</a:t>
                      </a:r>
                      <a:r>
                        <a:rPr lang="en-US" sz="1600" i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baseline="0" dirty="0" err="1" smtClean="0">
                          <a:latin typeface="Arial Rounded MT Bold" panose="020F0704030504030204" pitchFamily="34" charset="0"/>
                        </a:rPr>
                        <a:t>dendriticum</a:t>
                      </a:r>
                      <a:endParaRPr lang="en-IN" sz="1600" i="1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Cattle,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pig etc.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First I.H.-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Snail</a:t>
                      </a:r>
                    </a:p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Second I.H.-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Ant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7830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Diphyllobothrium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latum</a:t>
                      </a:r>
                      <a:endParaRPr lang="en-US" sz="1600" i="1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1600" i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( Fish tapeworm</a:t>
                      </a:r>
                      <a:r>
                        <a:rPr lang="en-US" sz="1600" i="0" baseline="0" dirty="0" smtClean="0">
                          <a:solidFill>
                            <a:srgbClr val="002060"/>
                          </a:solidFill>
                          <a:latin typeface="Arial Rounded MT Bold" panose="020F0704030504030204" pitchFamily="34" charset="0"/>
                        </a:rPr>
                        <a:t> or Broad tapeworm)</a:t>
                      </a:r>
                      <a:endParaRPr lang="en-IN" sz="1600" i="0" dirty="0">
                        <a:solidFill>
                          <a:srgbClr val="00206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Man, dog, cat etc.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First I.H.- </a:t>
                      </a:r>
                      <a:r>
                        <a:rPr lang="en-US" sz="1600" baseline="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Cyclops</a:t>
                      </a:r>
                      <a:endParaRPr lang="en-US" sz="1600" dirty="0" smtClean="0"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0070C0"/>
                          </a:solidFill>
                          <a:latin typeface="Arial Rounded MT Bold" panose="020F0704030504030204" pitchFamily="34" charset="0"/>
                        </a:rPr>
                        <a:t>Second I.H.- 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Fishes</a:t>
                      </a:r>
                      <a:endParaRPr lang="en-IN" sz="160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 descr="Oribatida - Wikipedi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7" t="11333" r="2325" b="1999"/>
          <a:stretch/>
        </p:blipFill>
        <p:spPr bwMode="auto">
          <a:xfrm rot="16200000">
            <a:off x="7684345" y="2537755"/>
            <a:ext cx="1653013" cy="995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350+ Ant Pictures | Download Free Images on Unsplash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5" t="23951" r="7654" b="9936"/>
          <a:stretch/>
        </p:blipFill>
        <p:spPr bwMode="auto">
          <a:xfrm>
            <a:off x="8040617" y="3960678"/>
            <a:ext cx="914400" cy="790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Oligochaete | annelid | Britannica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23110" r="19222" b="6889"/>
          <a:stretch/>
        </p:blipFill>
        <p:spPr bwMode="auto">
          <a:xfrm>
            <a:off x="7940605" y="5741911"/>
            <a:ext cx="1114425" cy="112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1,267,426 Fish Stock Photos, Pictures &amp; Royalty-Free Images - iStock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197" y="4850015"/>
            <a:ext cx="967889" cy="685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841207" y="6692901"/>
            <a:ext cx="2057400" cy="1270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16668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100" dirty="0" smtClean="0">
                <a:solidFill>
                  <a:srgbClr val="7030A0"/>
                </a:solidFill>
                <a:latin typeface="Arial Black" pitchFamily="34" charset="0"/>
              </a:rPr>
              <a:t>(Intermediate hosts)</a:t>
            </a:r>
            <a:endParaRPr lang="en-US" sz="3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6529387" cy="5791200"/>
          </a:xfrm>
        </p:spPr>
        <p:txBody>
          <a:bodyPr>
            <a:normAutofit/>
          </a:bodyPr>
          <a:lstStyle/>
          <a:p>
            <a:pPr algn="just"/>
            <a:endParaRPr lang="en-US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367008"/>
              </p:ext>
            </p:extLst>
          </p:nvPr>
        </p:nvGraphicFramePr>
        <p:xfrm>
          <a:off x="838200" y="1179236"/>
          <a:ext cx="6400800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3353">
                <a:tc>
                  <a:txBody>
                    <a:bodyPr/>
                    <a:lstStyle/>
                    <a:p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Final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Intermediate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1247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Fasciola</a:t>
                      </a:r>
                      <a:r>
                        <a:rPr lang="en-US" sz="1600" i="1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hepatica</a:t>
                      </a:r>
                    </a:p>
                    <a:p>
                      <a:r>
                        <a:rPr lang="en-US" sz="1600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</a:t>
                      </a:r>
                      <a:r>
                        <a:rPr lang="en-US" sz="1600" i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C.N: </a:t>
                      </a:r>
                      <a:r>
                        <a:rPr lang="en-US" sz="1600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Liver fluke) </a:t>
                      </a:r>
                      <a:endParaRPr lang="en-IN" sz="1600" i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Cattle, sheep, goat etc.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Snail (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Lymnaea</a:t>
                      </a:r>
                      <a:r>
                        <a:rPr lang="en-US" sz="1600" i="1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dirty="0" err="1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luteola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) </a:t>
                      </a:r>
                    </a:p>
                    <a:p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 descr="Fasciola hepatica - Wikipedi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6970" r="4090" b="29091"/>
          <a:stretch/>
        </p:blipFill>
        <p:spPr bwMode="auto">
          <a:xfrm>
            <a:off x="990600" y="2583139"/>
            <a:ext cx="1905000" cy="8477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dvice on dealing with liver fluke - INSIGHTS - Farmers Guardia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99452"/>
            <a:ext cx="3757405" cy="2729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ntermediate host snail Lymnaea luteola. | Download Scientific Diagra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5" t="19173" r="16250" b="23684"/>
          <a:stretch/>
        </p:blipFill>
        <p:spPr bwMode="auto">
          <a:xfrm>
            <a:off x="5638800" y="2133600"/>
            <a:ext cx="1447800" cy="1297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12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100" dirty="0" smtClean="0">
                <a:solidFill>
                  <a:srgbClr val="7030A0"/>
                </a:solidFill>
                <a:latin typeface="Arial Black" pitchFamily="34" charset="0"/>
              </a:rPr>
              <a:t>(Intermediate hosts)</a:t>
            </a:r>
            <a:endParaRPr lang="en-US" sz="3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6529387" cy="57912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65990"/>
              </p:ext>
            </p:extLst>
          </p:nvPr>
        </p:nvGraphicFramePr>
        <p:xfrm>
          <a:off x="914400" y="1371600"/>
          <a:ext cx="6400800" cy="259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01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936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Final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Intermediate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Second</a:t>
                      </a:r>
                      <a:r>
                        <a:rPr lang="en-US" baseline="0" dirty="0" smtClean="0"/>
                        <a:t> Intermediate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2647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Dicrocoelium</a:t>
                      </a:r>
                      <a:r>
                        <a:rPr lang="en-US" sz="1600" i="1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baseline="0" dirty="0" err="1" smtClean="0">
                          <a:latin typeface="Arial Rounded MT Bold" panose="020F0704030504030204" pitchFamily="34" charset="0"/>
                        </a:rPr>
                        <a:t>dendriticum</a:t>
                      </a:r>
                      <a:r>
                        <a:rPr lang="en-US" sz="1600" i="1" baseline="0" dirty="0" smtClean="0">
                          <a:latin typeface="Arial Rounded MT Bold" panose="020F0704030504030204" pitchFamily="34" charset="0"/>
                        </a:rPr>
                        <a:t>     </a:t>
                      </a:r>
                      <a:r>
                        <a:rPr lang="en-US" sz="1600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</a:t>
                      </a:r>
                      <a:r>
                        <a:rPr lang="en-US" sz="1400" i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C.N: </a:t>
                      </a:r>
                      <a:r>
                        <a:rPr lang="en-US" sz="1600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Lancet</a:t>
                      </a:r>
                      <a:r>
                        <a:rPr lang="en-US" sz="1600" i="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fluke) </a:t>
                      </a:r>
                      <a:endParaRPr lang="en-IN" sz="1600" i="0" dirty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Cattle, sheep, goat, pig etc.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Land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snail         ( </a:t>
                      </a:r>
                      <a:r>
                        <a:rPr lang="en-US" sz="1600" i="1" baseline="0" dirty="0" err="1" smtClean="0">
                          <a:latin typeface="Arial Rounded MT Bold" panose="020F0704030504030204" pitchFamily="34" charset="0"/>
                        </a:rPr>
                        <a:t>Cionella</a:t>
                      </a:r>
                      <a:r>
                        <a:rPr lang="en-US" sz="1600" baseline="0" dirty="0" smtClean="0">
                          <a:latin typeface="Arial Rounded MT Bold" panose="020F0704030504030204" pitchFamily="34" charset="0"/>
                        </a:rPr>
                        <a:t> etc.) 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Ant ( </a:t>
                      </a:r>
                      <a:r>
                        <a:rPr lang="en-US" sz="1600" i="1" dirty="0" smtClean="0">
                          <a:latin typeface="Arial Rounded MT Bold" panose="020F0704030504030204" pitchFamily="34" charset="0"/>
                        </a:rPr>
                        <a:t>Formica </a:t>
                      </a:r>
                      <a:r>
                        <a:rPr lang="en-US" sz="1600" i="1" dirty="0" err="1" smtClean="0">
                          <a:latin typeface="Arial Rounded MT Bold" panose="020F0704030504030204" pitchFamily="34" charset="0"/>
                        </a:rPr>
                        <a:t>fusca</a:t>
                      </a:r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)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12" name="Picture 11" descr="NCSU Veterinary Parasitology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959" b="3806"/>
          <a:stretch/>
        </p:blipFill>
        <p:spPr bwMode="auto">
          <a:xfrm>
            <a:off x="1219200" y="419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2" descr="C:\Users\hp\Desktop\land snail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28604"/>
            <a:ext cx="10668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Users\hp\Desktop\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910713"/>
            <a:ext cx="1295400" cy="109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hp\Desktop\ldd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2666999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0834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Types of Hosts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100" dirty="0" smtClean="0">
                <a:solidFill>
                  <a:srgbClr val="7030A0"/>
                </a:solidFill>
                <a:latin typeface="Arial Black" pitchFamily="34" charset="0"/>
              </a:rPr>
              <a:t>(Intermediate hosts)</a:t>
            </a:r>
            <a:endParaRPr lang="en-US" sz="3100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066800"/>
            <a:ext cx="6529387" cy="57912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r>
              <a:rPr lang="en-US" sz="2400" b="1" dirty="0" smtClean="0"/>
              <a:t> 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820269"/>
              </p:ext>
            </p:extLst>
          </p:nvPr>
        </p:nvGraphicFramePr>
        <p:xfrm>
          <a:off x="914400" y="1043510"/>
          <a:ext cx="6400800" cy="2631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Final Host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Intermediate host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4283">
                <a:tc>
                  <a:txBody>
                    <a:bodyPr/>
                    <a:lstStyle/>
                    <a:p>
                      <a:r>
                        <a:rPr lang="en-US" sz="1600" i="1" dirty="0" err="1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Dioctophyma</a:t>
                      </a:r>
                      <a:r>
                        <a:rPr lang="en-US" sz="1600" i="1" baseline="0" dirty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i="1" baseline="0" err="1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renale</a:t>
                      </a:r>
                      <a:r>
                        <a:rPr lang="en-US" sz="1600" i="1" baseline="0" smtClean="0">
                          <a:solidFill>
                            <a:srgbClr val="FF0000"/>
                          </a:solidFill>
                          <a:latin typeface="Arial Rounded MT Bold" panose="020F0704030504030204" pitchFamily="34" charset="0"/>
                        </a:rPr>
                        <a:t> </a:t>
                      </a:r>
                      <a:endParaRPr lang="en-US" sz="1600" i="1" baseline="0" dirty="0" smtClean="0">
                        <a:solidFill>
                          <a:srgbClr val="FF000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r>
                        <a:rPr lang="en-US" sz="1600" i="0" baseline="0" dirty="0" smtClean="0">
                          <a:latin typeface="Arial Rounded MT Bold" panose="020F0704030504030204" pitchFamily="34" charset="0"/>
                        </a:rPr>
                        <a:t>( C.N</a:t>
                      </a:r>
                      <a:r>
                        <a:rPr lang="en-US" sz="1600" i="0" baseline="0" smtClean="0">
                          <a:latin typeface="Arial Rounded MT Bold" panose="020F0704030504030204" pitchFamily="34" charset="0"/>
                        </a:rPr>
                        <a:t>.: Kidney </a:t>
                      </a:r>
                      <a:r>
                        <a:rPr lang="en-US" sz="1600" i="0" baseline="0" dirty="0" smtClean="0">
                          <a:latin typeface="Arial Rounded MT Bold" panose="020F0704030504030204" pitchFamily="34" charset="0"/>
                        </a:rPr>
                        <a:t>worm of </a:t>
                      </a:r>
                      <a:r>
                        <a:rPr lang="en-US" sz="1600" i="0" baseline="0" smtClean="0">
                          <a:latin typeface="Arial Rounded MT Bold" panose="020F0704030504030204" pitchFamily="34" charset="0"/>
                        </a:rPr>
                        <a:t>dog)</a:t>
                      </a:r>
                    </a:p>
                    <a:p>
                      <a:endParaRPr lang="en-US" sz="1600" i="0" dirty="0" smtClean="0">
                        <a:latin typeface="Arial Rounded MT Bold" panose="020F0704030504030204" pitchFamily="34" charset="0"/>
                      </a:endParaRPr>
                    </a:p>
                    <a:p>
                      <a:endParaRPr lang="en-IN" sz="1600" i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smtClean="0">
                          <a:latin typeface="Arial Rounded MT Bold" panose="020F0704030504030204" pitchFamily="34" charset="0"/>
                        </a:rPr>
                        <a:t>Dog</a:t>
                      </a:r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Aquatic</a:t>
                      </a:r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 annelid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rgbClr val="7030A0"/>
                          </a:solidFill>
                          <a:latin typeface="Arial Rounded MT Bold" panose="020F0704030504030204" pitchFamily="34" charset="0"/>
                        </a:rPr>
                        <a:t>( Oligochaete)</a:t>
                      </a:r>
                      <a:endParaRPr lang="en-US" sz="1600" dirty="0" smtClean="0">
                        <a:solidFill>
                          <a:srgbClr val="7030A0"/>
                        </a:solidFill>
                        <a:latin typeface="Arial Rounded MT Bold" panose="020F0704030504030204" pitchFamily="34" charset="0"/>
                      </a:endParaRPr>
                    </a:p>
                    <a:p>
                      <a:endParaRPr lang="en-IN" sz="160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8" name="Picture 7" descr="&quot;Dioctophyme renale&quot; that was free floating in the abdomen of a do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3921"/>
          <a:stretch/>
        </p:blipFill>
        <p:spPr bwMode="auto">
          <a:xfrm>
            <a:off x="1762539" y="2590800"/>
            <a:ext cx="1362075" cy="1227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File:Dioctophyme renale LifeCycle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91145"/>
            <a:ext cx="3467100" cy="31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Oligochaete | annelid | Britannic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" t="23110" r="19222" b="6889"/>
          <a:stretch/>
        </p:blipFill>
        <p:spPr bwMode="auto">
          <a:xfrm>
            <a:off x="5521187" y="2514600"/>
            <a:ext cx="1114425" cy="112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7220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1348</TotalTime>
  <Words>888</Words>
  <Application>Microsoft Office PowerPoint</Application>
  <PresentationFormat>On-screen Show (4:3)</PresentationFormat>
  <Paragraphs>289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Facet</vt:lpstr>
      <vt:lpstr>PowerPoint Presentation</vt:lpstr>
      <vt:lpstr>HOST </vt:lpstr>
      <vt:lpstr>Types of Hosts</vt:lpstr>
      <vt:lpstr>Types of Hosts (Definitive host)</vt:lpstr>
      <vt:lpstr>Types of Hosts (Definitive host)</vt:lpstr>
      <vt:lpstr>Types of Hosts</vt:lpstr>
      <vt:lpstr>Types of Hosts (Intermediate hosts)</vt:lpstr>
      <vt:lpstr>Types of Hosts (Intermediate hosts)</vt:lpstr>
      <vt:lpstr>Types of Hosts (Intermediate hosts)</vt:lpstr>
      <vt:lpstr>Types of Hosts</vt:lpstr>
      <vt:lpstr>Types of Hosts (Paratenic host) </vt:lpstr>
      <vt:lpstr>Types of Hosts </vt:lpstr>
      <vt:lpstr>Types of Hosts (Reservoir Host)</vt:lpstr>
      <vt:lpstr>Types of Hosts</vt:lpstr>
      <vt:lpstr>Types of Hosts (Natural host)</vt:lpstr>
      <vt:lpstr>Types of Hosts</vt:lpstr>
      <vt:lpstr>VECTOR</vt:lpstr>
      <vt:lpstr>VECTOR</vt:lpstr>
      <vt:lpstr>VECTOR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146</cp:revision>
  <dcterms:created xsi:type="dcterms:W3CDTF">2006-08-16T00:00:00Z</dcterms:created>
  <dcterms:modified xsi:type="dcterms:W3CDTF">2020-10-03T06:17:02Z</dcterms:modified>
</cp:coreProperties>
</file>