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6" r:id="rId2"/>
    <p:sldId id="269" r:id="rId3"/>
    <p:sldId id="275" r:id="rId4"/>
    <p:sldId id="276" r:id="rId5"/>
    <p:sldId id="270" r:id="rId6"/>
    <p:sldId id="272" r:id="rId7"/>
    <p:sldId id="273" r:id="rId8"/>
    <p:sldId id="274" r:id="rId9"/>
    <p:sldId id="271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D3876-27DC-4F89-9976-775BDC636C51}" type="datetimeFigureOut">
              <a:rPr lang="en-IN" smtClean="0"/>
              <a:t>31-10-2020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4C1205-AD63-4D0E-B50A-BF57675FBF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094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E629B9-1414-4C73-BA96-D30963918A51}" type="slidenum">
              <a:rPr lang="en-IN" smtClean="0"/>
              <a:pPr/>
              <a:t>9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D0D48-9FEB-47D5-8933-D5846D528B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19C11A-8AFE-4B99-B522-C7E1833F1B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31E1C-F01F-42EE-988D-C07D56701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F1E3-DE1D-47F8-AABA-3C30B4715FD1}" type="datetimeFigureOut">
              <a:rPr lang="en-IN" smtClean="0"/>
              <a:t>31-10-2020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D5C4A-C50B-489F-80F9-75F159842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09764-5B1F-4B0A-93E4-4CDF20D3E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6DF3A-5FBD-4484-B4A7-28249453C3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4959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3D8B0-3E74-4C09-A6DA-CFC6BEBD5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68E527-EDF8-40B6-9FCC-8BB42C709D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7BE241-34C7-4C36-911B-6DD75204C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F1E3-DE1D-47F8-AABA-3C30B4715FD1}" type="datetimeFigureOut">
              <a:rPr lang="en-IN" smtClean="0"/>
              <a:t>31-10-2020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32272-720B-4207-8D3E-2F4DB9D37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73A59-D8D5-4F81-9773-21231172D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6DF3A-5FBD-4484-B4A7-28249453C3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1396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04041F-42FB-4057-BA0B-8DB2E7019B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F9379F-37C4-4525-B576-3358E352D6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C9D338-221A-4F6A-B0A2-CB18CF89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F1E3-DE1D-47F8-AABA-3C30B4715FD1}" type="datetimeFigureOut">
              <a:rPr lang="en-IN" smtClean="0"/>
              <a:t>31-10-2020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A3281-9BDA-4C7E-8108-34F2C59B7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E508C-EB90-4831-ADF5-AE839BBBF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6DF3A-5FBD-4484-B4A7-28249453C3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2597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1FCA8-B171-4AE5-B0E1-F68D704DD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35F14-11F2-4C02-8641-AF3F80530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CED598-1A5E-41F4-9B94-D7C5BBBA3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F1E3-DE1D-47F8-AABA-3C30B4715FD1}" type="datetimeFigureOut">
              <a:rPr lang="en-IN" smtClean="0"/>
              <a:t>31-10-2020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70E22F-F039-4028-88BB-FE682DF23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DA969-00A1-40B1-8F6B-AFC37FA48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6DF3A-5FBD-4484-B4A7-28249453C3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0295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68754-D980-4AAD-AA60-9C0F7B1FF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3CFE9F-0AD5-4D27-83A7-88F1058357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CE5BE-DBA7-417C-B973-FAFC8D030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F1E3-DE1D-47F8-AABA-3C30B4715FD1}" type="datetimeFigureOut">
              <a:rPr lang="en-IN" smtClean="0"/>
              <a:t>31-10-2020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5ED26B-7055-4C45-B7DC-6EC298ABC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40151-4C44-449D-BBD4-400E6732E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6DF3A-5FBD-4484-B4A7-28249453C3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1092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CF9A3-BC1A-437B-B6DB-156B30BE0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0AD281-CB3A-4417-8E30-E5791C270E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A95B9D-995F-4824-92A1-780CD7CD0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365F47-06B7-45FE-A3C3-F249AE106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F1E3-DE1D-47F8-AABA-3C30B4715FD1}" type="datetimeFigureOut">
              <a:rPr lang="en-IN" smtClean="0"/>
              <a:t>31-10-2020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44D1E4-38CC-43C3-910C-2428793FA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70BB15-5CC7-4089-92A8-11A8072ED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6DF3A-5FBD-4484-B4A7-28249453C3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90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81FA6-66A6-4040-9065-BC0765CD6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973133-4FD7-4E23-8D18-490775E55E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9F1C47-894B-4134-90B2-16613DF214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C625DE-5BD3-4660-809B-53B0C9EBF6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0234C6-5C18-4822-AD1A-FA2520025E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C78E2E-3E53-4C6F-A9DD-FEE159714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F1E3-DE1D-47F8-AABA-3C30B4715FD1}" type="datetimeFigureOut">
              <a:rPr lang="en-IN" smtClean="0"/>
              <a:t>31-10-2020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DB95D0-6FBA-40C9-BCFD-56A073C09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6A1B8A-F9C0-448C-B503-C9A7ECD3F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6DF3A-5FBD-4484-B4A7-28249453C3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0924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5B1E2-5D6A-4DBD-971E-A00A63910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BA0D4-F033-4B95-BF1C-232321F05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F1E3-DE1D-47F8-AABA-3C30B4715FD1}" type="datetimeFigureOut">
              <a:rPr lang="en-IN" smtClean="0"/>
              <a:t>31-10-2020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6EDBA1-3835-4CF7-8481-3C3335D8B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5FC963-B9C4-4E01-AB08-B5F81657D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6DF3A-5FBD-4484-B4A7-28249453C3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5443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DF054E-A41B-4DCE-970E-6D7BBEDD9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F1E3-DE1D-47F8-AABA-3C30B4715FD1}" type="datetimeFigureOut">
              <a:rPr lang="en-IN" smtClean="0"/>
              <a:t>31-10-2020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620758-EF39-4473-8D4F-3FB62D4D2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23C13F-0104-4398-A7F6-52B5C51DE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6DF3A-5FBD-4484-B4A7-28249453C3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6380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5D8B3-AF05-4574-9E0E-290BB3D86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F51CD-3888-45D7-BF56-FFFB2D326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8BD536-9A8E-4566-B88C-5D3417D3D7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34DFAD-EE74-4E0F-90BC-4F3AF1AB4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F1E3-DE1D-47F8-AABA-3C30B4715FD1}" type="datetimeFigureOut">
              <a:rPr lang="en-IN" smtClean="0"/>
              <a:t>31-10-2020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0C261E-35F2-44BF-B7D1-9D975B6BF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51967B-6857-4B25-9004-1FDDFA550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6DF3A-5FBD-4484-B4A7-28249453C3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2496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187A6-4556-4364-BBAE-0863BDBEC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9B86A9-B631-4E3A-861F-61FD7C65A4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E81BC5-C06D-42BD-9939-88746CF68C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378D64-2C1E-4A1F-B1DB-9C320FA85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F1E3-DE1D-47F8-AABA-3C30B4715FD1}" type="datetimeFigureOut">
              <a:rPr lang="en-IN" smtClean="0"/>
              <a:t>31-10-2020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021D20-3B4E-4E8E-8B97-233C8FF9C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F777C5-BBAD-4F68-974B-BD8EDDA9C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6DF3A-5FBD-4484-B4A7-28249453C3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6584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54417E-37D4-42E3-BED7-54920E287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8A6F44-DB8A-4903-8056-1087D5183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59CEA-784F-4E56-8E1C-48C19E4C51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3F1E3-DE1D-47F8-AABA-3C30B4715FD1}" type="datetimeFigureOut">
              <a:rPr lang="en-IN" smtClean="0"/>
              <a:t>31-10-2020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60E96E-D834-4362-9F9C-1A97D18E84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02F9FA-3108-4282-9BEC-D5383AED6F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6DF3A-5FBD-4484-B4A7-28249453C3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747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3E136-459B-49B9-9AB4-F58165760A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509963"/>
          </a:xfrm>
        </p:spPr>
        <p:txBody>
          <a:bodyPr/>
          <a:lstStyle/>
          <a:p>
            <a:r>
              <a:rPr lang="en-IN" dirty="0"/>
              <a:t>PROCESSING OF MILK </a:t>
            </a:r>
            <a:br>
              <a:rPr lang="en-IN" dirty="0"/>
            </a:br>
            <a:br>
              <a:rPr lang="en-IN" dirty="0"/>
            </a:br>
            <a:r>
              <a:rPr lang="en-IN" dirty="0"/>
              <a:t>(Part-2)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6D3080-D660-4821-83DD-FECB9224F0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900196"/>
            <a:ext cx="12192000" cy="2957804"/>
          </a:xfrm>
        </p:spPr>
        <p:txBody>
          <a:bodyPr>
            <a:normAutofit/>
          </a:bodyPr>
          <a:lstStyle/>
          <a:p>
            <a:r>
              <a:rPr lang="en-IN" dirty="0"/>
              <a:t>     BY-</a:t>
            </a:r>
          </a:p>
          <a:p>
            <a:r>
              <a:rPr lang="en-IN" dirty="0"/>
              <a:t>                                                        </a:t>
            </a:r>
            <a:r>
              <a:rPr lang="en-IN" dirty="0" err="1"/>
              <a:t>Dr.</a:t>
            </a:r>
            <a:r>
              <a:rPr lang="en-IN" dirty="0"/>
              <a:t> SUSHMA KUMARI</a:t>
            </a:r>
          </a:p>
          <a:p>
            <a:r>
              <a:rPr lang="en-IN" dirty="0"/>
              <a:t>                                                     HOD,</a:t>
            </a:r>
          </a:p>
          <a:p>
            <a:r>
              <a:rPr lang="en-IN" dirty="0"/>
              <a:t>                                                       DEPT. OF LPT,BVC,</a:t>
            </a:r>
          </a:p>
          <a:p>
            <a:r>
              <a:rPr lang="en-IN" dirty="0"/>
              <a:t>                                                             Bihar Animal Sciences University, Patna</a:t>
            </a:r>
          </a:p>
        </p:txBody>
      </p:sp>
    </p:spTree>
    <p:extLst>
      <p:ext uri="{BB962C8B-B14F-4D97-AF65-F5344CB8AC3E}">
        <p14:creationId xmlns:p14="http://schemas.microsoft.com/office/powerpoint/2010/main" val="3194084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2F90B-78AC-408B-8D5C-13D73F65F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-1558212"/>
            <a:ext cx="10515600" cy="114766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0BD95-167D-4E80-9C81-8BB741BB5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20465" cy="6858000"/>
          </a:xfrm>
        </p:spPr>
        <p:txBody>
          <a:bodyPr/>
          <a:lstStyle/>
          <a:p>
            <a:r>
              <a:rPr lang="en-IN" dirty="0"/>
              <a:t>                                                 </a:t>
            </a:r>
          </a:p>
          <a:p>
            <a:endParaRPr lang="en-IN" dirty="0"/>
          </a:p>
          <a:p>
            <a:endParaRPr lang="en-IN" dirty="0"/>
          </a:p>
          <a:p>
            <a:pPr marL="0" indent="0" algn="ctr">
              <a:buNone/>
            </a:pPr>
            <a:r>
              <a:rPr lang="en-IN" dirty="0"/>
              <a:t> </a:t>
            </a:r>
            <a:r>
              <a:rPr lang="en-IN" sz="8000" dirty="0"/>
              <a:t>                                                               THANKS</a:t>
            </a:r>
          </a:p>
        </p:txBody>
      </p:sp>
    </p:spTree>
    <p:extLst>
      <p:ext uri="{BB962C8B-B14F-4D97-AF65-F5344CB8AC3E}">
        <p14:creationId xmlns:p14="http://schemas.microsoft.com/office/powerpoint/2010/main" val="3206414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C00000"/>
                </a:solidFill>
              </a:rPr>
              <a:t>Milk processing  (part-2)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780" y="1455576"/>
            <a:ext cx="9912220" cy="54024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dirty="0"/>
              <a:t>.</a:t>
            </a:r>
          </a:p>
          <a:p>
            <a:r>
              <a:rPr lang="en-IN" dirty="0">
                <a:solidFill>
                  <a:srgbClr val="00B050"/>
                </a:solidFill>
              </a:rPr>
              <a:t>4</a:t>
            </a:r>
            <a:r>
              <a:rPr lang="en-IN" sz="3200" dirty="0">
                <a:solidFill>
                  <a:srgbClr val="00B050"/>
                </a:solidFill>
              </a:rPr>
              <a:t>. Filtration- </a:t>
            </a:r>
            <a:r>
              <a:rPr lang="en-IN" sz="3200" dirty="0"/>
              <a:t>removal of visible foreign matter.</a:t>
            </a:r>
          </a:p>
          <a:p>
            <a:pPr marL="0" indent="0">
              <a:buNone/>
            </a:pPr>
            <a:r>
              <a:rPr lang="en-IN" sz="3200" dirty="0"/>
              <a:t>                         by cloth or strainer.</a:t>
            </a:r>
          </a:p>
          <a:p>
            <a:r>
              <a:rPr lang="en-IN" sz="3200" dirty="0">
                <a:solidFill>
                  <a:srgbClr val="00B050"/>
                </a:solidFill>
              </a:rPr>
              <a:t>5. Clarification-  </a:t>
            </a:r>
            <a:r>
              <a:rPr lang="en-IN" sz="3200" dirty="0"/>
              <a:t>removal of foreign matter by clarifier</a:t>
            </a:r>
          </a:p>
          <a:p>
            <a:endParaRPr lang="en-IN" sz="3200" dirty="0"/>
          </a:p>
          <a:p>
            <a:r>
              <a:rPr lang="en-IN" sz="3200" dirty="0">
                <a:solidFill>
                  <a:srgbClr val="00B050"/>
                </a:solidFill>
              </a:rPr>
              <a:t>6. Standardization- </a:t>
            </a:r>
            <a:r>
              <a:rPr lang="en-IN" sz="3200" dirty="0"/>
              <a:t>refers to the adjustment </a:t>
            </a:r>
          </a:p>
          <a:p>
            <a:pPr marL="0" indent="0">
              <a:buNone/>
            </a:pPr>
            <a:r>
              <a:rPr lang="en-IN" sz="3200" dirty="0"/>
              <a:t>       i.e. level of fat &amp; SNF % to a desired value.</a:t>
            </a:r>
          </a:p>
          <a:p>
            <a:endParaRPr lang="en-IN" sz="3200" dirty="0"/>
          </a:p>
          <a:p>
            <a:r>
              <a:rPr lang="en-IN" sz="3200" dirty="0"/>
              <a:t>Can be done by –</a:t>
            </a:r>
          </a:p>
          <a:p>
            <a:r>
              <a:rPr lang="en-IN" sz="3200" dirty="0"/>
              <a:t>Addition of milk or cream with higher or lower fat % or by removal.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C3AA1-F8B7-42F4-AB49-26942D530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" y="1"/>
            <a:ext cx="11288486" cy="1343608"/>
          </a:xfrm>
        </p:spPr>
        <p:txBody>
          <a:bodyPr/>
          <a:lstStyle/>
          <a:p>
            <a:r>
              <a:rPr lang="en-IN" dirty="0">
                <a:solidFill>
                  <a:srgbClr val="00B050"/>
                </a:solidFill>
              </a:rPr>
              <a:t>Standardized Milk</a:t>
            </a:r>
            <a:endParaRPr lang="en-IN" dirty="0"/>
          </a:p>
        </p:txBody>
      </p:sp>
      <p:pic>
        <p:nvPicPr>
          <p:cNvPr id="4098" name="Picture 2" descr="Standardized Milk, दूध in Panjagutta, Hyderabad , Heritage Foods Limited |  ID: 13945745662">
            <a:extLst>
              <a:ext uri="{FF2B5EF4-FFF2-40B4-BE49-F238E27FC236}">
                <a16:creationId xmlns:a16="http://schemas.microsoft.com/office/drawing/2014/main" id="{D3B1662B-03B5-4CD1-85C6-D6FB624C469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6932" y="1175657"/>
            <a:ext cx="5645020" cy="557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3221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D3CF4-194A-408F-B9AA-7E327BEBA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06" y="93307"/>
            <a:ext cx="11260494" cy="1597382"/>
          </a:xfrm>
        </p:spPr>
        <p:txBody>
          <a:bodyPr/>
          <a:lstStyle/>
          <a:p>
            <a:r>
              <a:rPr lang="en-IN" dirty="0">
                <a:solidFill>
                  <a:srgbClr val="00B050"/>
                </a:solidFill>
              </a:rPr>
              <a:t>Standardized Milk</a:t>
            </a:r>
            <a:endParaRPr lang="en-IN" dirty="0"/>
          </a:p>
        </p:txBody>
      </p:sp>
      <p:pic>
        <p:nvPicPr>
          <p:cNvPr id="5122" name="Picture 2" descr="Jersey Milk - Wide Range Of Tasty &amp; Healthy Milk">
            <a:extLst>
              <a:ext uri="{FF2B5EF4-FFF2-40B4-BE49-F238E27FC236}">
                <a16:creationId xmlns:a16="http://schemas.microsoft.com/office/drawing/2014/main" id="{61EE2F12-ED5F-4457-A512-75A7A779BF6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7053" y="1324947"/>
            <a:ext cx="5747657" cy="5439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1410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1981200" y="-1600200"/>
            <a:ext cx="8229600" cy="228600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0"/>
            <a:ext cx="9144000" cy="6858000"/>
          </a:xfrm>
        </p:spPr>
        <p:txBody>
          <a:bodyPr>
            <a:noAutofit/>
          </a:bodyPr>
          <a:lstStyle/>
          <a:p>
            <a:r>
              <a:rPr lang="en-IN" sz="3600" dirty="0">
                <a:solidFill>
                  <a:srgbClr val="00B050"/>
                </a:solidFill>
              </a:rPr>
              <a:t>7.Pasteurization- </a:t>
            </a:r>
            <a:r>
              <a:rPr lang="en-IN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term coined by </a:t>
            </a:r>
            <a:r>
              <a:rPr lang="en-IN" sz="3600" dirty="0">
                <a:solidFill>
                  <a:srgbClr val="0070C0"/>
                </a:solidFill>
              </a:rPr>
              <a:t>Louis Pasteur of France.</a:t>
            </a:r>
          </a:p>
          <a:p>
            <a:r>
              <a:rPr lang="en-IN" sz="3600" dirty="0">
                <a:solidFill>
                  <a:srgbClr val="0070C0"/>
                </a:solidFill>
              </a:rPr>
              <a:t>Methods of Pasteurization-</a:t>
            </a:r>
          </a:p>
          <a:p>
            <a:r>
              <a:rPr lang="en-IN" sz="3600" dirty="0">
                <a:solidFill>
                  <a:srgbClr val="0070C0"/>
                </a:solidFill>
              </a:rPr>
              <a:t>(</a:t>
            </a:r>
            <a:r>
              <a:rPr lang="en-IN" sz="3600" dirty="0" err="1">
                <a:solidFill>
                  <a:srgbClr val="0070C0"/>
                </a:solidFill>
              </a:rPr>
              <a:t>i</a:t>
            </a:r>
            <a:r>
              <a:rPr lang="en-IN" sz="3600" dirty="0">
                <a:solidFill>
                  <a:srgbClr val="0070C0"/>
                </a:solidFill>
              </a:rPr>
              <a:t>) Batch/ Holding / LTLT- </a:t>
            </a:r>
            <a:r>
              <a:rPr lang="en-IN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63 C for 30 min. in water jacketed vat.</a:t>
            </a:r>
          </a:p>
          <a:p>
            <a:r>
              <a:rPr lang="en-IN" sz="3600" dirty="0">
                <a:solidFill>
                  <a:srgbClr val="0070C0"/>
                </a:solidFill>
              </a:rPr>
              <a:t>(ii )HTST-    </a:t>
            </a:r>
            <a:r>
              <a:rPr lang="en-IN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72 C for 15 sec by plate heat exchanger.</a:t>
            </a:r>
          </a:p>
          <a:p>
            <a:endParaRPr lang="en-IN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IN" sz="3600" dirty="0">
                <a:solidFill>
                  <a:srgbClr val="0070C0"/>
                </a:solidFill>
              </a:rPr>
              <a:t>(iii) (</a:t>
            </a:r>
            <a:r>
              <a:rPr lang="en-IN" sz="3600" dirty="0" err="1">
                <a:solidFill>
                  <a:srgbClr val="0070C0"/>
                </a:solidFill>
              </a:rPr>
              <a:t>vacreation</a:t>
            </a:r>
            <a:r>
              <a:rPr lang="en-IN" sz="3600" dirty="0">
                <a:solidFill>
                  <a:srgbClr val="0070C0"/>
                </a:solidFill>
              </a:rPr>
              <a:t>) or </a:t>
            </a:r>
            <a:r>
              <a:rPr lang="en-IN" sz="3600" dirty="0" err="1">
                <a:solidFill>
                  <a:srgbClr val="0070C0"/>
                </a:solidFill>
              </a:rPr>
              <a:t>Vaccum</a:t>
            </a:r>
            <a:r>
              <a:rPr lang="en-IN" sz="3600" dirty="0">
                <a:solidFill>
                  <a:srgbClr val="0070C0"/>
                </a:solidFill>
              </a:rPr>
              <a:t> pasteurization-</a:t>
            </a:r>
          </a:p>
          <a:p>
            <a:r>
              <a:rPr lang="en-IN" sz="3600" dirty="0"/>
              <a:t>              Pasteurization of high fat containing milk (more than 6%) or cream  under reduced pressure by direct steam.</a:t>
            </a:r>
          </a:p>
          <a:p>
            <a:endParaRPr lang="en-IN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IN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2F4B4-E987-4D3D-BD0F-85B70C99D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1296954"/>
          </a:xfrm>
        </p:spPr>
        <p:txBody>
          <a:bodyPr/>
          <a:lstStyle/>
          <a:p>
            <a:r>
              <a:rPr lang="en-IN" sz="4400" dirty="0">
                <a:solidFill>
                  <a:srgbClr val="0070C0"/>
                </a:solidFill>
              </a:rPr>
              <a:t>Pasteurization of Milk</a:t>
            </a:r>
            <a:endParaRPr lang="en-IN" dirty="0"/>
          </a:p>
        </p:txBody>
      </p:sp>
      <p:pic>
        <p:nvPicPr>
          <p:cNvPr id="1026" name="Picture 2" descr="Pasteurization | Dairy Knowledge Portal">
            <a:extLst>
              <a:ext uri="{FF2B5EF4-FFF2-40B4-BE49-F238E27FC236}">
                <a16:creationId xmlns:a16="http://schemas.microsoft.com/office/drawing/2014/main" id="{04D86174-13A6-468A-A45C-AD6849800C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31641"/>
            <a:ext cx="12192000" cy="5626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6991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93F82-E5D9-4121-9FC7-863CCDD8A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" y="1"/>
            <a:ext cx="11288486" cy="1250302"/>
          </a:xfrm>
        </p:spPr>
        <p:txBody>
          <a:bodyPr/>
          <a:lstStyle/>
          <a:p>
            <a:r>
              <a:rPr lang="en-IN" sz="4400" dirty="0">
                <a:solidFill>
                  <a:srgbClr val="0070C0"/>
                </a:solidFill>
              </a:rPr>
              <a:t>HTST Pasteurization</a:t>
            </a:r>
            <a:endParaRPr lang="en-IN" dirty="0"/>
          </a:p>
        </p:txBody>
      </p:sp>
      <p:pic>
        <p:nvPicPr>
          <p:cNvPr id="2052" name="Picture 4" descr="Milk Pasteurization Process | Steps How To Pasteurize Milk">
            <a:extLst>
              <a:ext uri="{FF2B5EF4-FFF2-40B4-BE49-F238E27FC236}">
                <a16:creationId xmlns:a16="http://schemas.microsoft.com/office/drawing/2014/main" id="{307169F7-6787-4CD3-8C50-D071DD95328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4" y="877078"/>
            <a:ext cx="12126686" cy="598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3189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BF07C-22ED-4D82-8FEC-8DF81EA90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251163" cy="1188280"/>
          </a:xfrm>
        </p:spPr>
        <p:txBody>
          <a:bodyPr/>
          <a:lstStyle/>
          <a:p>
            <a:r>
              <a:rPr lang="en-IN" sz="4400" dirty="0">
                <a:solidFill>
                  <a:srgbClr val="0070C0"/>
                </a:solidFill>
              </a:rPr>
              <a:t>UHT Pasteurization</a:t>
            </a:r>
            <a:endParaRPr lang="en-IN" dirty="0"/>
          </a:p>
        </p:txBody>
      </p:sp>
      <p:pic>
        <p:nvPicPr>
          <p:cNvPr id="3074" name="Picture 2" descr="High Efficient Tubular UHT Milk Processing Machine / Flash Pasteurization  Machine">
            <a:extLst>
              <a:ext uri="{FF2B5EF4-FFF2-40B4-BE49-F238E27FC236}">
                <a16:creationId xmlns:a16="http://schemas.microsoft.com/office/drawing/2014/main" id="{C6E32D4B-F719-4707-B2FF-717A0CFF2C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88280"/>
            <a:ext cx="12192000" cy="5669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8190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1447800"/>
            <a:ext cx="8229600" cy="45719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endParaRPr lang="en-IN" dirty="0"/>
          </a:p>
          <a:p>
            <a:r>
              <a:rPr lang="en-IN" dirty="0">
                <a:solidFill>
                  <a:srgbClr val="00B0F0"/>
                </a:solidFill>
              </a:rPr>
              <a:t>(</a:t>
            </a:r>
            <a:r>
              <a:rPr lang="en-IN" sz="3600" dirty="0">
                <a:solidFill>
                  <a:srgbClr val="00B0F0"/>
                </a:solidFill>
              </a:rPr>
              <a:t>iv) Stassanization- </a:t>
            </a:r>
          </a:p>
          <a:p>
            <a:pPr algn="just"/>
            <a:r>
              <a:rPr lang="en-IN" sz="3600" dirty="0"/>
              <a:t>                  Pasteurization is carried out in a tubular heat exchanger consisting of three concentric tubes. milk is heated to desired temp. ( 74 C for 7 sec) by passing milk  between two water heated pipes through the narrow space of 0.6-0.8 mm. The immediately cooled.</a:t>
            </a:r>
          </a:p>
          <a:p>
            <a:r>
              <a:rPr lang="en-IN" sz="3600" dirty="0">
                <a:solidFill>
                  <a:srgbClr val="00B0F0"/>
                </a:solidFill>
              </a:rPr>
              <a:t>(v) UHT (ultra high temperature)</a:t>
            </a:r>
            <a:r>
              <a:rPr lang="en-IN" sz="3600" dirty="0"/>
              <a:t>-135-150 C for no holding time.</a:t>
            </a:r>
          </a:p>
          <a:p>
            <a:r>
              <a:rPr lang="en-IN" sz="3600" dirty="0">
                <a:solidFill>
                  <a:srgbClr val="00B0F0"/>
                </a:solidFill>
              </a:rPr>
              <a:t>(vi) </a:t>
            </a:r>
            <a:r>
              <a:rPr lang="en-IN" sz="3600" dirty="0" err="1">
                <a:solidFill>
                  <a:srgbClr val="00B0F0"/>
                </a:solidFill>
              </a:rPr>
              <a:t>Uperization</a:t>
            </a:r>
            <a:r>
              <a:rPr lang="en-IN" sz="3600" dirty="0"/>
              <a:t>- 150 C for a fraction of sec. (1/2 or ¾ sec).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287</Words>
  <Application>Microsoft Office PowerPoint</Application>
  <PresentationFormat>Widescreen</PresentationFormat>
  <Paragraphs>41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PROCESSING OF MILK   (Part-2)</vt:lpstr>
      <vt:lpstr>Milk processing  (part-2)</vt:lpstr>
      <vt:lpstr>Standardized Milk</vt:lpstr>
      <vt:lpstr>Standardized Milk</vt:lpstr>
      <vt:lpstr>PowerPoint Presentation</vt:lpstr>
      <vt:lpstr>Pasteurization of Milk</vt:lpstr>
      <vt:lpstr>HTST Pasteurization</vt:lpstr>
      <vt:lpstr>UHT Pasteurization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Milk processing</dc:title>
  <dc:creator>SAKET GUNGUN</dc:creator>
  <cp:lastModifiedBy>SAKET GUNGUN</cp:lastModifiedBy>
  <cp:revision>5</cp:revision>
  <dcterms:created xsi:type="dcterms:W3CDTF">2020-10-16T13:54:26Z</dcterms:created>
  <dcterms:modified xsi:type="dcterms:W3CDTF">2020-10-31T08:35:08Z</dcterms:modified>
</cp:coreProperties>
</file>