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0" r:id="rId3"/>
    <p:sldId id="282" r:id="rId4"/>
    <p:sldId id="292" r:id="rId5"/>
    <p:sldId id="291" r:id="rId6"/>
    <p:sldId id="293" r:id="rId7"/>
    <p:sldId id="294" r:id="rId8"/>
    <p:sldId id="277" r:id="rId9"/>
    <p:sldId id="284" r:id="rId10"/>
    <p:sldId id="287" r:id="rId11"/>
    <p:sldId id="285" r:id="rId12"/>
    <p:sldId id="288" r:id="rId13"/>
    <p:sldId id="28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24635-61AC-4860-8050-DFA225919D7B}" type="datetimeFigureOut">
              <a:rPr lang="en-IN" smtClean="0"/>
              <a:t>28-10-2020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A61DA-CB92-4017-B105-567FD5FE158E}" type="slidenum">
              <a:rPr lang="en-IN" smtClean="0"/>
              <a:t>‹#›</a:t>
            </a:fld>
            <a:endParaRPr lang="en-IN"/>
          </a:p>
        </p:txBody>
      </p:sp>
    </p:spTree>
    <p:extLst>
      <p:ext uri="{BB962C8B-B14F-4D97-AF65-F5344CB8AC3E}">
        <p14:creationId xmlns:p14="http://schemas.microsoft.com/office/powerpoint/2010/main" val="3096180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F57946E-065D-452A-B483-91BCAA9E3FED}" type="datetimeFigureOut">
              <a:rPr lang="en-IN" smtClean="0"/>
              <a:t>28-10-2020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126783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F57946E-065D-452A-B483-91BCAA9E3FED}" type="datetimeFigureOut">
              <a:rPr lang="en-IN" smtClean="0"/>
              <a:t>28-10-2020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144677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F57946E-065D-452A-B483-91BCAA9E3FED}" type="datetimeFigureOut">
              <a:rPr lang="en-IN" smtClean="0"/>
              <a:t>28-10-2020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260929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F57946E-065D-452A-B483-91BCAA9E3FED}" type="datetimeFigureOut">
              <a:rPr lang="en-IN" smtClean="0"/>
              <a:t>28-10-2020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75414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57946E-065D-452A-B483-91BCAA9E3FED}" type="datetimeFigureOut">
              <a:rPr lang="en-IN" smtClean="0"/>
              <a:t>28-10-2020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32617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F57946E-065D-452A-B483-91BCAA9E3FED}" type="datetimeFigureOut">
              <a:rPr lang="en-IN" smtClean="0"/>
              <a:t>28-10-2020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266815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F57946E-065D-452A-B483-91BCAA9E3FED}" type="datetimeFigureOut">
              <a:rPr lang="en-IN" smtClean="0"/>
              <a:t>28-10-2020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2742648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F57946E-065D-452A-B483-91BCAA9E3FED}" type="datetimeFigureOut">
              <a:rPr lang="en-IN" smtClean="0"/>
              <a:t>28-10-2020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331514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7946E-065D-452A-B483-91BCAA9E3FED}" type="datetimeFigureOut">
              <a:rPr lang="en-IN" smtClean="0"/>
              <a:t>28-10-2020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3795248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57946E-065D-452A-B483-91BCAA9E3FED}" type="datetimeFigureOut">
              <a:rPr lang="en-IN" smtClean="0"/>
              <a:t>28-10-2020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167042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57946E-065D-452A-B483-91BCAA9E3FED}" type="datetimeFigureOut">
              <a:rPr lang="en-IN" smtClean="0"/>
              <a:t>28-10-2020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25534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7946E-065D-452A-B483-91BCAA9E3FED}" type="datetimeFigureOut">
              <a:rPr lang="en-IN" smtClean="0"/>
              <a:t>28-10-2020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662D0-2C31-4320-88D6-18AFAF0297EF}" type="slidenum">
              <a:rPr lang="en-IN" smtClean="0"/>
              <a:t>‹#›</a:t>
            </a:fld>
            <a:endParaRPr lang="en-IN"/>
          </a:p>
        </p:txBody>
      </p:sp>
    </p:spTree>
    <p:extLst>
      <p:ext uri="{BB962C8B-B14F-4D97-AF65-F5344CB8AC3E}">
        <p14:creationId xmlns:p14="http://schemas.microsoft.com/office/powerpoint/2010/main" val="1639672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8215" y="1122362"/>
            <a:ext cx="10779370" cy="2333015"/>
          </a:xfrm>
        </p:spPr>
        <p:txBody>
          <a:bodyPr>
            <a:normAutofit fontScale="90000"/>
          </a:bodyPr>
          <a:lstStyle/>
          <a:p>
            <a:r>
              <a:rPr lang="en-IN" u="sng" dirty="0" smtClean="0">
                <a:latin typeface="Algerian" panose="04020705040A02060702" pitchFamily="82" charset="0"/>
              </a:rPr>
              <a:t>Unit-II</a:t>
            </a:r>
            <a:r>
              <a:rPr lang="en-IN" u="sng" dirty="0" smtClean="0"/>
              <a:t/>
            </a:r>
            <a:br>
              <a:rPr lang="en-IN" u="sng" dirty="0" smtClean="0"/>
            </a:br>
            <a:r>
              <a:rPr lang="en-IN" u="sng" dirty="0" smtClean="0"/>
              <a:t/>
            </a:r>
            <a:br>
              <a:rPr lang="en-IN" u="sng" dirty="0" smtClean="0"/>
            </a:br>
            <a:r>
              <a:rPr lang="en-IN" b="1" dirty="0" smtClean="0">
                <a:latin typeface="+mn-lt"/>
              </a:rPr>
              <a:t>Synthesis and Secretion</a:t>
            </a:r>
            <a:br>
              <a:rPr lang="en-IN" b="1" dirty="0" smtClean="0">
                <a:latin typeface="+mn-lt"/>
              </a:rPr>
            </a:br>
            <a:r>
              <a:rPr lang="en-IN" b="1" dirty="0" smtClean="0">
                <a:latin typeface="+mn-lt"/>
              </a:rPr>
              <a:t> </a:t>
            </a:r>
            <a:r>
              <a:rPr lang="en-IN" b="1" dirty="0">
                <a:latin typeface="+mn-lt"/>
              </a:rPr>
              <a:t>of </a:t>
            </a:r>
            <a:r>
              <a:rPr lang="en-IN" b="1" dirty="0" smtClean="0">
                <a:latin typeface="+mn-lt"/>
              </a:rPr>
              <a:t>Steroid </a:t>
            </a:r>
            <a:r>
              <a:rPr lang="en-IN" b="1" dirty="0" smtClean="0">
                <a:latin typeface="+mn-lt"/>
              </a:rPr>
              <a:t>Hormones</a:t>
            </a:r>
            <a:endParaRPr lang="en-IN" b="1" dirty="0">
              <a:latin typeface="+mn-lt"/>
            </a:endParaRPr>
          </a:p>
        </p:txBody>
      </p:sp>
      <p:sp>
        <p:nvSpPr>
          <p:cNvPr id="3" name="Subtitle 2"/>
          <p:cNvSpPr>
            <a:spLocks noGrp="1"/>
          </p:cNvSpPr>
          <p:nvPr>
            <p:ph type="subTitle" idx="1"/>
          </p:nvPr>
        </p:nvSpPr>
        <p:spPr>
          <a:xfrm>
            <a:off x="1072662" y="3947737"/>
            <a:ext cx="9927786" cy="2725615"/>
          </a:xfrm>
        </p:spPr>
        <p:txBody>
          <a:bodyPr>
            <a:normAutofit fontScale="92500" lnSpcReduction="20000"/>
          </a:bodyPr>
          <a:lstStyle/>
          <a:p>
            <a:pPr algn="l"/>
            <a:r>
              <a:rPr lang="en-IN" sz="2600" dirty="0" smtClean="0"/>
              <a:t>Chemical Bioregulation in Physiological functions</a:t>
            </a:r>
          </a:p>
          <a:p>
            <a:pPr algn="l"/>
            <a:r>
              <a:rPr lang="en-IN" sz="2600" dirty="0" smtClean="0"/>
              <a:t>Course No. – VPY- 609</a:t>
            </a:r>
          </a:p>
          <a:p>
            <a:pPr algn="l"/>
            <a:r>
              <a:rPr lang="en-IN" sz="2600" dirty="0" smtClean="0"/>
              <a:t>Credit Hrs. – 3+0=3</a:t>
            </a:r>
          </a:p>
          <a:p>
            <a:pPr algn="r"/>
            <a:r>
              <a:rPr lang="en-IN" b="1" dirty="0" err="1" smtClean="0"/>
              <a:t>Dr.</a:t>
            </a:r>
            <a:r>
              <a:rPr lang="en-IN" b="1" dirty="0" smtClean="0"/>
              <a:t> </a:t>
            </a:r>
            <a:r>
              <a:rPr lang="en-IN" b="1" dirty="0" err="1" smtClean="0"/>
              <a:t>Pramod</a:t>
            </a:r>
            <a:r>
              <a:rPr lang="en-IN" b="1" dirty="0" smtClean="0"/>
              <a:t> Kumar</a:t>
            </a:r>
          </a:p>
          <a:p>
            <a:pPr algn="r"/>
            <a:r>
              <a:rPr lang="en-IN" dirty="0" err="1" smtClean="0"/>
              <a:t>Asstt</a:t>
            </a:r>
            <a:r>
              <a:rPr lang="en-IN" dirty="0" smtClean="0"/>
              <a:t>. Professor</a:t>
            </a:r>
          </a:p>
          <a:p>
            <a:pPr algn="r"/>
            <a:r>
              <a:rPr lang="en-IN" dirty="0" err="1" smtClean="0"/>
              <a:t>Deptt</a:t>
            </a:r>
            <a:r>
              <a:rPr lang="en-IN" dirty="0" smtClean="0"/>
              <a:t>. of Veterinary Physiology</a:t>
            </a:r>
          </a:p>
          <a:p>
            <a:pPr algn="r"/>
            <a:r>
              <a:rPr lang="en-IN" dirty="0" smtClean="0"/>
              <a:t>BVC, Patna</a:t>
            </a:r>
            <a:endParaRPr lang="en-IN" dirty="0"/>
          </a:p>
        </p:txBody>
      </p:sp>
      <p:pic>
        <p:nvPicPr>
          <p:cNvPr id="4" name="Picture 3" descr="C:\Users\BVC\Desktop\BASU-Logo.jpg"/>
          <p:cNvPicPr/>
          <p:nvPr/>
        </p:nvPicPr>
        <p:blipFill>
          <a:blip r:embed="rId2"/>
          <a:srcRect/>
          <a:stretch>
            <a:fillRect/>
          </a:stretch>
        </p:blipFill>
        <p:spPr bwMode="auto">
          <a:xfrm>
            <a:off x="407376" y="161192"/>
            <a:ext cx="1466850" cy="733425"/>
          </a:xfrm>
          <a:prstGeom prst="rect">
            <a:avLst/>
          </a:prstGeom>
          <a:noFill/>
          <a:ln w="9525">
            <a:noFill/>
            <a:miter lim="800000"/>
            <a:headEnd/>
            <a:tailEnd/>
          </a:ln>
        </p:spPr>
      </p:pic>
      <p:pic>
        <p:nvPicPr>
          <p:cNvPr id="5" name="Picture 4" descr="C:\Users\BVC\Desktop\Colour_Logo_BVC.JPG"/>
          <p:cNvPicPr/>
          <p:nvPr/>
        </p:nvPicPr>
        <p:blipFill>
          <a:blip r:embed="rId3"/>
          <a:srcRect/>
          <a:stretch>
            <a:fillRect/>
          </a:stretch>
        </p:blipFill>
        <p:spPr bwMode="auto">
          <a:xfrm>
            <a:off x="11000448" y="152400"/>
            <a:ext cx="790575" cy="828675"/>
          </a:xfrm>
          <a:prstGeom prst="rect">
            <a:avLst/>
          </a:prstGeom>
          <a:noFill/>
          <a:ln w="9525">
            <a:noFill/>
            <a:miter lim="800000"/>
            <a:headEnd/>
            <a:tailEnd/>
          </a:ln>
        </p:spPr>
      </p:pic>
    </p:spTree>
    <p:extLst>
      <p:ext uri="{BB962C8B-B14F-4D97-AF65-F5344CB8AC3E}">
        <p14:creationId xmlns:p14="http://schemas.microsoft.com/office/powerpoint/2010/main" val="3456966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4931" y="764930"/>
            <a:ext cx="10588869" cy="5029200"/>
          </a:xfrm>
        </p:spPr>
        <p:txBody>
          <a:bodyPr>
            <a:normAutofit fontScale="25000" lnSpcReduction="20000"/>
          </a:bodyPr>
          <a:lstStyle/>
          <a:p>
            <a:pPr lvl="0" algn="just" eaLnBrk="0" fontAlgn="base" hangingPunct="0">
              <a:lnSpc>
                <a:spcPct val="100000"/>
              </a:lnSpc>
              <a:spcBef>
                <a:spcPct val="0"/>
              </a:spcBef>
              <a:spcAft>
                <a:spcPct val="0"/>
              </a:spcAft>
              <a:buFont typeface="Courier New" panose="02070309020205020404" pitchFamily="49" charset="0"/>
              <a:buChar char="o"/>
            </a:pPr>
            <a:r>
              <a:rPr lang="en-US" altLang="en-US" sz="11200" dirty="0">
                <a:solidFill>
                  <a:srgbClr val="202122"/>
                </a:solidFill>
                <a:cs typeface="Arial" panose="020B0604020202020204" pitchFamily="34" charset="0"/>
              </a:rPr>
              <a:t>The steroid-carrier complexes are bound by </a:t>
            </a:r>
            <a:r>
              <a:rPr lang="en-US" altLang="en-US" sz="11200" dirty="0" err="1">
                <a:solidFill>
                  <a:srgbClr val="202122"/>
                </a:solidFill>
                <a:cs typeface="Arial" panose="020B0604020202020204" pitchFamily="34" charset="0"/>
              </a:rPr>
              <a:t>megalin</a:t>
            </a:r>
            <a:r>
              <a:rPr lang="en-US" altLang="en-US" sz="11200" dirty="0">
                <a:solidFill>
                  <a:srgbClr val="202122"/>
                </a:solidFill>
                <a:cs typeface="Arial" panose="020B0604020202020204" pitchFamily="34" charset="0"/>
              </a:rPr>
              <a:t>, a membrane receptor and are then taken into cells via endocytosis. Once it enters inside the cell these complexes are taken to the lysosome, where the carrier protein is degraded and the steroid hormone is released into the cytoplasm of the target cell. The hormone then follows a genomic pathway of action. The role of endocytosis in steroid hormone transport is not well understood and is under </a:t>
            </a:r>
            <a:r>
              <a:rPr lang="en-US" altLang="en-US" sz="11200" dirty="0" smtClean="0">
                <a:solidFill>
                  <a:srgbClr val="202122"/>
                </a:solidFill>
                <a:cs typeface="Arial" panose="020B0604020202020204" pitchFamily="34" charset="0"/>
              </a:rPr>
              <a:t>investigation.</a:t>
            </a:r>
          </a:p>
          <a:p>
            <a:pPr lvl="0" algn="just" eaLnBrk="0" fontAlgn="base" hangingPunct="0">
              <a:lnSpc>
                <a:spcPct val="100000"/>
              </a:lnSpc>
              <a:spcBef>
                <a:spcPct val="0"/>
              </a:spcBef>
              <a:spcAft>
                <a:spcPct val="0"/>
              </a:spcAft>
              <a:buFont typeface="Courier New" panose="02070309020205020404" pitchFamily="49" charset="0"/>
              <a:buChar char="o"/>
            </a:pPr>
            <a:endParaRPr lang="en-US" altLang="en-US" sz="11200" dirty="0" smtClean="0">
              <a:solidFill>
                <a:srgbClr val="202122"/>
              </a:solidFill>
              <a:cs typeface="Arial" panose="020B0604020202020204" pitchFamily="34" charset="0"/>
            </a:endParaRPr>
          </a:p>
          <a:p>
            <a:pPr lvl="0" algn="just" eaLnBrk="0" fontAlgn="base" hangingPunct="0">
              <a:lnSpc>
                <a:spcPct val="100000"/>
              </a:lnSpc>
              <a:spcBef>
                <a:spcPct val="0"/>
              </a:spcBef>
              <a:spcAft>
                <a:spcPct val="0"/>
              </a:spcAft>
              <a:buFont typeface="Courier New" panose="02070309020205020404" pitchFamily="49" charset="0"/>
              <a:buChar char="o"/>
            </a:pPr>
            <a:endParaRPr lang="en-US" altLang="en-US" sz="11200" dirty="0">
              <a:solidFill>
                <a:srgbClr val="202122"/>
              </a:solidFill>
              <a:cs typeface="Arial" panose="020B0604020202020204" pitchFamily="34" charset="0"/>
            </a:endParaRPr>
          </a:p>
          <a:p>
            <a:pPr lvl="0" algn="just" eaLnBrk="0" fontAlgn="base" hangingPunct="0">
              <a:lnSpc>
                <a:spcPct val="100000"/>
              </a:lnSpc>
              <a:spcBef>
                <a:spcPct val="0"/>
              </a:spcBef>
              <a:spcAft>
                <a:spcPct val="0"/>
              </a:spcAft>
              <a:buFont typeface="Courier New" panose="02070309020205020404" pitchFamily="49" charset="0"/>
              <a:buChar char="o"/>
            </a:pPr>
            <a:r>
              <a:rPr lang="en-US" altLang="en-US" sz="11200" dirty="0" smtClean="0">
                <a:solidFill>
                  <a:srgbClr val="202122"/>
                </a:solidFill>
                <a:cs typeface="Arial" panose="020B0604020202020204" pitchFamily="34" charset="0"/>
              </a:rPr>
              <a:t>In </a:t>
            </a:r>
            <a:r>
              <a:rPr lang="en-US" altLang="en-US" sz="11200" dirty="0">
                <a:solidFill>
                  <a:srgbClr val="202122"/>
                </a:solidFill>
                <a:cs typeface="Arial" panose="020B0604020202020204" pitchFamily="34" charset="0"/>
              </a:rPr>
              <a:t>order for steroid hormones to cross the lipid bilayer of cells, they must overcome energetic barriers that would prevent their entering or exiting the membrane. These hormones, which are all derived from cholesterol, have hydrophilic functional groups at either end and hydrophobic carbon backbones</a:t>
            </a:r>
            <a:r>
              <a:rPr lang="en-US" altLang="en-US" sz="11200" dirty="0" smtClean="0">
                <a:solidFill>
                  <a:srgbClr val="202122"/>
                </a:solidFill>
                <a:cs typeface="Arial" panose="020B0604020202020204" pitchFamily="34" charset="0"/>
              </a:rPr>
              <a:t>.</a:t>
            </a:r>
          </a:p>
        </p:txBody>
      </p:sp>
    </p:spTree>
    <p:extLst>
      <p:ext uri="{BB962C8B-B14F-4D97-AF65-F5344CB8AC3E}">
        <p14:creationId xmlns:p14="http://schemas.microsoft.com/office/powerpoint/2010/main" val="1854959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88024"/>
            <a:ext cx="10515600" cy="5125916"/>
          </a:xfrm>
        </p:spPr>
        <p:txBody>
          <a:bodyPr>
            <a:normAutofit fontScale="40000" lnSpcReduction="20000"/>
          </a:bodyPr>
          <a:lstStyle/>
          <a:p>
            <a:pPr lvl="0" algn="just">
              <a:buFont typeface="Courier New" panose="02070309020205020404" pitchFamily="49" charset="0"/>
              <a:buChar char="o"/>
            </a:pPr>
            <a:r>
              <a:rPr lang="en-US" altLang="en-US" sz="7000" dirty="0">
                <a:solidFill>
                  <a:srgbClr val="202122"/>
                </a:solidFill>
                <a:cs typeface="Arial" panose="020B0604020202020204" pitchFamily="34" charset="0"/>
              </a:rPr>
              <a:t>When steroid hormones are entering membranes free energy barriers exist when the functional groups are entering the hydrophobic interior of membrane, but it is energetically favorable for the hydrophobic core of these hormones to enter lipid bilayers. These energy barriers and wells are reversed for hormones exiting membranes. Steroid hormones easily enter and exit the membrane at physiologic conditions. </a:t>
            </a:r>
            <a:endParaRPr lang="en-US" altLang="en-US" sz="7000" dirty="0" smtClean="0">
              <a:solidFill>
                <a:srgbClr val="202122"/>
              </a:solidFill>
              <a:cs typeface="Arial" panose="020B0604020202020204" pitchFamily="34" charset="0"/>
            </a:endParaRPr>
          </a:p>
          <a:p>
            <a:pPr lvl="0" algn="just">
              <a:buFont typeface="Courier New" panose="02070309020205020404" pitchFamily="49" charset="0"/>
              <a:buChar char="o"/>
            </a:pPr>
            <a:endParaRPr lang="en-US" altLang="en-US" sz="7000" dirty="0"/>
          </a:p>
          <a:p>
            <a:pPr algn="just">
              <a:buFont typeface="Courier New" panose="02070309020205020404" pitchFamily="49" charset="0"/>
              <a:buChar char="o"/>
            </a:pPr>
            <a:r>
              <a:rPr lang="en-US" altLang="en-US" sz="7000" dirty="0" smtClean="0">
                <a:solidFill>
                  <a:srgbClr val="202122"/>
                </a:solidFill>
                <a:cs typeface="Arial" panose="020B0604020202020204" pitchFamily="34" charset="0"/>
              </a:rPr>
              <a:t>Though </a:t>
            </a:r>
            <a:r>
              <a:rPr lang="en-US" altLang="en-US" sz="7000" dirty="0">
                <a:solidFill>
                  <a:srgbClr val="202122"/>
                </a:solidFill>
                <a:cs typeface="Arial" panose="020B0604020202020204" pitchFamily="34" charset="0"/>
              </a:rPr>
              <a:t>it is energetically more favorable for hormones to be in the membrane than in the ECF or ICF, they do in fact leave the membrane once they have entered it. This is an important consideration because cholesterol—the precursor to all steroid hormones—does not leave the membrane once it has embedded itself inside. This is because the aliphatic tail on cholesterol has a very favorable interaction with the interior of lipid bilayers</a:t>
            </a:r>
            <a:endParaRPr lang="en-IN" sz="7000" dirty="0" smtClean="0"/>
          </a:p>
          <a:p>
            <a:pPr algn="just">
              <a:buFont typeface="Courier New" panose="02070309020205020404" pitchFamily="49" charset="0"/>
              <a:buChar char="o"/>
            </a:pPr>
            <a:endParaRPr lang="en-IN" dirty="0"/>
          </a:p>
        </p:txBody>
      </p:sp>
    </p:spTree>
    <p:extLst>
      <p:ext uri="{BB962C8B-B14F-4D97-AF65-F5344CB8AC3E}">
        <p14:creationId xmlns:p14="http://schemas.microsoft.com/office/powerpoint/2010/main" val="3519632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2161" y="633046"/>
            <a:ext cx="10515600" cy="5324108"/>
          </a:xfrm>
        </p:spPr>
        <p:txBody>
          <a:bodyPr>
            <a:normAutofit lnSpcReduction="10000"/>
          </a:bodyPr>
          <a:lstStyle/>
          <a:p>
            <a:pPr marL="0" indent="0" algn="ctr">
              <a:buNone/>
            </a:pPr>
            <a:r>
              <a:rPr lang="en-IN" sz="3500" dirty="0"/>
              <a:t>Mechanisms of action and </a:t>
            </a:r>
            <a:r>
              <a:rPr lang="en-IN" sz="3500" dirty="0" smtClean="0"/>
              <a:t>effects</a:t>
            </a:r>
          </a:p>
          <a:p>
            <a:pPr marL="0" indent="0" algn="ctr">
              <a:buNone/>
            </a:pPr>
            <a:endParaRPr lang="en-IN" dirty="0"/>
          </a:p>
          <a:p>
            <a:pPr algn="just"/>
            <a:r>
              <a:rPr lang="en-IN" b="1" dirty="0"/>
              <a:t>Genomic </a:t>
            </a:r>
            <a:r>
              <a:rPr lang="en-IN" b="1" dirty="0" smtClean="0"/>
              <a:t>pathways</a:t>
            </a:r>
            <a:r>
              <a:rPr lang="en-IN" dirty="0"/>
              <a:t> </a:t>
            </a:r>
            <a:r>
              <a:rPr lang="en-IN" dirty="0" smtClean="0"/>
              <a:t>- The </a:t>
            </a:r>
            <a:r>
              <a:rPr lang="en-IN" dirty="0"/>
              <a:t>first identified mechanisms of steroid hormone action were the genomic effects</a:t>
            </a:r>
            <a:r>
              <a:rPr lang="en-IN" dirty="0" smtClean="0"/>
              <a:t>.</a:t>
            </a:r>
            <a:r>
              <a:rPr lang="en-IN" dirty="0"/>
              <a:t> In this pathway, the free hormones first pass through the cell membrane because they are fat soluble</a:t>
            </a:r>
            <a:r>
              <a:rPr lang="en-IN" dirty="0" smtClean="0"/>
              <a:t>.</a:t>
            </a:r>
            <a:r>
              <a:rPr lang="en-IN" dirty="0"/>
              <a:t> In the cytoplasm, the steroid may or may not undergo an enzyme-mediated alteration such as reduction, </a:t>
            </a:r>
            <a:r>
              <a:rPr lang="en-IN" dirty="0" smtClean="0"/>
              <a:t>hydroxylation </a:t>
            </a:r>
            <a:r>
              <a:rPr lang="en-IN" dirty="0"/>
              <a:t>or aromatization. Then the steroid binds to a specific steroid hormone </a:t>
            </a:r>
            <a:r>
              <a:rPr lang="en-IN" dirty="0" smtClean="0"/>
              <a:t>receptor </a:t>
            </a:r>
            <a:r>
              <a:rPr lang="en-IN" dirty="0"/>
              <a:t>also known as a nuclear receptor, which is a large </a:t>
            </a:r>
            <a:r>
              <a:rPr lang="en-IN" dirty="0" err="1"/>
              <a:t>metalloprotein</a:t>
            </a:r>
            <a:r>
              <a:rPr lang="en-IN" dirty="0"/>
              <a:t>. Upon steroid binding, many kinds of steroid receptors </a:t>
            </a:r>
            <a:r>
              <a:rPr lang="en-IN" dirty="0" err="1"/>
              <a:t>dimerize</a:t>
            </a:r>
            <a:r>
              <a:rPr lang="en-IN" dirty="0"/>
              <a:t>: two receptor subunits join together to form one functional DNA-binding unit that can enter the cell nucleus. Once in the nucleus, the steroid-receptor ligand complex binds to specific DNA sequences and induces transcription of its target </a:t>
            </a:r>
            <a:r>
              <a:rPr lang="en-IN" dirty="0" smtClean="0"/>
              <a:t>genes.</a:t>
            </a:r>
            <a:endParaRPr lang="en-IN" dirty="0"/>
          </a:p>
          <a:p>
            <a:pPr marL="0" indent="0" algn="just">
              <a:buNone/>
            </a:pPr>
            <a:endParaRPr lang="en-IN" dirty="0"/>
          </a:p>
          <a:p>
            <a:pPr marL="0" indent="0">
              <a:buNone/>
            </a:pPr>
            <a:endParaRPr lang="en-IN" dirty="0"/>
          </a:p>
        </p:txBody>
      </p:sp>
    </p:spTree>
    <p:extLst>
      <p:ext uri="{BB962C8B-B14F-4D97-AF65-F5344CB8AC3E}">
        <p14:creationId xmlns:p14="http://schemas.microsoft.com/office/powerpoint/2010/main" val="122877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733" y="391898"/>
            <a:ext cx="5071782" cy="5923379"/>
          </a:xfrm>
        </p:spPr>
        <p:txBody>
          <a:bodyPr>
            <a:normAutofit lnSpcReduction="10000"/>
          </a:bodyPr>
          <a:lstStyle/>
          <a:p>
            <a:pPr algn="just"/>
            <a:r>
              <a:rPr lang="en-IN" b="1" dirty="0"/>
              <a:t>Non-genomic </a:t>
            </a:r>
            <a:r>
              <a:rPr lang="en-IN" b="1" dirty="0" smtClean="0"/>
              <a:t>pathways</a:t>
            </a:r>
            <a:r>
              <a:rPr lang="en-IN" dirty="0"/>
              <a:t> </a:t>
            </a:r>
            <a:r>
              <a:rPr lang="en-IN" dirty="0" smtClean="0"/>
              <a:t>- Because </a:t>
            </a:r>
            <a:r>
              <a:rPr lang="en-IN" dirty="0"/>
              <a:t>non-genomic pathways include any mechanism that is not a genomic effect, there are various non-genomic pathways. However, all of these pathways are mediated by some type of steroid hormone receptor found at the plasma membrane</a:t>
            </a:r>
            <a:r>
              <a:rPr lang="en-IN" dirty="0" smtClean="0"/>
              <a:t>.</a:t>
            </a:r>
            <a:r>
              <a:rPr lang="en-IN" dirty="0"/>
              <a:t> Ion channels, transporters, G-protein coupled </a:t>
            </a:r>
            <a:r>
              <a:rPr lang="en-IN" dirty="0" smtClean="0"/>
              <a:t>receptors </a:t>
            </a:r>
            <a:r>
              <a:rPr lang="en-IN" dirty="0"/>
              <a:t>and membrane fluidity have all been shown to be affected by steroid hormones</a:t>
            </a:r>
            <a:r>
              <a:rPr lang="en-IN" dirty="0" smtClean="0"/>
              <a:t>.</a:t>
            </a:r>
            <a:r>
              <a:rPr lang="en-IN" dirty="0"/>
              <a:t> Of these, GPCR linked proteins are the most common. </a:t>
            </a:r>
            <a:endParaRPr lang="en-IN" dirty="0"/>
          </a:p>
        </p:txBody>
      </p:sp>
      <p:pic>
        <p:nvPicPr>
          <p:cNvPr id="3074" name="Picture 2" descr="Estradiol.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6355" y="391898"/>
            <a:ext cx="5884678" cy="37053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93571" y="5108331"/>
            <a:ext cx="1090246" cy="369332"/>
          </a:xfrm>
          <a:prstGeom prst="rect">
            <a:avLst/>
          </a:prstGeom>
          <a:noFill/>
        </p:spPr>
        <p:txBody>
          <a:bodyPr wrap="square" rtlCol="0">
            <a:spAutoFit/>
          </a:bodyPr>
          <a:lstStyle/>
          <a:p>
            <a:r>
              <a:rPr lang="en-IN" dirty="0" err="1" smtClean="0"/>
              <a:t>Estradiol</a:t>
            </a:r>
            <a:endParaRPr lang="en-IN" dirty="0"/>
          </a:p>
        </p:txBody>
      </p:sp>
    </p:spTree>
    <p:extLst>
      <p:ext uri="{BB962C8B-B14F-4D97-AF65-F5344CB8AC3E}">
        <p14:creationId xmlns:p14="http://schemas.microsoft.com/office/powerpoint/2010/main" val="127269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661" y="110149"/>
            <a:ext cx="2954215" cy="848213"/>
          </a:xfrm>
        </p:spPr>
        <p:txBody>
          <a:bodyPr>
            <a:normAutofit/>
          </a:bodyPr>
          <a:lstStyle/>
          <a:p>
            <a:pPr algn="ctr"/>
            <a:r>
              <a:rPr lang="en-US" b="1" dirty="0" smtClean="0"/>
              <a:t>Introduction</a:t>
            </a:r>
            <a:endParaRPr lang="en-IN" b="1" dirty="0"/>
          </a:p>
        </p:txBody>
      </p:sp>
      <p:sp>
        <p:nvSpPr>
          <p:cNvPr id="3" name="Content Placeholder 2"/>
          <p:cNvSpPr>
            <a:spLocks noGrp="1"/>
          </p:cNvSpPr>
          <p:nvPr>
            <p:ph idx="1"/>
          </p:nvPr>
        </p:nvSpPr>
        <p:spPr>
          <a:xfrm>
            <a:off x="310661" y="1116622"/>
            <a:ext cx="11570677" cy="5161084"/>
          </a:xfrm>
        </p:spPr>
        <p:txBody>
          <a:bodyPr>
            <a:normAutofit/>
          </a:bodyPr>
          <a:lstStyle/>
          <a:p>
            <a:pPr algn="just"/>
            <a:r>
              <a:rPr lang="en-IN" dirty="0"/>
              <a:t>In mammalian systems, there are six families of steroid hormones that can be classified on </a:t>
            </a:r>
            <a:r>
              <a:rPr lang="en-IN" dirty="0" smtClean="0"/>
              <a:t>chemical </a:t>
            </a:r>
            <a:r>
              <a:rPr lang="en-IN" dirty="0"/>
              <a:t>and </a:t>
            </a:r>
            <a:r>
              <a:rPr lang="en-IN" dirty="0" smtClean="0"/>
              <a:t>biological </a:t>
            </a:r>
            <a:r>
              <a:rPr lang="en-IN" dirty="0"/>
              <a:t>basis. They are the </a:t>
            </a:r>
            <a:r>
              <a:rPr lang="en-IN" dirty="0" err="1"/>
              <a:t>estrogens</a:t>
            </a:r>
            <a:r>
              <a:rPr lang="en-IN" dirty="0"/>
              <a:t>, progesterone, androgens, mineralocorticoids, </a:t>
            </a:r>
            <a:r>
              <a:rPr lang="en-IN" dirty="0" smtClean="0"/>
              <a:t>glucocorticoids </a:t>
            </a:r>
            <a:r>
              <a:rPr lang="en-IN" dirty="0"/>
              <a:t>and vitamin D</a:t>
            </a:r>
            <a:r>
              <a:rPr lang="en-IN" dirty="0" smtClean="0"/>
              <a:t>.</a:t>
            </a:r>
          </a:p>
          <a:p>
            <a:pPr marL="0" indent="0" algn="just">
              <a:buNone/>
            </a:pPr>
            <a:r>
              <a:rPr lang="en-IN" dirty="0" smtClean="0"/>
              <a:t> </a:t>
            </a:r>
          </a:p>
          <a:p>
            <a:pPr algn="just"/>
            <a:r>
              <a:rPr lang="en-IN" dirty="0" smtClean="0"/>
              <a:t>These </a:t>
            </a:r>
            <a:r>
              <a:rPr lang="en-IN" dirty="0"/>
              <a:t>steroid hormones play a critical role in numerous physiological and pathophysiological </a:t>
            </a:r>
            <a:r>
              <a:rPr lang="en-IN" dirty="0" smtClean="0"/>
              <a:t>processes.</a:t>
            </a:r>
          </a:p>
          <a:p>
            <a:pPr algn="just"/>
            <a:endParaRPr lang="en-IN" dirty="0"/>
          </a:p>
          <a:p>
            <a:pPr algn="just"/>
            <a:r>
              <a:rPr lang="en-IN" dirty="0"/>
              <a:t>The vast majority of circulating steroids in mammals come from the endocrine activity of the gonads and adrenal glands, which metabolize the lipid cholesterol to generate the steroid repertoire.</a:t>
            </a:r>
            <a:endParaRPr lang="en-IN" dirty="0" smtClean="0"/>
          </a:p>
        </p:txBody>
      </p:sp>
    </p:spTree>
    <p:extLst>
      <p:ext uri="{BB962C8B-B14F-4D97-AF65-F5344CB8AC3E}">
        <p14:creationId xmlns:p14="http://schemas.microsoft.com/office/powerpoint/2010/main" val="1287652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26478"/>
            <a:ext cx="10515600" cy="5266592"/>
          </a:xfrm>
        </p:spPr>
        <p:txBody>
          <a:bodyPr>
            <a:normAutofit/>
          </a:bodyPr>
          <a:lstStyle/>
          <a:p>
            <a:pPr algn="just"/>
            <a:r>
              <a:rPr lang="en-IN" dirty="0"/>
              <a:t>Steroids have a complicated structure of fused </a:t>
            </a:r>
            <a:r>
              <a:rPr lang="en-IN" dirty="0" smtClean="0"/>
              <a:t>rings having </a:t>
            </a:r>
            <a:r>
              <a:rPr lang="en-IN" dirty="0"/>
              <a:t>a wide array of modifications </a:t>
            </a:r>
            <a:r>
              <a:rPr lang="en-IN" dirty="0" smtClean="0"/>
              <a:t>of </a:t>
            </a:r>
            <a:r>
              <a:rPr lang="en-IN" dirty="0"/>
              <a:t>hydroxyl or carbonyl substituents and unsaturation (double or triple bonds). </a:t>
            </a:r>
            <a:endParaRPr lang="en-IN" dirty="0" smtClean="0"/>
          </a:p>
          <a:p>
            <a:pPr algn="just"/>
            <a:endParaRPr lang="en-IN" dirty="0"/>
          </a:p>
          <a:p>
            <a:pPr algn="just"/>
            <a:r>
              <a:rPr lang="en-IN" dirty="0"/>
              <a:t>Steroids are derived from a </a:t>
            </a:r>
            <a:r>
              <a:rPr lang="en-IN" dirty="0" err="1"/>
              <a:t>phenanthrene</a:t>
            </a:r>
            <a:r>
              <a:rPr lang="en-IN" dirty="0"/>
              <a:t> ring structure to which a pentane ring has been </a:t>
            </a:r>
            <a:r>
              <a:rPr lang="en-IN" dirty="0" smtClean="0"/>
              <a:t>attached, </a:t>
            </a:r>
            <a:r>
              <a:rPr lang="en-IN" dirty="0"/>
              <a:t>this yields in the completely hydrogenated form, </a:t>
            </a:r>
            <a:r>
              <a:rPr lang="en-IN" dirty="0" err="1" smtClean="0"/>
              <a:t>cyclopentanoperhydrophenanthrene</a:t>
            </a:r>
            <a:r>
              <a:rPr lang="en-IN" dirty="0" smtClean="0"/>
              <a:t> </a:t>
            </a:r>
            <a:r>
              <a:rPr lang="en-IN" dirty="0"/>
              <a:t>or the </a:t>
            </a:r>
            <a:r>
              <a:rPr lang="en-IN" dirty="0" err="1"/>
              <a:t>sterane</a:t>
            </a:r>
            <a:r>
              <a:rPr lang="en-IN" dirty="0"/>
              <a:t> ring </a:t>
            </a:r>
            <a:r>
              <a:rPr lang="en-IN" dirty="0" smtClean="0"/>
              <a:t>structure.</a:t>
            </a:r>
          </a:p>
          <a:p>
            <a:pPr algn="just"/>
            <a:endParaRPr lang="en-IN" dirty="0"/>
          </a:p>
          <a:p>
            <a:pPr algn="just"/>
            <a:r>
              <a:rPr lang="en-IN" dirty="0"/>
              <a:t>The six-carbon atoms of a cyclohexane ring are not fixed rigidly in space, but are capable of interchanging through turning and twisting between several structural arrangements in </a:t>
            </a:r>
            <a:r>
              <a:rPr lang="en-IN" dirty="0" smtClean="0"/>
              <a:t>space.</a:t>
            </a:r>
            <a:r>
              <a:rPr lang="en-IN" dirty="0"/>
              <a:t> </a:t>
            </a:r>
            <a:endParaRPr lang="en-IN" dirty="0"/>
          </a:p>
          <a:p>
            <a:pPr marL="0" indent="0" algn="just">
              <a:buNone/>
            </a:pPr>
            <a:endParaRPr lang="en-IN" dirty="0"/>
          </a:p>
        </p:txBody>
      </p:sp>
    </p:spTree>
    <p:extLst>
      <p:ext uri="{BB962C8B-B14F-4D97-AF65-F5344CB8AC3E}">
        <p14:creationId xmlns:p14="http://schemas.microsoft.com/office/powerpoint/2010/main" val="603565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cdn.britannica.com/s:1500x700,q:85/28/6528-004-ABFF61B3/animals-molecules-acetic-acid-precursors-steroid-hormo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369" y="797180"/>
            <a:ext cx="10815177" cy="499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863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98947"/>
            <a:ext cx="10515600" cy="6242530"/>
          </a:xfrm>
        </p:spPr>
        <p:txBody>
          <a:bodyPr>
            <a:normAutofit/>
          </a:bodyPr>
          <a:lstStyle/>
          <a:p>
            <a:pPr marL="0" indent="0" algn="ctr">
              <a:buNone/>
            </a:pPr>
            <a:r>
              <a:rPr lang="en-IN" sz="3600" dirty="0"/>
              <a:t>Steroid </a:t>
            </a:r>
            <a:r>
              <a:rPr lang="en-IN" sz="3600" dirty="0" smtClean="0"/>
              <a:t>Biosynthesis</a:t>
            </a:r>
          </a:p>
          <a:p>
            <a:pPr algn="just">
              <a:buFont typeface="Wingdings" panose="05000000000000000000" pitchFamily="2" charset="2"/>
              <a:buChar char="Ø"/>
            </a:pPr>
            <a:r>
              <a:rPr lang="en-IN" dirty="0" smtClean="0"/>
              <a:t>The </a:t>
            </a:r>
            <a:r>
              <a:rPr lang="en-IN" dirty="0"/>
              <a:t>natural steroid hormones are generally synthesized </a:t>
            </a:r>
            <a:r>
              <a:rPr lang="en-IN" dirty="0" smtClean="0"/>
              <a:t>from cholesterol</a:t>
            </a:r>
            <a:r>
              <a:rPr lang="en-IN" dirty="0"/>
              <a:t> in the gonads and adrenal glands. </a:t>
            </a:r>
            <a:endParaRPr lang="en-IN" dirty="0" smtClean="0"/>
          </a:p>
          <a:p>
            <a:pPr algn="just">
              <a:buFont typeface="Wingdings" panose="05000000000000000000" pitchFamily="2" charset="2"/>
              <a:buChar char="Ø"/>
            </a:pPr>
            <a:endParaRPr lang="en-IN" dirty="0"/>
          </a:p>
          <a:p>
            <a:pPr algn="just">
              <a:buFont typeface="Wingdings" panose="05000000000000000000" pitchFamily="2" charset="2"/>
              <a:buChar char="Ø"/>
            </a:pPr>
            <a:r>
              <a:rPr lang="en-IN" dirty="0" smtClean="0"/>
              <a:t>These </a:t>
            </a:r>
            <a:r>
              <a:rPr lang="en-IN" dirty="0"/>
              <a:t>forms of hormones are lipids. They can pass through the cell membrane as they are </a:t>
            </a:r>
            <a:r>
              <a:rPr lang="en-IN" dirty="0" smtClean="0"/>
              <a:t>fat-soluble</a:t>
            </a:r>
            <a:r>
              <a:rPr lang="en-IN" dirty="0"/>
              <a:t> and then bind to steroid hormone receptors </a:t>
            </a:r>
            <a:r>
              <a:rPr lang="en-IN" dirty="0" smtClean="0"/>
              <a:t>to </a:t>
            </a:r>
            <a:r>
              <a:rPr lang="en-IN" dirty="0"/>
              <a:t>bring about changes within the cell. </a:t>
            </a:r>
            <a:endParaRPr lang="en-IN" dirty="0" smtClean="0"/>
          </a:p>
          <a:p>
            <a:pPr algn="just">
              <a:buFont typeface="Wingdings" panose="05000000000000000000" pitchFamily="2" charset="2"/>
              <a:buChar char="Ø"/>
            </a:pPr>
            <a:endParaRPr lang="en-IN" dirty="0"/>
          </a:p>
          <a:p>
            <a:pPr algn="just">
              <a:buFont typeface="Wingdings" panose="05000000000000000000" pitchFamily="2" charset="2"/>
              <a:buChar char="Ø"/>
            </a:pPr>
            <a:r>
              <a:rPr lang="en-IN" dirty="0" smtClean="0"/>
              <a:t>Steroid </a:t>
            </a:r>
            <a:r>
              <a:rPr lang="en-IN" dirty="0"/>
              <a:t>hormones are generally carried in the blood, bound to specific carrier proteins such as sex hormone-binding globulin or corticosteroid-binding globulin. Further conversions and catabolism occurs in the liver, </a:t>
            </a:r>
            <a:r>
              <a:rPr lang="en-IN" dirty="0" smtClean="0"/>
              <a:t>other peripheral tissues </a:t>
            </a:r>
            <a:r>
              <a:rPr lang="en-IN" dirty="0"/>
              <a:t>and in the target tissues.</a:t>
            </a:r>
            <a:endParaRPr lang="en-IN" dirty="0"/>
          </a:p>
        </p:txBody>
      </p:sp>
    </p:spTree>
    <p:extLst>
      <p:ext uri="{BB962C8B-B14F-4D97-AF65-F5344CB8AC3E}">
        <p14:creationId xmlns:p14="http://schemas.microsoft.com/office/powerpoint/2010/main" val="1376361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8068"/>
            <a:ext cx="10515600" cy="6022731"/>
          </a:xfrm>
        </p:spPr>
        <p:txBody>
          <a:bodyPr>
            <a:normAutofit lnSpcReduction="10000"/>
          </a:bodyPr>
          <a:lstStyle/>
          <a:p>
            <a:pPr algn="just">
              <a:buFont typeface="Courier New" panose="02070309020205020404" pitchFamily="49" charset="0"/>
              <a:buChar char="o"/>
            </a:pPr>
            <a:r>
              <a:rPr lang="en-IN" dirty="0"/>
              <a:t>Steroidogenic enzymes are responsible for the biosynthesis from cholesterol of various steroid hormones including glucocorticoids, mineralocorticoids, </a:t>
            </a:r>
            <a:r>
              <a:rPr lang="en-IN" dirty="0" err="1"/>
              <a:t>progestins</a:t>
            </a:r>
            <a:r>
              <a:rPr lang="en-IN" dirty="0"/>
              <a:t>, </a:t>
            </a:r>
            <a:r>
              <a:rPr lang="en-IN" dirty="0" smtClean="0"/>
              <a:t>androgens </a:t>
            </a:r>
            <a:r>
              <a:rPr lang="en-IN" dirty="0"/>
              <a:t>and </a:t>
            </a:r>
            <a:r>
              <a:rPr lang="en-IN" dirty="0" err="1"/>
              <a:t>estrogens</a:t>
            </a:r>
            <a:r>
              <a:rPr lang="en-IN" dirty="0"/>
              <a:t>. They consist of several specific cytochrome P450 enzymes (CYPs), </a:t>
            </a:r>
            <a:r>
              <a:rPr lang="en-IN" dirty="0" err="1"/>
              <a:t>hydroxysteroid</a:t>
            </a:r>
            <a:r>
              <a:rPr lang="en-IN" dirty="0"/>
              <a:t> dehydrogenases (HSDs</a:t>
            </a:r>
            <a:r>
              <a:rPr lang="en-IN" dirty="0" smtClean="0"/>
              <a:t>) </a:t>
            </a:r>
            <a:r>
              <a:rPr lang="en-IN" dirty="0"/>
              <a:t>and steroid reductases (Miller, 1988</a:t>
            </a:r>
            <a:r>
              <a:rPr lang="en-IN" dirty="0" smtClean="0"/>
              <a:t>).</a:t>
            </a:r>
          </a:p>
          <a:p>
            <a:pPr algn="just">
              <a:buFont typeface="Courier New" panose="02070309020205020404" pitchFamily="49" charset="0"/>
              <a:buChar char="o"/>
            </a:pPr>
            <a:endParaRPr lang="en-IN" dirty="0"/>
          </a:p>
          <a:p>
            <a:pPr algn="just">
              <a:buFont typeface="Courier New" panose="02070309020205020404" pitchFamily="49" charset="0"/>
              <a:buChar char="o"/>
            </a:pPr>
            <a:r>
              <a:rPr lang="en-IN" dirty="0" smtClean="0"/>
              <a:t>Numerous </a:t>
            </a:r>
            <a:r>
              <a:rPr lang="en-IN" dirty="0"/>
              <a:t>organs are known to have the capacity to synthesize biologically active steroids, including the adrenal gland, testis, ovary, brain, </a:t>
            </a:r>
            <a:r>
              <a:rPr lang="en-IN" dirty="0" smtClean="0"/>
              <a:t>placenta </a:t>
            </a:r>
            <a:r>
              <a:rPr lang="en-IN" dirty="0"/>
              <a:t>and adipose tissue</a:t>
            </a:r>
            <a:r>
              <a:rPr lang="en-IN" dirty="0" smtClean="0"/>
              <a:t>.</a:t>
            </a:r>
          </a:p>
          <a:p>
            <a:pPr algn="just">
              <a:buFont typeface="Courier New" panose="02070309020205020404" pitchFamily="49" charset="0"/>
              <a:buChar char="o"/>
            </a:pPr>
            <a:endParaRPr lang="en-IN" dirty="0"/>
          </a:p>
          <a:p>
            <a:pPr algn="just">
              <a:buFont typeface="Courier New" panose="02070309020205020404" pitchFamily="49" charset="0"/>
              <a:buChar char="o"/>
            </a:pPr>
            <a:r>
              <a:rPr lang="en-IN" i="1" dirty="0"/>
              <a:t>De novo</a:t>
            </a:r>
            <a:r>
              <a:rPr lang="en-IN" dirty="0"/>
              <a:t> synthesis of all steroid hormones starts with the conversion of cholesterol to </a:t>
            </a:r>
            <a:r>
              <a:rPr lang="en-IN" dirty="0" err="1"/>
              <a:t>pregnenolone</a:t>
            </a:r>
            <a:r>
              <a:rPr lang="en-IN" dirty="0"/>
              <a:t> by CYP11A (cholesterol side-chain cleavage</a:t>
            </a:r>
            <a:r>
              <a:rPr lang="en-IN" dirty="0" smtClean="0"/>
              <a:t>). </a:t>
            </a:r>
            <a:r>
              <a:rPr lang="en-IN" dirty="0"/>
              <a:t>CYP11A is bound to the inner membrane of the mitochondrion and is found in all steroidogenic tissues </a:t>
            </a:r>
            <a:r>
              <a:rPr lang="en-IN" dirty="0" smtClean="0"/>
              <a:t>but </a:t>
            </a:r>
            <a:r>
              <a:rPr lang="en-IN" dirty="0"/>
              <a:t>is not or poorly expressed in </a:t>
            </a:r>
            <a:r>
              <a:rPr lang="en-IN" dirty="0" smtClean="0"/>
              <a:t>non-steroidogenic </a:t>
            </a:r>
            <a:r>
              <a:rPr lang="en-IN" dirty="0"/>
              <a:t>tissues.</a:t>
            </a:r>
            <a:endParaRPr lang="en-IN" dirty="0"/>
          </a:p>
        </p:txBody>
      </p:sp>
    </p:spTree>
    <p:extLst>
      <p:ext uri="{BB962C8B-B14F-4D97-AF65-F5344CB8AC3E}">
        <p14:creationId xmlns:p14="http://schemas.microsoft.com/office/powerpoint/2010/main" val="2868624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5992"/>
            <a:ext cx="10515600" cy="5890846"/>
          </a:xfrm>
        </p:spPr>
        <p:txBody>
          <a:bodyPr/>
          <a:lstStyle/>
          <a:p>
            <a:pPr algn="just">
              <a:buFont typeface="Courier New" panose="02070309020205020404" pitchFamily="49" charset="0"/>
              <a:buChar char="o"/>
            </a:pPr>
            <a:r>
              <a:rPr lang="en-IN" dirty="0" err="1"/>
              <a:t>Pregnenolone</a:t>
            </a:r>
            <a:r>
              <a:rPr lang="en-IN" dirty="0"/>
              <a:t> is converted to progesterone by 3</a:t>
            </a:r>
            <a:r>
              <a:rPr lang="el-GR" dirty="0"/>
              <a:t>β-</a:t>
            </a:r>
            <a:r>
              <a:rPr lang="en-IN" dirty="0" err="1"/>
              <a:t>hydroxysteroid</a:t>
            </a:r>
            <a:r>
              <a:rPr lang="en-IN" dirty="0"/>
              <a:t> dehydrogenase (3</a:t>
            </a:r>
            <a:r>
              <a:rPr lang="el-GR" dirty="0"/>
              <a:t>β-</a:t>
            </a:r>
            <a:r>
              <a:rPr lang="en-IN" dirty="0"/>
              <a:t>HSD), one of several non-CYP450 enzymes involved in steroidogenesis and which is found in both mitochondria and smooth endoplasmic reticulum. 3</a:t>
            </a:r>
            <a:r>
              <a:rPr lang="el-GR" dirty="0"/>
              <a:t>β-</a:t>
            </a:r>
            <a:r>
              <a:rPr lang="en-IN" dirty="0"/>
              <a:t>HSD is widely distributed in steroidogenic and </a:t>
            </a:r>
            <a:r>
              <a:rPr lang="en-IN" dirty="0" smtClean="0"/>
              <a:t>non-steroidogenic </a:t>
            </a:r>
            <a:r>
              <a:rPr lang="en-IN" dirty="0"/>
              <a:t>tissues and consists of two </a:t>
            </a:r>
            <a:r>
              <a:rPr lang="en-IN" dirty="0" err="1"/>
              <a:t>isoenzymes</a:t>
            </a:r>
            <a:r>
              <a:rPr lang="en-IN" dirty="0"/>
              <a:t>, which are regulated in a tissue-specific </a:t>
            </a:r>
            <a:r>
              <a:rPr lang="en-IN" dirty="0" smtClean="0"/>
              <a:t>manner.</a:t>
            </a:r>
          </a:p>
          <a:p>
            <a:pPr algn="just">
              <a:buFont typeface="Courier New" panose="02070309020205020404" pitchFamily="49" charset="0"/>
              <a:buChar char="o"/>
            </a:pPr>
            <a:endParaRPr lang="en-IN" dirty="0"/>
          </a:p>
          <a:p>
            <a:pPr algn="just">
              <a:buFont typeface="Courier New" panose="02070309020205020404" pitchFamily="49" charset="0"/>
              <a:buChar char="o"/>
            </a:pPr>
            <a:r>
              <a:rPr lang="en-IN" dirty="0" smtClean="0"/>
              <a:t>The </a:t>
            </a:r>
            <a:r>
              <a:rPr lang="en-IN" dirty="0"/>
              <a:t>type 2 3</a:t>
            </a:r>
            <a:r>
              <a:rPr lang="el-GR" dirty="0"/>
              <a:t>β-</a:t>
            </a:r>
            <a:r>
              <a:rPr lang="en-IN" dirty="0"/>
              <a:t>HSD is predominantly expressed in steroidogenic tissues such as adrenal, </a:t>
            </a:r>
            <a:r>
              <a:rPr lang="en-IN" dirty="0" smtClean="0"/>
              <a:t>testis </a:t>
            </a:r>
            <a:r>
              <a:rPr lang="en-IN" dirty="0"/>
              <a:t>and </a:t>
            </a:r>
            <a:r>
              <a:rPr lang="en-IN" dirty="0" smtClean="0"/>
              <a:t>ovary.</a:t>
            </a:r>
          </a:p>
          <a:p>
            <a:pPr algn="just">
              <a:buFont typeface="Courier New" panose="02070309020205020404" pitchFamily="49" charset="0"/>
              <a:buChar char="o"/>
            </a:pPr>
            <a:endParaRPr lang="en-IN" dirty="0"/>
          </a:p>
          <a:p>
            <a:pPr algn="just">
              <a:buFont typeface="Courier New" panose="02070309020205020404" pitchFamily="49" charset="0"/>
              <a:buChar char="o"/>
            </a:pPr>
            <a:r>
              <a:rPr lang="en-IN" dirty="0" smtClean="0"/>
              <a:t>Whereas </a:t>
            </a:r>
            <a:r>
              <a:rPr lang="en-IN" dirty="0"/>
              <a:t>type 1 is found in placenta and in </a:t>
            </a:r>
            <a:r>
              <a:rPr lang="en-IN" dirty="0" smtClean="0"/>
              <a:t>non-steroidogenic </a:t>
            </a:r>
            <a:r>
              <a:rPr lang="en-IN" dirty="0"/>
              <a:t>tissues such as liver, </a:t>
            </a:r>
            <a:r>
              <a:rPr lang="en-IN" dirty="0" smtClean="0"/>
              <a:t>kidney </a:t>
            </a:r>
            <a:r>
              <a:rPr lang="en-IN" dirty="0"/>
              <a:t>and skin. </a:t>
            </a:r>
            <a:r>
              <a:rPr lang="en-IN" dirty="0" err="1"/>
              <a:t>Pregnenolone</a:t>
            </a:r>
            <a:r>
              <a:rPr lang="en-IN" dirty="0"/>
              <a:t> and progesterone form the precursors for all other steroid hormones.</a:t>
            </a:r>
            <a:endParaRPr lang="en-IN" dirty="0"/>
          </a:p>
        </p:txBody>
      </p:sp>
    </p:spTree>
    <p:extLst>
      <p:ext uri="{BB962C8B-B14F-4D97-AF65-F5344CB8AC3E}">
        <p14:creationId xmlns:p14="http://schemas.microsoft.com/office/powerpoint/2010/main" val="3261262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b/b9/Free_Hormone_Hypothesis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93170" cy="38774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c/c7/Endocytosis_of_Steroid_Hormo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933" y="3175161"/>
            <a:ext cx="6527067" cy="3671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801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4589"/>
            <a:ext cx="10515600" cy="5301761"/>
          </a:xfrm>
        </p:spPr>
        <p:txBody>
          <a:bodyPr>
            <a:normAutofit fontScale="25000" lnSpcReduction="20000"/>
          </a:bodyPr>
          <a:lstStyle/>
          <a:p>
            <a:pPr marL="0" indent="0" algn="ctr">
              <a:buNone/>
            </a:pPr>
            <a:r>
              <a:rPr lang="en-IN" sz="12800" dirty="0" smtClean="0"/>
              <a:t>Transport</a:t>
            </a:r>
          </a:p>
          <a:p>
            <a:pPr marL="0" indent="0" algn="ctr">
              <a:buNone/>
            </a:pPr>
            <a:endParaRPr lang="en-IN" sz="12800" dirty="0"/>
          </a:p>
          <a:p>
            <a:pPr algn="just">
              <a:buFont typeface="Courier New" panose="02070309020205020404" pitchFamily="49" charset="0"/>
              <a:buChar char="o"/>
            </a:pPr>
            <a:endParaRPr lang="en-IN" dirty="0"/>
          </a:p>
          <a:p>
            <a:pPr lvl="0" algn="just" eaLnBrk="0" fontAlgn="base" hangingPunct="0">
              <a:lnSpc>
                <a:spcPct val="100000"/>
              </a:lnSpc>
              <a:spcBef>
                <a:spcPct val="0"/>
              </a:spcBef>
              <a:spcAft>
                <a:spcPct val="0"/>
              </a:spcAft>
              <a:buFont typeface="Courier New" panose="02070309020205020404" pitchFamily="49" charset="0"/>
              <a:buChar char="o"/>
            </a:pPr>
            <a:r>
              <a:rPr lang="en-US" altLang="en-US" sz="11200" dirty="0" smtClean="0">
                <a:solidFill>
                  <a:srgbClr val="202122"/>
                </a:solidFill>
              </a:rPr>
              <a:t>These </a:t>
            </a:r>
            <a:r>
              <a:rPr lang="en-US" altLang="en-US" sz="11200" dirty="0">
                <a:solidFill>
                  <a:srgbClr val="202122"/>
                </a:solidFill>
              </a:rPr>
              <a:t>are transported through the blood </a:t>
            </a:r>
            <a:r>
              <a:rPr lang="en-US" altLang="en-US" sz="11200" dirty="0" smtClean="0">
                <a:solidFill>
                  <a:srgbClr val="202122"/>
                </a:solidFill>
              </a:rPr>
              <a:t>through serum </a:t>
            </a:r>
            <a:r>
              <a:rPr lang="en-US" altLang="en-US" sz="11200" dirty="0">
                <a:solidFill>
                  <a:srgbClr val="202122"/>
                </a:solidFill>
              </a:rPr>
              <a:t>proteins that bind them and increase the </a:t>
            </a:r>
            <a:r>
              <a:rPr lang="en-US" altLang="en-US" sz="11200" dirty="0" smtClean="0">
                <a:solidFill>
                  <a:srgbClr val="202122"/>
                </a:solidFill>
              </a:rPr>
              <a:t>hormones </a:t>
            </a:r>
            <a:r>
              <a:rPr lang="en-US" altLang="en-US" sz="11200" dirty="0">
                <a:solidFill>
                  <a:srgbClr val="202122"/>
                </a:solidFill>
              </a:rPr>
              <a:t>solubility in water. </a:t>
            </a:r>
            <a:endParaRPr lang="en-US" altLang="en-US" sz="11200" dirty="0" smtClean="0">
              <a:solidFill>
                <a:srgbClr val="202122"/>
              </a:solidFill>
            </a:endParaRPr>
          </a:p>
          <a:p>
            <a:pPr lvl="0" algn="just" eaLnBrk="0" fontAlgn="base" hangingPunct="0">
              <a:lnSpc>
                <a:spcPct val="100000"/>
              </a:lnSpc>
              <a:spcBef>
                <a:spcPct val="0"/>
              </a:spcBef>
              <a:spcAft>
                <a:spcPct val="0"/>
              </a:spcAft>
              <a:buFont typeface="Courier New" panose="02070309020205020404" pitchFamily="49" charset="0"/>
              <a:buChar char="o"/>
            </a:pPr>
            <a:endParaRPr lang="en-US" altLang="en-US" sz="11200" dirty="0">
              <a:solidFill>
                <a:srgbClr val="202122"/>
              </a:solidFill>
            </a:endParaRPr>
          </a:p>
          <a:p>
            <a:pPr lvl="0" algn="just" eaLnBrk="0" fontAlgn="base" hangingPunct="0">
              <a:lnSpc>
                <a:spcPct val="100000"/>
              </a:lnSpc>
              <a:spcBef>
                <a:spcPct val="0"/>
              </a:spcBef>
              <a:spcAft>
                <a:spcPct val="0"/>
              </a:spcAft>
              <a:buFont typeface="Courier New" panose="02070309020205020404" pitchFamily="49" charset="0"/>
              <a:buChar char="o"/>
            </a:pPr>
            <a:r>
              <a:rPr lang="en-US" altLang="en-US" sz="11200" dirty="0" smtClean="0">
                <a:solidFill>
                  <a:srgbClr val="202122"/>
                </a:solidFill>
              </a:rPr>
              <a:t>Some </a:t>
            </a:r>
            <a:r>
              <a:rPr lang="en-US" altLang="en-US" sz="11200" dirty="0">
                <a:solidFill>
                  <a:srgbClr val="202122"/>
                </a:solidFill>
              </a:rPr>
              <a:t>examples </a:t>
            </a:r>
            <a:r>
              <a:rPr lang="en-US" altLang="en-US" sz="11200" dirty="0" smtClean="0">
                <a:solidFill>
                  <a:srgbClr val="202122"/>
                </a:solidFill>
              </a:rPr>
              <a:t>are sex hormone binding globulin, corticosteroid binding globulin and albumin.</a:t>
            </a:r>
            <a:r>
              <a:rPr lang="en-US" altLang="en-US" sz="11200" dirty="0">
                <a:solidFill>
                  <a:srgbClr val="202122"/>
                </a:solidFill>
              </a:rPr>
              <a:t> </a:t>
            </a:r>
            <a:r>
              <a:rPr lang="en-US" altLang="en-US" sz="11200" dirty="0" smtClean="0">
                <a:solidFill>
                  <a:srgbClr val="202122"/>
                </a:solidFill>
              </a:rPr>
              <a:t>When it gets active, </a:t>
            </a:r>
            <a:r>
              <a:rPr lang="en-US" altLang="en-US" sz="11200" dirty="0">
                <a:solidFill>
                  <a:srgbClr val="202122"/>
                </a:solidFill>
              </a:rPr>
              <a:t>steroid hormones </a:t>
            </a:r>
            <a:r>
              <a:rPr lang="en-US" altLang="en-US" sz="11200" dirty="0" smtClean="0">
                <a:solidFill>
                  <a:srgbClr val="202122"/>
                </a:solidFill>
              </a:rPr>
              <a:t>free </a:t>
            </a:r>
            <a:r>
              <a:rPr lang="en-US" altLang="en-US" sz="11200" dirty="0">
                <a:solidFill>
                  <a:srgbClr val="202122"/>
                </a:solidFill>
              </a:rPr>
              <a:t>themselves from their blood-solubilizing proteins and either bind to extracellular </a:t>
            </a:r>
            <a:r>
              <a:rPr lang="en-US" altLang="en-US" sz="11200" dirty="0" smtClean="0">
                <a:solidFill>
                  <a:srgbClr val="202122"/>
                </a:solidFill>
              </a:rPr>
              <a:t>receptors </a:t>
            </a:r>
            <a:r>
              <a:rPr lang="en-US" altLang="en-US" sz="11200" dirty="0">
                <a:solidFill>
                  <a:srgbClr val="202122"/>
                </a:solidFill>
              </a:rPr>
              <a:t>or passively cross the cell membrane and bind </a:t>
            </a:r>
            <a:r>
              <a:rPr lang="en-US" altLang="en-US" sz="11200" dirty="0" smtClean="0">
                <a:solidFill>
                  <a:srgbClr val="202122"/>
                </a:solidFill>
              </a:rPr>
              <a:t>to nuclear receptors. </a:t>
            </a:r>
            <a:r>
              <a:rPr lang="en-US" altLang="en-US" sz="11200" dirty="0">
                <a:solidFill>
                  <a:srgbClr val="202122"/>
                </a:solidFill>
              </a:rPr>
              <a:t>This idea is known as the free hormone hypothesis</a:t>
            </a:r>
            <a:r>
              <a:rPr lang="en-US" altLang="en-US" sz="11200" dirty="0" smtClean="0">
                <a:solidFill>
                  <a:srgbClr val="202122"/>
                </a:solidFill>
              </a:rPr>
              <a:t>. </a:t>
            </a:r>
          </a:p>
          <a:p>
            <a:pPr lvl="0" algn="just" eaLnBrk="0" fontAlgn="base" hangingPunct="0">
              <a:lnSpc>
                <a:spcPct val="100000"/>
              </a:lnSpc>
              <a:spcBef>
                <a:spcPct val="0"/>
              </a:spcBef>
              <a:spcAft>
                <a:spcPct val="0"/>
              </a:spcAft>
              <a:buFont typeface="Courier New" panose="02070309020205020404" pitchFamily="49" charset="0"/>
              <a:buChar char="o"/>
            </a:pPr>
            <a:endParaRPr lang="en-US" altLang="en-US" sz="11200" dirty="0">
              <a:solidFill>
                <a:srgbClr val="202122"/>
              </a:solidFill>
              <a:cs typeface="Arial" panose="020B0604020202020204" pitchFamily="34" charset="0"/>
            </a:endParaRPr>
          </a:p>
          <a:p>
            <a:pPr lvl="0" algn="just" eaLnBrk="0" fontAlgn="base" hangingPunct="0">
              <a:lnSpc>
                <a:spcPct val="100000"/>
              </a:lnSpc>
              <a:spcBef>
                <a:spcPct val="0"/>
              </a:spcBef>
              <a:spcAft>
                <a:spcPct val="0"/>
              </a:spcAft>
              <a:buFont typeface="Courier New" panose="02070309020205020404" pitchFamily="49" charset="0"/>
              <a:buChar char="o"/>
            </a:pPr>
            <a:r>
              <a:rPr lang="en-US" altLang="en-US" sz="11200" dirty="0" smtClean="0">
                <a:solidFill>
                  <a:srgbClr val="202122"/>
                </a:solidFill>
                <a:cs typeface="Arial" panose="020B0604020202020204" pitchFamily="34" charset="0"/>
              </a:rPr>
              <a:t>The </a:t>
            </a:r>
            <a:r>
              <a:rPr lang="en-US" altLang="en-US" sz="11200" dirty="0">
                <a:solidFill>
                  <a:srgbClr val="202122"/>
                </a:solidFill>
                <a:cs typeface="Arial" panose="020B0604020202020204" pitchFamily="34" charset="0"/>
              </a:rPr>
              <a:t>steroid hormones are </a:t>
            </a:r>
            <a:r>
              <a:rPr lang="en-US" altLang="en-US" sz="11200" dirty="0" err="1">
                <a:solidFill>
                  <a:srgbClr val="202122"/>
                </a:solidFill>
                <a:cs typeface="Arial" panose="020B0604020202020204" pitchFamily="34" charset="0"/>
              </a:rPr>
              <a:t>endocytosed</a:t>
            </a:r>
            <a:r>
              <a:rPr lang="en-US" altLang="en-US" sz="11200" dirty="0">
                <a:solidFill>
                  <a:srgbClr val="202122"/>
                </a:solidFill>
                <a:cs typeface="Arial" panose="020B0604020202020204" pitchFamily="34" charset="0"/>
              </a:rPr>
              <a:t> and proceed to affect cells via a genomic pathway</a:t>
            </a:r>
            <a:r>
              <a:rPr lang="en-US" altLang="en-US" sz="11200" dirty="0" smtClean="0">
                <a:solidFill>
                  <a:srgbClr val="202122"/>
                </a:solidFill>
                <a:cs typeface="Arial" panose="020B0604020202020204" pitchFamily="34" charset="0"/>
              </a:rPr>
              <a:t>.</a:t>
            </a:r>
            <a:endParaRPr lang="en-US" altLang="en-US" sz="11200" dirty="0"/>
          </a:p>
        </p:txBody>
      </p:sp>
    </p:spTree>
    <p:extLst>
      <p:ext uri="{BB962C8B-B14F-4D97-AF65-F5344CB8AC3E}">
        <p14:creationId xmlns:p14="http://schemas.microsoft.com/office/powerpoint/2010/main" val="1099951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915</TotalTime>
  <Words>665</Words>
  <Application>Microsoft Office PowerPoint</Application>
  <PresentationFormat>Widescreen</PresentationFormat>
  <Paragraphs>55</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Algerian</vt:lpstr>
      <vt:lpstr>Arial</vt:lpstr>
      <vt:lpstr>Calibri</vt:lpstr>
      <vt:lpstr>Calibri Light</vt:lpstr>
      <vt:lpstr>Courier New</vt:lpstr>
      <vt:lpstr>Wingdings</vt:lpstr>
      <vt:lpstr>Office Theme</vt:lpstr>
      <vt:lpstr>Unit-II  Synthesis and Secretion  of Steroid Hormones</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Unit-I Methods for Assessing the Effects of Chemicals on the Endocrine System</dc:title>
  <dc:creator>HP Inc.</dc:creator>
  <cp:lastModifiedBy>HP Inc.</cp:lastModifiedBy>
  <cp:revision>58</cp:revision>
  <dcterms:created xsi:type="dcterms:W3CDTF">2020-09-23T04:34:57Z</dcterms:created>
  <dcterms:modified xsi:type="dcterms:W3CDTF">2020-10-28T05:51:55Z</dcterms:modified>
</cp:coreProperties>
</file>