
<file path=[Content_Types].xml><?xml version="1.0" encoding="utf-8"?>
<Types xmlns="http://schemas.openxmlformats.org/package/2006/content-types">
  <Default Extension="bmp" ContentType="image/bmp"/>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5"/>
  </p:notesMasterIdLst>
  <p:sldIdLst>
    <p:sldId id="300" r:id="rId4"/>
    <p:sldId id="260" r:id="rId5"/>
    <p:sldId id="265" r:id="rId6"/>
    <p:sldId id="262" r:id="rId7"/>
    <p:sldId id="264" r:id="rId8"/>
    <p:sldId id="266" r:id="rId9"/>
    <p:sldId id="271" r:id="rId10"/>
    <p:sldId id="269" r:id="rId11"/>
    <p:sldId id="272" r:id="rId12"/>
    <p:sldId id="273" r:id="rId13"/>
    <p:sldId id="30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sorterViewPr>
    <p:cViewPr varScale="1">
      <p:scale>
        <a:sx n="100" d="100"/>
        <a:sy n="100" d="100"/>
      </p:scale>
      <p:origin x="0" y="-365"/>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287B0A-550C-4A41-B53F-E1ECF64623BA}" type="datetimeFigureOut">
              <a:rPr lang="en-IN" smtClean="0"/>
              <a:t>20-10-2020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A31201-C31A-4F5F-BB8B-305D69D3CF64}" type="slidenum">
              <a:rPr lang="en-IN" smtClean="0"/>
              <a:t>‹#›</a:t>
            </a:fld>
            <a:endParaRPr lang="en-IN"/>
          </a:p>
        </p:txBody>
      </p:sp>
    </p:spTree>
    <p:extLst>
      <p:ext uri="{BB962C8B-B14F-4D97-AF65-F5344CB8AC3E}">
        <p14:creationId xmlns:p14="http://schemas.microsoft.com/office/powerpoint/2010/main" val="3961870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A89C05-CC66-4BC3-89D1-66D0A1224BB2}" type="slidenum">
              <a:rPr kumimoji="0" lang="en-IN"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IN"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134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21A31201-C31A-4F5F-BB8B-305D69D3CF64}" type="slidenum">
              <a:rPr lang="en-IN" smtClean="0"/>
              <a:t>3</a:t>
            </a:fld>
            <a:endParaRPr lang="en-IN"/>
          </a:p>
        </p:txBody>
      </p:sp>
    </p:spTree>
    <p:extLst>
      <p:ext uri="{BB962C8B-B14F-4D97-AF65-F5344CB8AC3E}">
        <p14:creationId xmlns:p14="http://schemas.microsoft.com/office/powerpoint/2010/main" val="728102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414CB47-24A9-4F6E-9ADB-D2FA71D9FA8E}" type="datetimeFigureOut">
              <a:rPr lang="en-IN" smtClean="0"/>
              <a:t>20-10-2020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FAA9B3-360D-4E4C-90C1-69AA62929D69}" type="slidenum">
              <a:rPr lang="en-IN" smtClean="0"/>
              <a:t>‹#›</a:t>
            </a:fld>
            <a:endParaRPr lang="en-IN"/>
          </a:p>
        </p:txBody>
      </p:sp>
    </p:spTree>
    <p:extLst>
      <p:ext uri="{BB962C8B-B14F-4D97-AF65-F5344CB8AC3E}">
        <p14:creationId xmlns:p14="http://schemas.microsoft.com/office/powerpoint/2010/main" val="1574821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414CB47-24A9-4F6E-9ADB-D2FA71D9FA8E}" type="datetimeFigureOut">
              <a:rPr lang="en-IN" smtClean="0"/>
              <a:t>20-10-2020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FAA9B3-360D-4E4C-90C1-69AA62929D69}" type="slidenum">
              <a:rPr lang="en-IN" smtClean="0"/>
              <a:t>‹#›</a:t>
            </a:fld>
            <a:endParaRPr lang="en-IN"/>
          </a:p>
        </p:txBody>
      </p:sp>
    </p:spTree>
    <p:extLst>
      <p:ext uri="{BB962C8B-B14F-4D97-AF65-F5344CB8AC3E}">
        <p14:creationId xmlns:p14="http://schemas.microsoft.com/office/powerpoint/2010/main" val="204951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414CB47-24A9-4F6E-9ADB-D2FA71D9FA8E}" type="datetimeFigureOut">
              <a:rPr lang="en-IN" smtClean="0"/>
              <a:t>20-10-2020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FAA9B3-360D-4E4C-90C1-69AA62929D69}" type="slidenum">
              <a:rPr lang="en-IN" smtClean="0"/>
              <a:t>‹#›</a:t>
            </a:fld>
            <a:endParaRPr lang="en-IN"/>
          </a:p>
        </p:txBody>
      </p:sp>
    </p:spTree>
    <p:extLst>
      <p:ext uri="{BB962C8B-B14F-4D97-AF65-F5344CB8AC3E}">
        <p14:creationId xmlns:p14="http://schemas.microsoft.com/office/powerpoint/2010/main" val="28249666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BF43A6CA-4D64-421A-950F-2205E0CDB8F5}" type="datetimeFigureOut">
              <a:rPr kumimoji="0" lang="en-IN" sz="1300" b="0" i="0" u="none" strike="noStrike" kern="1200" cap="none" spc="0" normalizeH="0" baseline="0" noProof="0" smtClean="0">
                <a:ln>
                  <a:noFill/>
                </a:ln>
                <a:solidFill>
                  <a:srgbClr val="FFFFFF"/>
                </a:solidFill>
                <a:effectLst/>
                <a:uLnTx/>
                <a:uFillTx/>
                <a:latin typeface="Century Gothic" panose="020B0502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20-10-2020</a:t>
            </a:fld>
            <a:endParaRPr kumimoji="0" lang="en-IN" sz="1300" b="0" i="0" u="none" strike="noStrike" kern="1200" cap="none" spc="0" normalizeH="0" baseline="0" noProof="0">
              <a:ln>
                <a:noFill/>
              </a:ln>
              <a:solidFill>
                <a:srgbClr val="FFFFFF"/>
              </a:solidFill>
              <a:effectLst/>
              <a:uLnTx/>
              <a:uFillTx/>
              <a:latin typeface="Century Gothic" panose="020B0502020202020204"/>
              <a:ea typeface="+mn-ea"/>
              <a:cs typeface="+mn-cs"/>
            </a:endParaRPr>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A3F4030-C713-4366-A8E3-5BBAA440E9AD}" type="slidenum">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582601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F43A6CA-4D64-421A-950F-2205E0CDB8F5}" type="datetimeFigureOut">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20-10-2020</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lvl1pPr>
              <a:defRPr>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A3F4030-C713-4366-A8E3-5BBAA440E9AD}" type="slidenum">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954147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BF43A6CA-4D64-421A-950F-2205E0CDB8F5}" type="datetimeFigureOut">
              <a:rPr kumimoji="0" lang="en-IN" sz="1300" b="0" i="0" u="none" strike="noStrike" kern="1200" cap="none" spc="0" normalizeH="0" baseline="0" noProof="0" smtClean="0">
                <a:ln>
                  <a:noFill/>
                </a:ln>
                <a:solidFill>
                  <a:srgbClr val="FFFFFF"/>
                </a:solidFill>
                <a:effectLst/>
                <a:uLnTx/>
                <a:uFillTx/>
                <a:latin typeface="Century Gothic" panose="020B0502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20-10-2020</a:t>
            </a:fld>
            <a:endParaRPr kumimoji="0" lang="en-IN" sz="1300" b="0" i="0" u="none" strike="noStrike" kern="1200" cap="none" spc="0" normalizeH="0" baseline="0" noProof="0">
              <a:ln>
                <a:noFill/>
              </a:ln>
              <a:solidFill>
                <a:srgbClr val="FFFFFF"/>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A3F4030-C713-4366-A8E3-5BBAA440E9AD}" type="slidenum">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099628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F43A6CA-4D64-421A-950F-2205E0CDB8F5}" type="datetimeFigureOut">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20-10-2020</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lvl1pPr>
              <a:defRPr>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A3F4030-C713-4366-A8E3-5BBAA440E9AD}" type="slidenum">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7379962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F43A6CA-4D64-421A-950F-2205E0CDB8F5}" type="datetimeFigureOut">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20-10-2020</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8" name="Footer Placeholder 7"/>
          <p:cNvSpPr>
            <a:spLocks noGrp="1"/>
          </p:cNvSpPr>
          <p:nvPr>
            <p:ph type="ftr" sz="quarter" idx="11"/>
          </p:nvPr>
        </p:nvSpPr>
        <p:spPr/>
        <p:txBody>
          <a:bodyPr/>
          <a:lstStyle>
            <a:lvl1pPr>
              <a:defRPr>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9" name="Slide Number Placeholder 8"/>
          <p:cNvSpPr>
            <a:spLocks noGrp="1"/>
          </p:cNvSpPr>
          <p:nvPr>
            <p:ph type="sldNum" sz="quarter" idx="12"/>
          </p:nvPr>
        </p:nvSpPr>
        <p:spPr/>
        <p:txBody>
          <a:bodyPr/>
          <a:lstStyle>
            <a:lvl1pP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A3F4030-C713-4366-A8E3-5BBAA440E9AD}" type="slidenum">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1624219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F43A6CA-4D64-421A-950F-2205E0CDB8F5}" type="datetimeFigureOut">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20-10-2020</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4" name="Footer Placeholder 3"/>
          <p:cNvSpPr>
            <a:spLocks noGrp="1"/>
          </p:cNvSpPr>
          <p:nvPr>
            <p:ph type="ftr" sz="quarter" idx="11"/>
          </p:nvPr>
        </p:nvSpPr>
        <p:spPr/>
        <p:txBody>
          <a:bodyPr/>
          <a:lstStyle>
            <a:lvl1pPr>
              <a:defRPr>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5" name="Slide Number Placeholder 4"/>
          <p:cNvSpPr>
            <a:spLocks noGrp="1"/>
          </p:cNvSpPr>
          <p:nvPr>
            <p:ph type="sldNum" sz="quarter" idx="12"/>
          </p:nvPr>
        </p:nvSpPr>
        <p:spPr/>
        <p:txBody>
          <a:bodyPr/>
          <a:lstStyle>
            <a:lvl1pP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A3F4030-C713-4366-A8E3-5BBAA440E9AD}" type="slidenum">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0029366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F43A6CA-4D64-421A-950F-2205E0CDB8F5}" type="datetimeFigureOut">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20-10-2020</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3" name="Footer Placeholder 2"/>
          <p:cNvSpPr>
            <a:spLocks noGrp="1"/>
          </p:cNvSpPr>
          <p:nvPr>
            <p:ph type="ftr" sz="quarter" idx="11"/>
          </p:nvPr>
        </p:nvSpPr>
        <p:spPr/>
        <p:txBody>
          <a:bodyPr/>
          <a:lstStyle>
            <a:lvl1pPr>
              <a:defRPr>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4" name="Slide Number Placeholder 3"/>
          <p:cNvSpPr>
            <a:spLocks noGrp="1"/>
          </p:cNvSpPr>
          <p:nvPr>
            <p:ph type="sldNum" sz="quarter" idx="12"/>
          </p:nvPr>
        </p:nvSpPr>
        <p:spPr/>
        <p:txBody>
          <a:bodyPr/>
          <a:lstStyle>
            <a:lvl1pP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A3F4030-C713-4366-A8E3-5BBAA440E9AD}" type="slidenum">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3575276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F43A6CA-4D64-421A-950F-2205E0CDB8F5}" type="datetimeFigureOut">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20-10-2020</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7" name="Slide Number Placeholder 6"/>
          <p:cNvSpPr>
            <a:spLocks noGrp="1"/>
          </p:cNvSpPr>
          <p:nvPr>
            <p:ph type="sldNum" sz="quarter" idx="12"/>
          </p:nvPr>
        </p:nvSpPr>
        <p:spPr/>
        <p:txBody>
          <a:bodyPr/>
          <a:lstStyle>
            <a:lvl1pPr>
              <a:defRPr>
                <a:solidFill>
                  <a:schemeClr val="bg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A3F4030-C713-4366-A8E3-5BBAA440E9AD}" type="slidenum">
              <a:rPr kumimoji="0" lang="en-IN" sz="1000" b="0" i="0" u="none" strike="noStrike" kern="1200" cap="none" spc="0" normalizeH="0" baseline="0" noProof="0" smtClean="0">
                <a:ln>
                  <a:noFill/>
                </a:ln>
                <a:solidFill>
                  <a:srgbClr val="455F51"/>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000" b="0" i="0" u="none" strike="noStrike" kern="1200" cap="none" spc="0" normalizeH="0" baseline="0" noProof="0">
              <a:ln>
                <a:noFill/>
              </a:ln>
              <a:solidFill>
                <a:srgbClr val="455F51"/>
              </a:solidFill>
              <a:effectLst/>
              <a:uLnTx/>
              <a:uFillTx/>
              <a:latin typeface="Century Gothic" panose="020B0502020202020204"/>
              <a:ea typeface="+mn-ea"/>
              <a:cs typeface="+mn-cs"/>
            </a:endParaRPr>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81946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414CB47-24A9-4F6E-9ADB-D2FA71D9FA8E}" type="datetimeFigureOut">
              <a:rPr lang="en-IN" smtClean="0"/>
              <a:t>20-10-2020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FAA9B3-360D-4E4C-90C1-69AA62929D69}" type="slidenum">
              <a:rPr lang="en-IN" smtClean="0"/>
              <a:t>‹#›</a:t>
            </a:fld>
            <a:endParaRPr lang="en-IN"/>
          </a:p>
        </p:txBody>
      </p:sp>
    </p:spTree>
    <p:extLst>
      <p:ext uri="{BB962C8B-B14F-4D97-AF65-F5344CB8AC3E}">
        <p14:creationId xmlns:p14="http://schemas.microsoft.com/office/powerpoint/2010/main" val="69760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F43A6CA-4D64-421A-950F-2205E0CDB8F5}" type="datetimeFigureOut">
              <a:rPr kumimoji="0" lang="en-IN" sz="1000" b="0" i="0" u="none" strike="noStrike" kern="1200" cap="none" spc="0" normalizeH="0" baseline="0" noProof="0" smtClean="0">
                <a:ln>
                  <a:noFill/>
                </a:ln>
                <a:solidFill>
                  <a:srgbClr val="FFFFFF"/>
                </a:solidFill>
                <a:effectLst>
                  <a:outerShdw blurRad="19050" dist="6350" dir="2700000" algn="tl" rotWithShape="0">
                    <a:prstClr val="black">
                      <a:alpha val="40000"/>
                    </a:prstClr>
                  </a:outerShdw>
                </a:effectLst>
                <a:uLnTx/>
                <a:uFillTx/>
                <a:latin typeface="Century Gothic" panose="020B0502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20-10-2020</a:t>
            </a:fld>
            <a:endParaRPr kumimoji="0" lang="en-IN" sz="1000" b="0" i="0" u="none" strike="noStrike" kern="1200" cap="none" spc="0" normalizeH="0" baseline="0" noProof="0">
              <a:ln>
                <a:noFill/>
              </a:ln>
              <a:solidFill>
                <a:srgbClr val="FFFFFF"/>
              </a:solidFill>
              <a:effectLst>
                <a:outerShdw blurRad="19050" dist="6350" dir="2700000" algn="tl" rotWithShape="0">
                  <a:prstClr val="black">
                    <a:alpha val="40000"/>
                  </a:prstClr>
                </a:outerShdw>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FFFFFF"/>
              </a:solidFill>
              <a:effectLst>
                <a:outerShdw blurRad="19050" dist="6350" dir="2700000" algn="tl" rotWithShape="0">
                  <a:prstClr val="black">
                    <a:alpha val="40000"/>
                  </a:prstClr>
                </a:outerShdw>
              </a:effectLst>
              <a:uLnTx/>
              <a:uFillTx/>
              <a:latin typeface="Century Gothic" panose="020B0502020202020204"/>
              <a:ea typeface="+mn-ea"/>
              <a:cs typeface="+mn-cs"/>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A3F4030-C713-4366-A8E3-5BBAA440E9AD}" type="slidenum">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0589966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F43A6CA-4D64-421A-950F-2205E0CDB8F5}" type="datetimeFigureOut">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20-10-2020</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lvl1pPr>
              <a:defRPr>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A3F4030-C713-4366-A8E3-5BBAA440E9AD}" type="slidenum">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9699165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F43A6CA-4D64-421A-950F-2205E0CDB8F5}" type="datetimeFigureOut">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20-10-2020</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lvl1pPr>
              <a:defRPr>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A3F4030-C713-4366-A8E3-5BBAA440E9AD}" type="slidenum">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0438564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10/20/2020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990423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10/20/2020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488633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10/20/2020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2084003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10/20/2020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547776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10/20/2020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3292714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10/20/2020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9382598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10/20/2020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043210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414CB47-24A9-4F6E-9ADB-D2FA71D9FA8E}" type="datetimeFigureOut">
              <a:rPr lang="en-IN" smtClean="0"/>
              <a:t>20-10-2020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FAA9B3-360D-4E4C-90C1-69AA62929D69}" type="slidenum">
              <a:rPr lang="en-IN" smtClean="0"/>
              <a:t>‹#›</a:t>
            </a:fld>
            <a:endParaRPr lang="en-IN"/>
          </a:p>
        </p:txBody>
      </p:sp>
    </p:spTree>
    <p:extLst>
      <p:ext uri="{BB962C8B-B14F-4D97-AF65-F5344CB8AC3E}">
        <p14:creationId xmlns:p14="http://schemas.microsoft.com/office/powerpoint/2010/main" val="2985092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10/20/2020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5472248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10/20/2020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5328537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10/20/2020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6824072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10/20/2020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954572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414CB47-24A9-4F6E-9ADB-D2FA71D9FA8E}" type="datetimeFigureOut">
              <a:rPr lang="en-IN" smtClean="0"/>
              <a:t>20-10-2020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2FAA9B3-360D-4E4C-90C1-69AA62929D69}" type="slidenum">
              <a:rPr lang="en-IN" smtClean="0"/>
              <a:t>‹#›</a:t>
            </a:fld>
            <a:endParaRPr lang="en-IN"/>
          </a:p>
        </p:txBody>
      </p:sp>
    </p:spTree>
    <p:extLst>
      <p:ext uri="{BB962C8B-B14F-4D97-AF65-F5344CB8AC3E}">
        <p14:creationId xmlns:p14="http://schemas.microsoft.com/office/powerpoint/2010/main" val="2451656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414CB47-24A9-4F6E-9ADB-D2FA71D9FA8E}" type="datetimeFigureOut">
              <a:rPr lang="en-IN" smtClean="0"/>
              <a:t>20-10-2020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2FAA9B3-360D-4E4C-90C1-69AA62929D69}" type="slidenum">
              <a:rPr lang="en-IN" smtClean="0"/>
              <a:t>‹#›</a:t>
            </a:fld>
            <a:endParaRPr lang="en-IN"/>
          </a:p>
        </p:txBody>
      </p:sp>
    </p:spTree>
    <p:extLst>
      <p:ext uri="{BB962C8B-B14F-4D97-AF65-F5344CB8AC3E}">
        <p14:creationId xmlns:p14="http://schemas.microsoft.com/office/powerpoint/2010/main" val="2919136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414CB47-24A9-4F6E-9ADB-D2FA71D9FA8E}" type="datetimeFigureOut">
              <a:rPr lang="en-IN" smtClean="0"/>
              <a:t>20-10-2020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2FAA9B3-360D-4E4C-90C1-69AA62929D69}" type="slidenum">
              <a:rPr lang="en-IN" smtClean="0"/>
              <a:t>‹#›</a:t>
            </a:fld>
            <a:endParaRPr lang="en-IN"/>
          </a:p>
        </p:txBody>
      </p:sp>
    </p:spTree>
    <p:extLst>
      <p:ext uri="{BB962C8B-B14F-4D97-AF65-F5344CB8AC3E}">
        <p14:creationId xmlns:p14="http://schemas.microsoft.com/office/powerpoint/2010/main" val="2442956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14CB47-24A9-4F6E-9ADB-D2FA71D9FA8E}" type="datetimeFigureOut">
              <a:rPr lang="en-IN" smtClean="0"/>
              <a:t>20-10-2020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2FAA9B3-360D-4E4C-90C1-69AA62929D69}" type="slidenum">
              <a:rPr lang="en-IN" smtClean="0"/>
              <a:t>‹#›</a:t>
            </a:fld>
            <a:endParaRPr lang="en-IN"/>
          </a:p>
        </p:txBody>
      </p:sp>
    </p:spTree>
    <p:extLst>
      <p:ext uri="{BB962C8B-B14F-4D97-AF65-F5344CB8AC3E}">
        <p14:creationId xmlns:p14="http://schemas.microsoft.com/office/powerpoint/2010/main" val="3761099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414CB47-24A9-4F6E-9ADB-D2FA71D9FA8E}" type="datetimeFigureOut">
              <a:rPr lang="en-IN" smtClean="0"/>
              <a:t>20-10-2020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2FAA9B3-360D-4E4C-90C1-69AA62929D69}" type="slidenum">
              <a:rPr lang="en-IN" smtClean="0"/>
              <a:t>‹#›</a:t>
            </a:fld>
            <a:endParaRPr lang="en-IN"/>
          </a:p>
        </p:txBody>
      </p:sp>
    </p:spTree>
    <p:extLst>
      <p:ext uri="{BB962C8B-B14F-4D97-AF65-F5344CB8AC3E}">
        <p14:creationId xmlns:p14="http://schemas.microsoft.com/office/powerpoint/2010/main" val="2647711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414CB47-24A9-4F6E-9ADB-D2FA71D9FA8E}" type="datetimeFigureOut">
              <a:rPr lang="en-IN" smtClean="0"/>
              <a:t>20-10-2020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2FAA9B3-360D-4E4C-90C1-69AA62929D69}" type="slidenum">
              <a:rPr lang="en-IN" smtClean="0"/>
              <a:t>‹#›</a:t>
            </a:fld>
            <a:endParaRPr lang="en-IN"/>
          </a:p>
        </p:txBody>
      </p:sp>
    </p:spTree>
    <p:extLst>
      <p:ext uri="{BB962C8B-B14F-4D97-AF65-F5344CB8AC3E}">
        <p14:creationId xmlns:p14="http://schemas.microsoft.com/office/powerpoint/2010/main" val="1685003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14CB47-24A9-4F6E-9ADB-D2FA71D9FA8E}" type="datetimeFigureOut">
              <a:rPr lang="en-IN" smtClean="0"/>
              <a:t>20-10-2020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FAA9B3-360D-4E4C-90C1-69AA62929D69}" type="slidenum">
              <a:rPr lang="en-IN" smtClean="0"/>
              <a:t>‹#›</a:t>
            </a:fld>
            <a:endParaRPr lang="en-IN"/>
          </a:p>
        </p:txBody>
      </p:sp>
    </p:spTree>
    <p:extLst>
      <p:ext uri="{BB962C8B-B14F-4D97-AF65-F5344CB8AC3E}">
        <p14:creationId xmlns:p14="http://schemas.microsoft.com/office/powerpoint/2010/main" val="2826935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F43A6CA-4D64-421A-950F-2205E0CDB8F5}" type="datetimeFigureOut">
              <a:rPr kumimoji="0" lang="en-IN" sz="1000" b="0" i="0" u="none" strike="noStrike" kern="1200" cap="none" spc="0" normalizeH="0" baseline="0" noProof="0" smtClean="0">
                <a:ln>
                  <a:noFill/>
                </a:ln>
                <a:solidFill>
                  <a:srgbClr val="455F51"/>
                </a:solidFill>
                <a:effectLst/>
                <a:uLnTx/>
                <a:uFillTx/>
                <a:latin typeface="Century Gothic" panose="020B0502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20-10-2020</a:t>
            </a:fld>
            <a:endParaRPr kumimoji="0" lang="en-IN" sz="1000" b="0" i="0" u="none" strike="noStrike" kern="1200" cap="none" spc="0" normalizeH="0" baseline="0" noProof="0">
              <a:ln>
                <a:noFill/>
              </a:ln>
              <a:solidFill>
                <a:srgbClr val="455F51"/>
              </a:solidFill>
              <a:effectLst/>
              <a:uLnTx/>
              <a:uFillTx/>
              <a:latin typeface="Century Gothic" panose="020B0502020202020204"/>
              <a:ea typeface="+mn-ea"/>
              <a:cs typeface="+mn-cs"/>
            </a:endParaRPr>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455F51"/>
              </a:solidFill>
              <a:effectLst/>
              <a:uLnTx/>
              <a:uFillTx/>
              <a:latin typeface="Century Gothic" panose="020B0502020202020204"/>
              <a:ea typeface="+mn-ea"/>
              <a:cs typeface="+mn-cs"/>
            </a:endParaRPr>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A3F4030-C713-4366-A8E3-5BBAA440E9AD}" type="slidenum">
              <a:rPr kumimoji="0" lang="en-IN" sz="1000" b="0" i="0" u="none" strike="noStrike" kern="1200" cap="none" spc="0" normalizeH="0" baseline="0" noProof="0" smtClean="0">
                <a:ln>
                  <a:noFill/>
                </a:ln>
                <a:solidFill>
                  <a:srgbClr val="455F51"/>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000" b="0" i="0" u="none" strike="noStrike" kern="1200" cap="none" spc="0" normalizeH="0" baseline="0" noProof="0">
              <a:ln>
                <a:noFill/>
              </a:ln>
              <a:solidFill>
                <a:srgbClr val="455F51"/>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77353203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10/20/2020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9657202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5.emf"/><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838200" y="365125"/>
            <a:ext cx="10515600" cy="890588"/>
          </a:xfrm>
          <a:blipFill dpi="0" rotWithShape="0">
            <a:blip r:embed="rId3"/>
            <a:srcRect/>
            <a:tile tx="0" ty="0" sx="100000" sy="100000" flip="none" algn="tl"/>
          </a:blipFill>
        </p:spPr>
        <p:txBody>
          <a:bodyPr/>
          <a:lstStyle/>
          <a:p>
            <a:pPr algn="ctr" eaLnBrk="1" hangingPunct="1"/>
            <a:r>
              <a:rPr lang="en-IN" altLang="en-US" sz="2400" b="1" i="1" dirty="0" smtClean="0">
                <a:solidFill>
                  <a:srgbClr val="0070C0"/>
                </a:solidFill>
                <a:latin typeface="Arial" panose="020B0604020202020204" pitchFamily="34" charset="0"/>
                <a:cs typeface="Arial" panose="020B0604020202020204" pitchFamily="34" charset="0"/>
              </a:rPr>
              <a:t>BIHAR ANIMAL SCIENCES UNIVERSITY, PATNA, BIHAR</a:t>
            </a:r>
            <a:br>
              <a:rPr lang="en-IN" altLang="en-US" sz="2400" b="1" i="1" dirty="0" smtClean="0">
                <a:solidFill>
                  <a:srgbClr val="0070C0"/>
                </a:solidFill>
                <a:latin typeface="Arial" panose="020B0604020202020204" pitchFamily="34" charset="0"/>
                <a:cs typeface="Arial" panose="020B0604020202020204" pitchFamily="34" charset="0"/>
              </a:rPr>
            </a:br>
            <a:r>
              <a:rPr lang="en-IN" altLang="en-US" sz="2400" b="1" dirty="0" smtClean="0">
                <a:solidFill>
                  <a:srgbClr val="0070C0"/>
                </a:solidFill>
                <a:latin typeface="Arial" panose="020B0604020202020204" pitchFamily="34" charset="0"/>
                <a:cs typeface="Arial" panose="020B0604020202020204" pitchFamily="34" charset="0"/>
              </a:rPr>
              <a:t>Bihar Veterinary College, Patna</a:t>
            </a:r>
            <a:endParaRPr lang="en-IN" altLang="en-US" sz="2400" dirty="0" smtClean="0">
              <a:solidFill>
                <a:srgbClr val="0070C0"/>
              </a:solidFill>
              <a:latin typeface="Arial" panose="020B0604020202020204" pitchFamily="34" charset="0"/>
              <a:cs typeface="Arial" panose="020B0604020202020204" pitchFamily="34" charset="0"/>
            </a:endParaRPr>
          </a:p>
        </p:txBody>
      </p:sp>
      <p:pic>
        <p:nvPicPr>
          <p:cNvPr id="3075"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26988" y="19050"/>
            <a:ext cx="1709737" cy="1485900"/>
          </a:xfrm>
        </p:spPr>
      </p:pic>
      <p:pic>
        <p:nvPicPr>
          <p:cNvPr id="307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94988" y="19050"/>
            <a:ext cx="1470025"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Box 4"/>
          <p:cNvSpPr txBox="1">
            <a:spLocks noChangeArrowheads="1"/>
          </p:cNvSpPr>
          <p:nvPr/>
        </p:nvSpPr>
        <p:spPr bwMode="auto">
          <a:xfrm>
            <a:off x="1681163" y="4454525"/>
            <a:ext cx="90138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sz="2400" b="1" i="0" u="none" strike="noStrike" kern="1200" cap="none" spc="0" normalizeH="0" baseline="0" noProof="0" dirty="0">
                <a:ln w="13462">
                  <a:solidFill>
                    <a:srgbClr val="2C2C2C"/>
                  </a:solidFill>
                  <a:prstDash val="solid"/>
                </a:ln>
                <a:solidFill>
                  <a:srgbClr val="FFFFFF">
                    <a:lumMod val="85000"/>
                    <a:lumOff val="15000"/>
                  </a:srgbClr>
                </a:solidFill>
                <a:effectLst>
                  <a:outerShdw dist="38100" dir="2700000" algn="bl" rotWithShape="0">
                    <a:srgbClr val="828288"/>
                  </a:outerShdw>
                </a:effectLst>
                <a:uLnTx/>
                <a:uFillTx/>
                <a:latin typeface="Arial" panose="020B0604020202020204" pitchFamily="34" charset="0"/>
                <a:ea typeface="+mn-ea"/>
                <a:cs typeface="Arial" panose="020B0604020202020204" pitchFamily="34" charset="0"/>
              </a:rPr>
              <a:t> </a:t>
            </a:r>
            <a:r>
              <a:rPr kumimoji="0" lang="en-IN" sz="2400" b="1" i="0" u="none" strike="noStrike" kern="1200" cap="none" spc="0" normalizeH="0" baseline="0" noProof="0" dirty="0">
                <a:ln w="12700">
                  <a:solidFill>
                    <a:srgbClr val="549E39"/>
                  </a:solidFill>
                  <a:prstDash val="solid"/>
                </a:ln>
                <a:pattFill prst="pct50">
                  <a:fgClr>
                    <a:srgbClr val="549E39"/>
                  </a:fgClr>
                  <a:bgClr>
                    <a:srgbClr val="549E39">
                      <a:lumMod val="20000"/>
                      <a:lumOff val="80000"/>
                    </a:srgbClr>
                  </a:bgClr>
                </a:pattFill>
                <a:effectLst>
                  <a:outerShdw dist="38100" dir="2640000" algn="bl" rotWithShape="0">
                    <a:srgbClr val="549E39"/>
                  </a:outerShdw>
                </a:effectLst>
                <a:uLnTx/>
                <a:uFillTx/>
                <a:latin typeface="Arial" panose="020B0604020202020204" pitchFamily="34" charset="0"/>
                <a:ea typeface="+mn-ea"/>
                <a:cs typeface="Arial" panose="020B0604020202020204" pitchFamily="34" charset="0"/>
              </a:rPr>
              <a:t>Speaker: </a:t>
            </a:r>
            <a:r>
              <a:rPr kumimoji="0" lang="en-IN" sz="2400" b="1" i="0" u="none" strike="noStrike" kern="1200" cap="none" spc="0" normalizeH="0" baseline="0" noProof="0" dirty="0" smtClean="0">
                <a:ln w="12700">
                  <a:solidFill>
                    <a:srgbClr val="549E39"/>
                  </a:solidFill>
                  <a:prstDash val="solid"/>
                </a:ln>
                <a:pattFill prst="pct50">
                  <a:fgClr>
                    <a:srgbClr val="549E39"/>
                  </a:fgClr>
                  <a:bgClr>
                    <a:srgbClr val="549E39">
                      <a:lumMod val="20000"/>
                      <a:lumOff val="80000"/>
                    </a:srgbClr>
                  </a:bgClr>
                </a:pattFill>
                <a:effectLst>
                  <a:outerShdw dist="38100" dir="2640000" algn="bl" rotWithShape="0">
                    <a:srgbClr val="549E39"/>
                  </a:outerShdw>
                </a:effectLst>
                <a:uLnTx/>
                <a:uFillTx/>
                <a:latin typeface="Arial" panose="020B0604020202020204" pitchFamily="34" charset="0"/>
                <a:ea typeface="+mn-ea"/>
                <a:cs typeface="Arial" panose="020B0604020202020204" pitchFamily="34" charset="0"/>
              </a:rPr>
              <a:t>Ramesh Kumar Singh</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sz="2400" b="1" i="0" u="none" strike="noStrike" kern="1200" cap="none" spc="0" normalizeH="0" baseline="0" noProof="0" dirty="0" smtClean="0">
                <a:ln w="12700">
                  <a:solidFill>
                    <a:srgbClr val="549E39"/>
                  </a:solidFill>
                  <a:prstDash val="solid"/>
                </a:ln>
                <a:pattFill prst="pct50">
                  <a:fgClr>
                    <a:srgbClr val="549E39"/>
                  </a:fgClr>
                  <a:bgClr>
                    <a:srgbClr val="549E39">
                      <a:lumMod val="20000"/>
                      <a:lumOff val="80000"/>
                    </a:srgbClr>
                  </a:bgClr>
                </a:pattFill>
                <a:effectLst>
                  <a:outerShdw dist="38100" dir="2640000" algn="bl" rotWithShape="0">
                    <a:srgbClr val="549E39"/>
                  </a:outerShdw>
                </a:effectLst>
                <a:uLnTx/>
                <a:uFillTx/>
                <a:latin typeface="Arial" panose="020B0604020202020204" pitchFamily="34" charset="0"/>
                <a:ea typeface="+mn-ea"/>
                <a:cs typeface="Arial" panose="020B0604020202020204" pitchFamily="34" charset="0"/>
              </a:rPr>
              <a:t>Assistant Professor cum Jr. Scientist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sz="2400" b="1" i="0" u="none" strike="noStrike" kern="1200" cap="none" spc="0" normalizeH="0" baseline="0" noProof="0" dirty="0" smtClean="0">
                <a:ln w="12700">
                  <a:solidFill>
                    <a:srgbClr val="549E39"/>
                  </a:solidFill>
                  <a:prstDash val="solid"/>
                </a:ln>
                <a:pattFill prst="pct50">
                  <a:fgClr>
                    <a:srgbClr val="549E39"/>
                  </a:fgClr>
                  <a:bgClr>
                    <a:srgbClr val="549E39">
                      <a:lumMod val="20000"/>
                      <a:lumOff val="80000"/>
                    </a:srgbClr>
                  </a:bgClr>
                </a:pattFill>
                <a:effectLst>
                  <a:outerShdw dist="38100" dir="2640000" algn="bl" rotWithShape="0">
                    <a:srgbClr val="549E39"/>
                  </a:outerShdw>
                </a:effectLst>
                <a:uLnTx/>
                <a:uFillTx/>
                <a:latin typeface="Arial" panose="020B0604020202020204" pitchFamily="34" charset="0"/>
                <a:ea typeface="+mn-ea"/>
                <a:cs typeface="Arial" panose="020B0604020202020204" pitchFamily="34" charset="0"/>
              </a:rPr>
              <a:t>Department of </a:t>
            </a:r>
            <a:r>
              <a:rPr kumimoji="0" lang="en-IN" sz="2400" b="1" i="0" u="none" strike="noStrike" kern="1200" cap="none" spc="0" normalizeH="0" baseline="0" noProof="0" dirty="0">
                <a:ln w="12700">
                  <a:solidFill>
                    <a:srgbClr val="549E39"/>
                  </a:solidFill>
                  <a:prstDash val="solid"/>
                </a:ln>
                <a:pattFill prst="pct50">
                  <a:fgClr>
                    <a:srgbClr val="549E39"/>
                  </a:fgClr>
                  <a:bgClr>
                    <a:srgbClr val="549E39">
                      <a:lumMod val="20000"/>
                      <a:lumOff val="80000"/>
                    </a:srgbClr>
                  </a:bgClr>
                </a:pattFill>
                <a:effectLst>
                  <a:outerShdw dist="38100" dir="2640000" algn="bl" rotWithShape="0">
                    <a:srgbClr val="549E39"/>
                  </a:outerShdw>
                </a:effectLst>
                <a:uLnTx/>
                <a:uFillTx/>
                <a:latin typeface="Arial" panose="020B0604020202020204" pitchFamily="34" charset="0"/>
                <a:ea typeface="+mn-ea"/>
                <a:cs typeface="Arial" panose="020B0604020202020204" pitchFamily="34" charset="0"/>
              </a:rPr>
              <a:t>Animal Genetics </a:t>
            </a:r>
            <a:r>
              <a:rPr kumimoji="0" lang="en-IN" sz="2400" b="1" i="0" u="none" strike="noStrike" kern="1200" cap="none" spc="0" normalizeH="0" baseline="0" noProof="0" dirty="0" smtClean="0">
                <a:ln w="12700">
                  <a:solidFill>
                    <a:srgbClr val="549E39"/>
                  </a:solidFill>
                  <a:prstDash val="solid"/>
                </a:ln>
                <a:pattFill prst="pct50">
                  <a:fgClr>
                    <a:srgbClr val="549E39"/>
                  </a:fgClr>
                  <a:bgClr>
                    <a:srgbClr val="549E39">
                      <a:lumMod val="20000"/>
                      <a:lumOff val="80000"/>
                    </a:srgbClr>
                  </a:bgClr>
                </a:pattFill>
                <a:effectLst>
                  <a:outerShdw dist="38100" dir="2640000" algn="bl" rotWithShape="0">
                    <a:srgbClr val="549E39"/>
                  </a:outerShdw>
                </a:effectLst>
                <a:uLnTx/>
                <a:uFillTx/>
                <a:latin typeface="Arial" panose="020B0604020202020204" pitchFamily="34" charset="0"/>
                <a:ea typeface="+mn-ea"/>
                <a:cs typeface="Arial" panose="020B0604020202020204" pitchFamily="34" charset="0"/>
              </a:rPr>
              <a:t>and </a:t>
            </a:r>
            <a:r>
              <a:rPr kumimoji="0" lang="en-IN" sz="2400" b="1" i="0" u="none" strike="noStrike" kern="1200" cap="none" spc="0" normalizeH="0" baseline="0" noProof="0" dirty="0">
                <a:ln w="12700">
                  <a:solidFill>
                    <a:srgbClr val="549E39"/>
                  </a:solidFill>
                  <a:prstDash val="solid"/>
                </a:ln>
                <a:pattFill prst="pct50">
                  <a:fgClr>
                    <a:srgbClr val="549E39"/>
                  </a:fgClr>
                  <a:bgClr>
                    <a:srgbClr val="549E39">
                      <a:lumMod val="20000"/>
                      <a:lumOff val="80000"/>
                    </a:srgbClr>
                  </a:bgClr>
                </a:pattFill>
                <a:effectLst>
                  <a:outerShdw dist="38100" dir="2640000" algn="bl" rotWithShape="0">
                    <a:srgbClr val="549E39"/>
                  </a:outerShdw>
                </a:effectLst>
                <a:uLnTx/>
                <a:uFillTx/>
                <a:latin typeface="Arial" panose="020B0604020202020204" pitchFamily="34" charset="0"/>
                <a:ea typeface="+mn-ea"/>
                <a:cs typeface="Arial" panose="020B0604020202020204" pitchFamily="34" charset="0"/>
              </a:rPr>
              <a:t>Breeding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altLang="en-US" sz="2400" b="1" i="0" u="none" strike="noStrike" kern="1200" cap="none" spc="0" normalizeH="0" baseline="0" noProof="0" dirty="0">
                <a:ln w="12700">
                  <a:solidFill>
                    <a:srgbClr val="549E39"/>
                  </a:solidFill>
                  <a:prstDash val="solid"/>
                </a:ln>
                <a:pattFill prst="pct50">
                  <a:fgClr>
                    <a:srgbClr val="549E39"/>
                  </a:fgClr>
                  <a:bgClr>
                    <a:srgbClr val="549E39">
                      <a:lumMod val="20000"/>
                      <a:lumOff val="80000"/>
                    </a:srgbClr>
                  </a:bgClr>
                </a:pattFill>
                <a:effectLst>
                  <a:outerShdw dist="38100" dir="2640000" algn="bl" rotWithShape="0">
                    <a:srgbClr val="549E39"/>
                  </a:outerShdw>
                </a:effectLst>
                <a:uLnTx/>
                <a:uFillTx/>
                <a:latin typeface="Arial" panose="020B0604020202020204" pitchFamily="34" charset="0"/>
                <a:ea typeface="+mn-ea"/>
                <a:cs typeface="Arial" panose="020B0604020202020204" pitchFamily="34" charset="0"/>
              </a:rPr>
              <a:t>Bihar Veterinary College, Patna</a:t>
            </a:r>
            <a:endParaRPr kumimoji="0" lang="en-IN" sz="2400" b="1" i="0" u="none" strike="noStrike" kern="1200" cap="none" spc="0" normalizeH="0" baseline="0" noProof="0" dirty="0">
              <a:ln w="12700">
                <a:solidFill>
                  <a:srgbClr val="549E39"/>
                </a:solidFill>
                <a:prstDash val="solid"/>
              </a:ln>
              <a:pattFill prst="pct50">
                <a:fgClr>
                  <a:srgbClr val="549E39"/>
                </a:fgClr>
                <a:bgClr>
                  <a:srgbClr val="549E39">
                    <a:lumMod val="20000"/>
                    <a:lumOff val="80000"/>
                  </a:srgbClr>
                </a:bgClr>
              </a:pattFill>
              <a:effectLst>
                <a:outerShdw dist="38100" dir="2640000" algn="bl" rotWithShape="0">
                  <a:srgbClr val="549E39"/>
                </a:outerShdw>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1338552" y="2439620"/>
            <a:ext cx="9356436" cy="16312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3600" b="0" i="0" u="none" strike="noStrike" kern="1200" cap="none" spc="0" normalizeH="0" baseline="0" noProof="0" dirty="0" smtClean="0">
                <a:ln w="0"/>
                <a:solidFill>
                  <a:srgbClr val="549E39"/>
                </a:solidFill>
                <a:effectLst>
                  <a:outerShdw blurRad="38100" dist="25400" dir="5400000" algn="ctr" rotWithShape="0">
                    <a:srgbClr val="6E747A">
                      <a:alpha val="43000"/>
                    </a:srgbClr>
                  </a:outerShdw>
                </a:effectLst>
                <a:uLnTx/>
                <a:uFillTx/>
                <a:latin typeface="Corbel" panose="020B0503020204020204"/>
                <a:ea typeface="+mn-ea"/>
                <a:cs typeface="+mn-cs"/>
              </a:rPr>
              <a:t>Part-II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32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Principle of genetic selection in dairy cattle</a:t>
            </a:r>
            <a:r>
              <a:rPr kumimoji="0" lang="en-IN" sz="3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r>
            <a:br>
              <a:rPr kumimoji="0" lang="en-IN" sz="3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br>
            <a:endParaRPr kumimoji="0" lang="en-IN" sz="3200" b="0" i="0" u="none" strike="noStrike" kern="1200" cap="none" spc="0" normalizeH="0" baseline="0" noProof="0" dirty="0">
              <a:ln w="0"/>
              <a:solidFill>
                <a:srgbClr val="FFFF00"/>
              </a:solidFill>
              <a:effectLst>
                <a:outerShdw blurRad="38100" dist="25400" dir="5400000" algn="ctr" rotWithShape="0">
                  <a:srgbClr val="6E747A">
                    <a:alpha val="43000"/>
                  </a:srgbClr>
                </a:outerShdw>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871930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369456"/>
            <a:ext cx="10515600" cy="4193020"/>
          </a:xfrm>
        </p:spPr>
        <p:txBody>
          <a:bodyPr>
            <a:normAutofit fontScale="90000"/>
          </a:bodyPr>
          <a:lstStyle/>
          <a:p>
            <a:pPr marL="457200" indent="-457200">
              <a:buFont typeface="Arial" panose="020B0604020202020204" pitchFamily="34" charset="0"/>
              <a:buChar char="•"/>
            </a:pPr>
            <a: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The principle of breeding value estimation is based on regression → We want to know differences in breeding value based on observed differences in </a:t>
            </a:r>
            <a:r>
              <a:rPr lang="en-IN" sz="28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phenotype</a:t>
            </a:r>
            <a:br>
              <a:rPr lang="en-IN" sz="28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en-IN" sz="28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r>
            <a:br>
              <a:rPr lang="en-IN" sz="28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en-IN" sz="28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If </a:t>
            </a:r>
            <a: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we regress breeding values on phenotypic observations, the slope of the regression line tells us </a:t>
            </a:r>
            <a:r>
              <a:rPr lang="en-IN" sz="28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how </a:t>
            </a:r>
            <a: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much difference we have </a:t>
            </a:r>
            <a:r>
              <a:rPr lang="en-IN" sz="28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in breeding </a:t>
            </a:r>
            <a: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values per unit of difference in phenotype</a:t>
            </a:r>
            <a:r>
              <a:rPr lang="en-IN" sz="28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br>
              <a:rPr lang="en-IN" sz="28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en-IN" sz="28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r>
            <a:br>
              <a:rPr lang="en-IN" sz="28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en-IN" sz="28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Exercise :- In </a:t>
            </a:r>
            <a: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the figure below, which trait has the highest heritability, the one presented in graph 1 or in graph 2?</a:t>
            </a:r>
            <a:b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en-IN" sz="2200" dirty="0"/>
              <a:t/>
            </a:r>
            <a:br>
              <a:rPr lang="en-IN" sz="2200" dirty="0"/>
            </a:br>
            <a:endParaRPr lang="en-IN" sz="2200" dirty="0"/>
          </a:p>
        </p:txBody>
      </p:sp>
      <p:pic>
        <p:nvPicPr>
          <p:cNvPr id="4" name="Picture 3"/>
          <p:cNvPicPr>
            <a:picLocks noChangeAspect="1"/>
          </p:cNvPicPr>
          <p:nvPr/>
        </p:nvPicPr>
        <p:blipFill>
          <a:blip r:embed="rId2"/>
          <a:stretch>
            <a:fillRect/>
          </a:stretch>
        </p:blipFill>
        <p:spPr>
          <a:xfrm>
            <a:off x="1311564" y="3970135"/>
            <a:ext cx="8922327" cy="1793356"/>
          </a:xfrm>
          <a:prstGeom prst="rect">
            <a:avLst/>
          </a:prstGeom>
        </p:spPr>
      </p:pic>
      <p:sp>
        <p:nvSpPr>
          <p:cNvPr id="3" name="Text Placeholder 2"/>
          <p:cNvSpPr>
            <a:spLocks noGrp="1"/>
          </p:cNvSpPr>
          <p:nvPr>
            <p:ph type="body" idx="1"/>
          </p:nvPr>
        </p:nvSpPr>
        <p:spPr>
          <a:xfrm>
            <a:off x="831850" y="5886884"/>
            <a:ext cx="10515600" cy="499773"/>
          </a:xfrm>
        </p:spPr>
        <p:txBody>
          <a:bodyPr/>
          <a:lstStyle/>
          <a:p>
            <a:r>
              <a:rPr lang="en-IN" b="1" i="1" dirty="0"/>
              <a:t>Relationship between breeding value and phenotype, depending on heritability</a:t>
            </a:r>
            <a:endParaRPr lang="en-IN" dirty="0"/>
          </a:p>
          <a:p>
            <a:endParaRPr lang="en-IN" dirty="0"/>
          </a:p>
        </p:txBody>
      </p:sp>
    </p:spTree>
    <p:extLst>
      <p:ext uri="{BB962C8B-B14F-4D97-AF65-F5344CB8AC3E}">
        <p14:creationId xmlns:p14="http://schemas.microsoft.com/office/powerpoint/2010/main" val="29730456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FBD4DE-5C30-41F1-85B0-8E1AF0746127}"/>
              </a:ext>
            </a:extLst>
          </p:cNvPr>
          <p:cNvSpPr/>
          <p:nvPr/>
        </p:nvSpPr>
        <p:spPr>
          <a:xfrm>
            <a:off x="3062067" y="2184010"/>
            <a:ext cx="5715000" cy="1015663"/>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smtClean="0">
                <a:ln w="6600">
                  <a:solidFill>
                    <a:srgbClr val="C0504D"/>
                  </a:solidFill>
                  <a:prstDash val="solid"/>
                </a:ln>
                <a:solidFill>
                  <a:srgbClr val="C00000"/>
                </a:solidFill>
                <a:effectLst>
                  <a:outerShdw dist="38100" dir="2700000" algn="tl" rotWithShape="0">
                    <a:srgbClr val="C0504D"/>
                  </a:outerShdw>
                </a:effectLst>
                <a:uLnTx/>
                <a:uFillTx/>
                <a:latin typeface="Calibri"/>
                <a:ea typeface="+mn-ea"/>
                <a:cs typeface="+mn-cs"/>
              </a:rPr>
              <a:t>THANK YOU</a:t>
            </a:r>
            <a:endParaRPr kumimoji="0" lang="en-US" sz="6000" b="1" i="0" u="none" strike="noStrike" kern="1200" cap="none" spc="0" normalizeH="0" baseline="0" noProof="0" dirty="0">
              <a:ln w="6600">
                <a:solidFill>
                  <a:srgbClr val="C0504D"/>
                </a:solidFill>
                <a:prstDash val="solid"/>
              </a:ln>
              <a:solidFill>
                <a:srgbClr val="C00000"/>
              </a:solidFill>
              <a:effectLst>
                <a:outerShdw dist="38100" dir="2700000" algn="tl" rotWithShape="0">
                  <a:srgbClr val="C0504D"/>
                </a:outerShdw>
              </a:effectLst>
              <a:uLnTx/>
              <a:uFillTx/>
              <a:latin typeface="Calibri"/>
              <a:ea typeface="+mn-ea"/>
              <a:cs typeface="+mn-cs"/>
            </a:endParaRPr>
          </a:p>
        </p:txBody>
      </p:sp>
    </p:spTree>
    <p:extLst>
      <p:ext uri="{BB962C8B-B14F-4D97-AF65-F5344CB8AC3E}">
        <p14:creationId xmlns:p14="http://schemas.microsoft.com/office/powerpoint/2010/main" val="3864607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IN" sz="3600" dirty="0" smtClean="0"/>
              <a:t/>
            </a:r>
            <a:br>
              <a:rPr lang="en-IN" sz="3600" dirty="0" smtClean="0"/>
            </a:br>
            <a:r>
              <a:rPr lang="en-IN" sz="3600" dirty="0"/>
              <a:t/>
            </a:r>
            <a:br>
              <a:rPr lang="en-IN" sz="3600" dirty="0"/>
            </a:br>
            <a:r>
              <a:rPr lang="en-IN" sz="3600" dirty="0" smtClean="0"/>
              <a:t>From </a:t>
            </a:r>
            <a:r>
              <a:rPr lang="en-IN" sz="3600" dirty="0"/>
              <a:t>the definition of the phenotype: P = G + E, we can see that there are two possible ways to </a:t>
            </a:r>
            <a:r>
              <a:rPr lang="en-IN" sz="3600" dirty="0" smtClean="0"/>
              <a:t>improve trait</a:t>
            </a:r>
            <a:r>
              <a:rPr lang="en-IN" sz="3600" dirty="0"/>
              <a:t>:</a:t>
            </a:r>
            <a:br>
              <a:rPr lang="en-IN" sz="3600" dirty="0"/>
            </a:br>
            <a:r>
              <a:rPr lang="en-IN" dirty="0"/>
              <a:t> </a:t>
            </a:r>
            <a:br>
              <a:rPr lang="en-IN" dirty="0"/>
            </a:br>
            <a:endParaRPr lang="en-IN" dirty="0"/>
          </a:p>
        </p:txBody>
      </p:sp>
      <p:sp>
        <p:nvSpPr>
          <p:cNvPr id="3" name="Content Placeholder 2"/>
          <p:cNvSpPr>
            <a:spLocks noGrp="1"/>
          </p:cNvSpPr>
          <p:nvPr>
            <p:ph idx="1"/>
          </p:nvPr>
        </p:nvSpPr>
        <p:spPr/>
        <p:txBody>
          <a:bodyPr/>
          <a:lstStyle/>
          <a:p>
            <a:pPr lvl="1" algn="just"/>
            <a:r>
              <a:rPr lang="en-IN" sz="2800" dirty="0">
                <a:latin typeface="Arial" panose="020B0604020202020204" pitchFamily="34" charset="0"/>
                <a:cs typeface="Arial" panose="020B0604020202020204" pitchFamily="34" charset="0"/>
              </a:rPr>
              <a:t>By improving the genotype through genetic selection. </a:t>
            </a:r>
            <a:endParaRPr lang="en-IN" sz="2800" dirty="0" smtClean="0">
              <a:latin typeface="Arial" panose="020B0604020202020204" pitchFamily="34" charset="0"/>
              <a:cs typeface="Arial" panose="020B0604020202020204" pitchFamily="34" charset="0"/>
            </a:endParaRPr>
          </a:p>
          <a:p>
            <a:pPr lvl="1" algn="just"/>
            <a:r>
              <a:rPr lang="en-IN" sz="2800" dirty="0" smtClean="0">
                <a:latin typeface="Arial" panose="020B0604020202020204" pitchFamily="34" charset="0"/>
                <a:cs typeface="Arial" panose="020B0604020202020204" pitchFamily="34" charset="0"/>
              </a:rPr>
              <a:t>For </a:t>
            </a:r>
            <a:r>
              <a:rPr lang="en-IN" sz="2800" dirty="0">
                <a:latin typeface="Arial" panose="020B0604020202020204" pitchFamily="34" charset="0"/>
                <a:cs typeface="Arial" panose="020B0604020202020204" pitchFamily="34" charset="0"/>
              </a:rPr>
              <a:t>example, the variation between cows for milk yield (some cows produce more milk than other), if results from genetic variation (which means that these cows will always produce more milk no matter the environment), allows genetic improvement</a:t>
            </a:r>
            <a:r>
              <a:rPr lang="en-IN" sz="2800" dirty="0" smtClean="0">
                <a:latin typeface="Arial" panose="020B0604020202020204" pitchFamily="34" charset="0"/>
                <a:cs typeface="Arial" panose="020B0604020202020204" pitchFamily="34" charset="0"/>
              </a:rPr>
              <a:t>.</a:t>
            </a:r>
            <a:r>
              <a:rPr lang="en-IN" sz="2800" dirty="0">
                <a:latin typeface="Arial" panose="020B0604020202020204" pitchFamily="34" charset="0"/>
                <a:cs typeface="Arial" panose="020B0604020202020204" pitchFamily="34" charset="0"/>
              </a:rPr>
              <a:t> </a:t>
            </a:r>
            <a:endParaRPr lang="en-IN" sz="2800" dirty="0" smtClean="0">
              <a:latin typeface="Arial" panose="020B0604020202020204" pitchFamily="34" charset="0"/>
              <a:cs typeface="Arial" panose="020B0604020202020204" pitchFamily="34" charset="0"/>
            </a:endParaRPr>
          </a:p>
          <a:p>
            <a:pPr lvl="1" algn="just"/>
            <a:r>
              <a:rPr lang="en-IN" sz="2800" dirty="0" smtClean="0">
                <a:latin typeface="Arial" panose="020B0604020202020204" pitchFamily="34" charset="0"/>
                <a:cs typeface="Arial" panose="020B0604020202020204" pitchFamily="34" charset="0"/>
              </a:rPr>
              <a:t>By </a:t>
            </a:r>
            <a:r>
              <a:rPr lang="en-IN" sz="2800" dirty="0">
                <a:latin typeface="Arial" panose="020B0604020202020204" pitchFamily="34" charset="0"/>
                <a:cs typeface="Arial" panose="020B0604020202020204" pitchFamily="34" charset="0"/>
              </a:rPr>
              <a:t>improving the environment through herd management</a:t>
            </a:r>
            <a:r>
              <a:rPr lang="en-IN" sz="2800" dirty="0" smtClean="0">
                <a:latin typeface="Arial" panose="020B0604020202020204" pitchFamily="34" charset="0"/>
                <a:cs typeface="Arial" panose="020B0604020202020204" pitchFamily="34" charset="0"/>
              </a:rPr>
              <a:t>.</a:t>
            </a:r>
            <a:r>
              <a:rPr lang="en-IN" sz="2800" dirty="0">
                <a:latin typeface="Arial" panose="020B0604020202020204" pitchFamily="34" charset="0"/>
                <a:cs typeface="Arial" panose="020B0604020202020204" pitchFamily="34" charset="0"/>
              </a:rPr>
              <a:t> </a:t>
            </a:r>
            <a:endParaRPr lang="en-IN" sz="2800" dirty="0" smtClean="0">
              <a:latin typeface="Arial" panose="020B0604020202020204" pitchFamily="34" charset="0"/>
              <a:cs typeface="Arial" panose="020B0604020202020204" pitchFamily="34" charset="0"/>
            </a:endParaRPr>
          </a:p>
          <a:p>
            <a:pPr lvl="1" algn="just"/>
            <a:r>
              <a:rPr lang="en-IN" dirty="0" smtClean="0">
                <a:latin typeface="Arial" panose="020B0604020202020204" pitchFamily="34" charset="0"/>
                <a:cs typeface="Arial" panose="020B0604020202020204" pitchFamily="34" charset="0"/>
              </a:rPr>
              <a:t>Genetic </a:t>
            </a:r>
            <a:r>
              <a:rPr lang="en-IN" dirty="0">
                <a:latin typeface="Arial" panose="020B0604020202020204" pitchFamily="34" charset="0"/>
                <a:cs typeface="Arial" panose="020B0604020202020204" pitchFamily="34" charset="0"/>
              </a:rPr>
              <a:t>variation is, therefore, the first component to genetic progress.</a:t>
            </a:r>
          </a:p>
          <a:p>
            <a:endParaRPr lang="en-IN" dirty="0"/>
          </a:p>
        </p:txBody>
      </p:sp>
    </p:spTree>
    <p:extLst>
      <p:ext uri="{BB962C8B-B14F-4D97-AF65-F5344CB8AC3E}">
        <p14:creationId xmlns:p14="http://schemas.microsoft.com/office/powerpoint/2010/main" val="4170783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Genetic variation = component 1 to genetic progress</a:t>
            </a:r>
            <a:r>
              <a:rPr lang="en-IN" dirty="0" smtClean="0"/>
              <a:t/>
            </a:r>
            <a:br>
              <a:rPr lang="en-IN" dirty="0" smtClean="0"/>
            </a:br>
            <a:endParaRPr lang="en-IN" dirty="0"/>
          </a:p>
        </p:txBody>
      </p:sp>
      <p:sp>
        <p:nvSpPr>
          <p:cNvPr id="3" name="Content Placeholder 2"/>
          <p:cNvSpPr>
            <a:spLocks noGrp="1"/>
          </p:cNvSpPr>
          <p:nvPr>
            <p:ph sz="half" idx="1"/>
          </p:nvPr>
        </p:nvSpPr>
        <p:spPr>
          <a:xfrm>
            <a:off x="838200" y="1690688"/>
            <a:ext cx="6135255" cy="4351338"/>
          </a:xfrm>
        </p:spPr>
        <p:txBody>
          <a:bodyPr>
            <a:normAutofit lnSpcReduction="10000"/>
          </a:bodyPr>
          <a:lstStyle/>
          <a:p>
            <a:pPr algn="just"/>
            <a:r>
              <a:rPr lang="en-IN" dirty="0" smtClean="0"/>
              <a:t>The distribution of genetic value for a population follow a </a:t>
            </a:r>
            <a:r>
              <a:rPr lang="en-IN" b="1" dirty="0" smtClean="0"/>
              <a:t>normal distribution</a:t>
            </a:r>
            <a:r>
              <a:rPr lang="en-IN" dirty="0" smtClean="0"/>
              <a:t>:</a:t>
            </a:r>
          </a:p>
          <a:p>
            <a:pPr algn="just"/>
            <a:r>
              <a:rPr lang="en-IN" dirty="0" smtClean="0"/>
              <a:t>The usual measure of variation is the </a:t>
            </a:r>
            <a:r>
              <a:rPr lang="en-IN" b="1" dirty="0" smtClean="0"/>
              <a:t>variance</a:t>
            </a:r>
            <a:r>
              <a:rPr lang="en-IN" dirty="0" smtClean="0"/>
              <a:t> which is the </a:t>
            </a:r>
            <a:r>
              <a:rPr lang="en-IN" b="1" dirty="0" smtClean="0"/>
              <a:t>standard deviation</a:t>
            </a:r>
            <a:r>
              <a:rPr lang="en-IN" dirty="0" smtClean="0"/>
              <a:t> of individual squared deviation of individual records from their population average. </a:t>
            </a:r>
          </a:p>
          <a:p>
            <a:pPr algn="just"/>
            <a:r>
              <a:rPr lang="en-IN" dirty="0" smtClean="0"/>
              <a:t>The variation that is caused by genetic differences among individuals is called the </a:t>
            </a:r>
            <a:r>
              <a:rPr lang="en-IN" b="1" dirty="0" smtClean="0"/>
              <a:t>genetic variance</a:t>
            </a:r>
            <a:r>
              <a:rPr lang="en-IN" dirty="0" smtClean="0"/>
              <a:t>.</a:t>
            </a:r>
          </a:p>
          <a:p>
            <a:pPr marL="0" indent="0">
              <a:buNone/>
            </a:pPr>
            <a:endParaRPr lang="en-IN" dirty="0" smtClean="0"/>
          </a:p>
          <a:p>
            <a:endParaRPr lang="en-IN" dirty="0"/>
          </a:p>
        </p:txBody>
      </p:sp>
      <p:pic>
        <p:nvPicPr>
          <p:cNvPr id="5" name="Content Placeholder 4"/>
          <p:cNvPicPr>
            <a:picLocks noGrp="1" noChangeAspect="1"/>
          </p:cNvPicPr>
          <p:nvPr>
            <p:ph sz="half" idx="2"/>
          </p:nvPr>
        </p:nvPicPr>
        <p:blipFill>
          <a:blip r:embed="rId3"/>
          <a:stretch>
            <a:fillRect/>
          </a:stretch>
        </p:blipFill>
        <p:spPr>
          <a:xfrm>
            <a:off x="7167417" y="1690688"/>
            <a:ext cx="4396509" cy="4433021"/>
          </a:xfrm>
          <a:prstGeom prst="rect">
            <a:avLst/>
          </a:prstGeom>
        </p:spPr>
      </p:pic>
    </p:spTree>
    <p:extLst>
      <p:ext uri="{BB962C8B-B14F-4D97-AF65-F5344CB8AC3E}">
        <p14:creationId xmlns:p14="http://schemas.microsoft.com/office/powerpoint/2010/main" val="2661956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Heritability</a:t>
            </a:r>
            <a:r>
              <a:rPr lang="en-IN" dirty="0"/>
              <a:t/>
            </a:r>
            <a:br>
              <a:rPr lang="en-IN" dirty="0"/>
            </a:br>
            <a:endParaRPr lang="en-IN" dirty="0"/>
          </a:p>
        </p:txBody>
      </p:sp>
      <p:sp>
        <p:nvSpPr>
          <p:cNvPr id="3" name="Content Placeholder 2"/>
          <p:cNvSpPr>
            <a:spLocks noGrp="1"/>
          </p:cNvSpPr>
          <p:nvPr>
            <p:ph idx="1"/>
          </p:nvPr>
        </p:nvSpPr>
        <p:spPr/>
        <p:txBody>
          <a:bodyPr/>
          <a:lstStyle/>
          <a:p>
            <a:r>
              <a:rPr lang="en-IN" dirty="0"/>
              <a:t>If we go back to the formula: P = G + E, with variance properties, we can write</a:t>
            </a:r>
            <a:r>
              <a:rPr lang="en-IN" dirty="0" smtClean="0"/>
              <a:t>:</a:t>
            </a:r>
            <a:r>
              <a:rPr lang="en-IN" dirty="0"/>
              <a:t> </a:t>
            </a:r>
          </a:p>
          <a:p>
            <a:pPr marL="0" indent="0" algn="ctr">
              <a:buNone/>
            </a:pPr>
            <a:r>
              <a:rPr lang="en-IN" b="1" dirty="0" err="1"/>
              <a:t>Var</a:t>
            </a:r>
            <a:r>
              <a:rPr lang="en-IN" b="1" dirty="0"/>
              <a:t> (P) = </a:t>
            </a:r>
            <a:r>
              <a:rPr lang="en-IN" b="1" dirty="0" err="1"/>
              <a:t>Var</a:t>
            </a:r>
            <a:r>
              <a:rPr lang="en-IN" b="1" dirty="0"/>
              <a:t> (G) + </a:t>
            </a:r>
            <a:r>
              <a:rPr lang="en-IN" b="1" dirty="0" err="1"/>
              <a:t>Var</a:t>
            </a:r>
            <a:r>
              <a:rPr lang="en-IN" b="1" dirty="0"/>
              <a:t> (E</a:t>
            </a:r>
            <a:r>
              <a:rPr lang="en-IN" b="1" dirty="0" smtClean="0"/>
              <a:t>)</a:t>
            </a:r>
            <a:r>
              <a:rPr lang="en-IN" dirty="0"/>
              <a:t> </a:t>
            </a:r>
          </a:p>
          <a:p>
            <a:r>
              <a:rPr lang="en-IN" dirty="0"/>
              <a:t>Which is equivalent to</a:t>
            </a:r>
            <a:r>
              <a:rPr lang="en-IN" dirty="0" smtClean="0"/>
              <a:t>:</a:t>
            </a:r>
            <a:r>
              <a:rPr lang="en-IN" dirty="0"/>
              <a:t> </a:t>
            </a:r>
          </a:p>
          <a:p>
            <a:pPr marL="0" indent="0" algn="ctr">
              <a:buNone/>
            </a:pPr>
            <a:r>
              <a:rPr lang="en-IN" b="1" dirty="0" err="1"/>
              <a:t>Var</a:t>
            </a:r>
            <a:r>
              <a:rPr lang="en-IN" b="1" dirty="0"/>
              <a:t> (P) = </a:t>
            </a:r>
            <a:r>
              <a:rPr lang="en-IN" b="1" dirty="0" err="1"/>
              <a:t>Var</a:t>
            </a:r>
            <a:r>
              <a:rPr lang="en-IN" b="1" dirty="0"/>
              <a:t> (A) + </a:t>
            </a:r>
            <a:r>
              <a:rPr lang="en-IN" b="1" dirty="0" err="1"/>
              <a:t>Var</a:t>
            </a:r>
            <a:r>
              <a:rPr lang="en-IN" b="1" dirty="0"/>
              <a:t> (D) + </a:t>
            </a:r>
            <a:r>
              <a:rPr lang="en-IN" b="1" dirty="0" err="1"/>
              <a:t>Var</a:t>
            </a:r>
            <a:r>
              <a:rPr lang="en-IN" b="1" dirty="0"/>
              <a:t> (E) + </a:t>
            </a:r>
            <a:r>
              <a:rPr lang="en-IN" b="1" dirty="0" err="1"/>
              <a:t>Var</a:t>
            </a:r>
            <a:r>
              <a:rPr lang="en-IN" b="1" dirty="0"/>
              <a:t> (e)</a:t>
            </a:r>
            <a:endParaRPr lang="en-IN" dirty="0"/>
          </a:p>
          <a:p>
            <a:endParaRPr lang="en-IN" dirty="0"/>
          </a:p>
        </p:txBody>
      </p:sp>
    </p:spTree>
    <p:extLst>
      <p:ext uri="{BB962C8B-B14F-4D97-AF65-F5344CB8AC3E}">
        <p14:creationId xmlns:p14="http://schemas.microsoft.com/office/powerpoint/2010/main" val="1302826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520596" y="2482917"/>
            <a:ext cx="5876190" cy="1066667"/>
          </a:xfrm>
          <a:prstGeom prst="rect">
            <a:avLst/>
          </a:prstGeom>
        </p:spPr>
      </p:pic>
      <p:sp>
        <p:nvSpPr>
          <p:cNvPr id="6" name="Content Placeholder 5"/>
          <p:cNvSpPr>
            <a:spLocks noGrp="1"/>
          </p:cNvSpPr>
          <p:nvPr>
            <p:ph idx="1"/>
          </p:nvPr>
        </p:nvSpPr>
        <p:spPr/>
        <p:txBody>
          <a:bodyPr/>
          <a:lstStyle/>
          <a:p>
            <a:r>
              <a:rPr lang="en-IN" dirty="0"/>
              <a:t>Finally, the expected results, in the offspring, for these 2 </a:t>
            </a:r>
            <a:r>
              <a:rPr lang="en-IN" dirty="0" smtClean="0"/>
              <a:t>independent </a:t>
            </a:r>
            <a:r>
              <a:rPr lang="en-IN" dirty="0"/>
              <a:t>loci are:</a:t>
            </a:r>
          </a:p>
          <a:p>
            <a:pPr marL="0" indent="0">
              <a:buNone/>
            </a:pPr>
            <a:endParaRPr lang="en-IN" dirty="0" smtClean="0"/>
          </a:p>
          <a:p>
            <a:pPr marL="0" indent="0">
              <a:buNone/>
            </a:pPr>
            <a:endParaRPr lang="en-IN" dirty="0"/>
          </a:p>
          <a:p>
            <a:pPr marL="0" indent="0">
              <a:buNone/>
            </a:pPr>
            <a:r>
              <a:rPr lang="en-IN" dirty="0"/>
              <a:t>Finally, the expected results, in the offspring, for these 2 </a:t>
            </a:r>
            <a:r>
              <a:rPr lang="en-IN" dirty="0" smtClean="0"/>
              <a:t>independent </a:t>
            </a:r>
            <a:r>
              <a:rPr lang="en-IN" dirty="0"/>
              <a:t>loci are:</a:t>
            </a:r>
          </a:p>
          <a:p>
            <a:pPr marL="0" indent="0">
              <a:buNone/>
            </a:pPr>
            <a:endParaRPr lang="en-IN" dirty="0"/>
          </a:p>
        </p:txBody>
      </p:sp>
      <p:pic>
        <p:nvPicPr>
          <p:cNvPr id="7" name="Picture 6"/>
          <p:cNvPicPr>
            <a:picLocks noChangeAspect="1"/>
          </p:cNvPicPr>
          <p:nvPr/>
        </p:nvPicPr>
        <p:blipFill>
          <a:blip r:embed="rId3"/>
          <a:stretch>
            <a:fillRect/>
          </a:stretch>
        </p:blipFill>
        <p:spPr>
          <a:xfrm>
            <a:off x="3812967" y="4851039"/>
            <a:ext cx="3974937" cy="1048603"/>
          </a:xfrm>
          <a:prstGeom prst="rect">
            <a:avLst/>
          </a:prstGeom>
        </p:spPr>
      </p:pic>
    </p:spTree>
    <p:extLst>
      <p:ext uri="{BB962C8B-B14F-4D97-AF65-F5344CB8AC3E}">
        <p14:creationId xmlns:p14="http://schemas.microsoft.com/office/powerpoint/2010/main" val="1286509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34861"/>
            <a:ext cx="10515600" cy="4351338"/>
          </a:xfrm>
        </p:spPr>
        <p:txBody>
          <a:bodyPr/>
          <a:lstStyle/>
          <a:p>
            <a:pPr algn="just"/>
            <a:r>
              <a:rPr lang="en-IN"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 </a:t>
            </a:r>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large heritability (0.5 or greater) suggests that a record on an individual is a good indicator of that individual's genetic value → Traits with high heritability are easy to improve</a:t>
            </a:r>
            <a:r>
              <a:rPr lang="en-IN"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p>
          <a:p>
            <a:pPr marL="0" indent="0" algn="just">
              <a:buNone/>
            </a:pPr>
            <a:endPar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 small heritability (0.15 or less) suggests that one record has some meaning in estimating genetic value, yet much is unknown about individual's true genetic value → A progeny test and pedigree analysis will help in predicting genetic value.</a:t>
            </a:r>
          </a:p>
          <a:p>
            <a:endParaRPr lang="en-IN" dirty="0"/>
          </a:p>
        </p:txBody>
      </p:sp>
    </p:spTree>
    <p:extLst>
      <p:ext uri="{BB962C8B-B14F-4D97-AF65-F5344CB8AC3E}">
        <p14:creationId xmlns:p14="http://schemas.microsoft.com/office/powerpoint/2010/main" val="3647680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2800" b="1"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The table below gives values for heritability and genetic variance in the French Holstein breed for some interesting traits:</a:t>
            </a:r>
            <a:br>
              <a:rPr lang="en-IN" sz="2800" b="1"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br>
            <a:endParaRPr lang="en-IN" sz="2800" b="1"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p:txBody>
          <a:bodyPr>
            <a:normAutofit fontScale="92500"/>
          </a:bodyPr>
          <a:lstStyle/>
          <a:p>
            <a:pPr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We just saw that genetic variation is crucial to genetic progress. </a:t>
            </a:r>
          </a:p>
          <a:p>
            <a:pPr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The objective of genetic selection is to provide offspring which are superiors to their parents for interesting traits. </a:t>
            </a:r>
          </a:p>
          <a:p>
            <a:pPr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Therefore, it is essential to rank and select animals based on their genetic value through genetic evaluation.</a:t>
            </a:r>
          </a:p>
          <a:p>
            <a:endParaRPr lang="en-IN" dirty="0"/>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1907265985"/>
              </p:ext>
            </p:extLst>
          </p:nvPr>
        </p:nvGraphicFramePr>
        <p:xfrm>
          <a:off x="6172200" y="1825620"/>
          <a:ext cx="5181600" cy="3863979"/>
        </p:xfrm>
        <a:graphic>
          <a:graphicData uri="http://schemas.openxmlformats.org/drawingml/2006/table">
            <a:tbl>
              <a:tblPr firstRow="1" bandRow="1">
                <a:tableStyleId>{5C22544A-7EE6-4342-B048-85BDC9FD1C3A}</a:tableStyleId>
              </a:tblPr>
              <a:tblGrid>
                <a:gridCol w="2122055">
                  <a:extLst>
                    <a:ext uri="{9D8B030D-6E8A-4147-A177-3AD203B41FA5}">
                      <a16:colId xmlns:a16="http://schemas.microsoft.com/office/drawing/2014/main" val="3291173722"/>
                    </a:ext>
                  </a:extLst>
                </a:gridCol>
                <a:gridCol w="1332345">
                  <a:extLst>
                    <a:ext uri="{9D8B030D-6E8A-4147-A177-3AD203B41FA5}">
                      <a16:colId xmlns:a16="http://schemas.microsoft.com/office/drawing/2014/main" val="913876544"/>
                    </a:ext>
                  </a:extLst>
                </a:gridCol>
                <a:gridCol w="1727200">
                  <a:extLst>
                    <a:ext uri="{9D8B030D-6E8A-4147-A177-3AD203B41FA5}">
                      <a16:colId xmlns:a16="http://schemas.microsoft.com/office/drawing/2014/main" val="217742719"/>
                    </a:ext>
                  </a:extLst>
                </a:gridCol>
              </a:tblGrid>
              <a:tr h="429331">
                <a:tc>
                  <a:txBody>
                    <a:bodyPr/>
                    <a:lstStyle/>
                    <a:p>
                      <a:pPr marL="180000" algn="ctr">
                        <a:lnSpc>
                          <a:spcPct val="100000"/>
                        </a:lnSpc>
                        <a:spcBef>
                          <a:spcPts val="600"/>
                        </a:spcBef>
                        <a:spcAft>
                          <a:spcPts val="600"/>
                        </a:spcAft>
                      </a:pPr>
                      <a:r>
                        <a:rPr lang="en-IN" sz="1000" b="1" dirty="0">
                          <a:solidFill>
                            <a:srgbClr val="3F3F3F"/>
                          </a:solidFill>
                          <a:effectLst/>
                          <a:latin typeface="Arial" panose="020B0604020202020204" pitchFamily="34" charset="0"/>
                          <a:ea typeface="Arial" panose="020B0604020202020204" pitchFamily="34" charset="0"/>
                          <a:cs typeface="Arial" panose="020B0604020202020204" pitchFamily="34" charset="0"/>
                        </a:rPr>
                        <a:t>Traits</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marR="228600" algn="ctr">
                        <a:lnSpc>
                          <a:spcPct val="100000"/>
                        </a:lnSpc>
                        <a:spcBef>
                          <a:spcPts val="600"/>
                        </a:spcBef>
                        <a:spcAft>
                          <a:spcPts val="600"/>
                        </a:spcAft>
                      </a:pPr>
                      <a:r>
                        <a:rPr lang="en-IN" sz="1000" b="1" dirty="0">
                          <a:solidFill>
                            <a:srgbClr val="3F3F3F"/>
                          </a:solidFill>
                          <a:effectLst/>
                          <a:latin typeface="Arial" panose="020B0604020202020204" pitchFamily="34" charset="0"/>
                          <a:ea typeface="Arial" panose="020B0604020202020204" pitchFamily="34" charset="0"/>
                          <a:cs typeface="Arial" panose="020B0604020202020204" pitchFamily="34" charset="0"/>
                        </a:rPr>
                        <a:t>Heritability</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algn="ctr">
                        <a:lnSpc>
                          <a:spcPct val="100000"/>
                        </a:lnSpc>
                        <a:spcBef>
                          <a:spcPts val="600"/>
                        </a:spcBef>
                        <a:spcAft>
                          <a:spcPts val="600"/>
                        </a:spcAft>
                      </a:pPr>
                      <a:r>
                        <a:rPr lang="en-IN" sz="1000" b="1" dirty="0">
                          <a:solidFill>
                            <a:srgbClr val="3F3F3F"/>
                          </a:solidFill>
                          <a:effectLst/>
                          <a:latin typeface="Arial" panose="020B0604020202020204" pitchFamily="34" charset="0"/>
                          <a:ea typeface="Arial" panose="020B0604020202020204" pitchFamily="34" charset="0"/>
                          <a:cs typeface="Arial" panose="020B0604020202020204" pitchFamily="34" charset="0"/>
                        </a:rPr>
                        <a:t>Genetic variance</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1708466692"/>
                  </a:ext>
                </a:extLst>
              </a:tr>
              <a:tr h="429331">
                <a:tc>
                  <a:txBody>
                    <a:bodyPr/>
                    <a:lstStyle/>
                    <a:p>
                      <a:pPr marL="1800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Milk yield (kg)</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marR="8763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0.30</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576.081</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1685202659"/>
                  </a:ext>
                </a:extLst>
              </a:tr>
              <a:tr h="429331">
                <a:tc>
                  <a:txBody>
                    <a:bodyPr/>
                    <a:lstStyle/>
                    <a:p>
                      <a:pPr marL="1800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Fat (kg)</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marR="8763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0.30</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algn="ctr">
                        <a:lnSpc>
                          <a:spcPct val="100000"/>
                        </a:lnSpc>
                        <a:spcBef>
                          <a:spcPts val="600"/>
                        </a:spcBef>
                        <a:spcAft>
                          <a:spcPts val="600"/>
                        </a:spcAft>
                      </a:pPr>
                      <a:r>
                        <a:rPr lang="en-IN" sz="1000">
                          <a:solidFill>
                            <a:srgbClr val="3F3F3F"/>
                          </a:solidFill>
                          <a:effectLst/>
                          <a:latin typeface="Arial" panose="020B0604020202020204" pitchFamily="34" charset="0"/>
                          <a:ea typeface="Arial" panose="020B0604020202020204" pitchFamily="34" charset="0"/>
                          <a:cs typeface="Arial" panose="020B0604020202020204" pitchFamily="34" charset="0"/>
                        </a:rPr>
                        <a:t>974</a:t>
                      </a:r>
                      <a:endParaRPr lang="en-IN"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4056720290"/>
                  </a:ext>
                </a:extLst>
              </a:tr>
              <a:tr h="429331">
                <a:tc>
                  <a:txBody>
                    <a:bodyPr/>
                    <a:lstStyle/>
                    <a:p>
                      <a:pPr marL="1800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Protein (kg)</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marR="8763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0.30</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518</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4172121525"/>
                  </a:ext>
                </a:extLst>
              </a:tr>
              <a:tr h="429331">
                <a:tc>
                  <a:txBody>
                    <a:bodyPr/>
                    <a:lstStyle/>
                    <a:p>
                      <a:pPr marL="180000" algn="ctr">
                        <a:lnSpc>
                          <a:spcPct val="100000"/>
                        </a:lnSpc>
                        <a:spcBef>
                          <a:spcPts val="600"/>
                        </a:spcBef>
                        <a:spcAft>
                          <a:spcPts val="600"/>
                        </a:spcAft>
                      </a:pPr>
                      <a:r>
                        <a:rPr lang="en-IN" sz="1000">
                          <a:solidFill>
                            <a:srgbClr val="3F3F3F"/>
                          </a:solidFill>
                          <a:effectLst/>
                          <a:latin typeface="Arial" panose="020B0604020202020204" pitchFamily="34" charset="0"/>
                          <a:ea typeface="Arial" panose="020B0604020202020204" pitchFamily="34" charset="0"/>
                          <a:cs typeface="Arial" panose="020B0604020202020204" pitchFamily="34" charset="0"/>
                        </a:rPr>
                        <a:t>Fat content (g/kg)</a:t>
                      </a:r>
                      <a:endParaRPr lang="en-IN"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marR="8763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0.50</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8.82</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2065429897"/>
                  </a:ext>
                </a:extLst>
              </a:tr>
              <a:tr h="429331">
                <a:tc>
                  <a:txBody>
                    <a:bodyPr/>
                    <a:lstStyle/>
                    <a:p>
                      <a:pPr marL="180000" algn="ctr">
                        <a:lnSpc>
                          <a:spcPct val="100000"/>
                        </a:lnSpc>
                        <a:spcBef>
                          <a:spcPts val="600"/>
                        </a:spcBef>
                        <a:spcAft>
                          <a:spcPts val="600"/>
                        </a:spcAft>
                      </a:pPr>
                      <a:r>
                        <a:rPr lang="en-IN" sz="1000">
                          <a:solidFill>
                            <a:srgbClr val="3F3F3F"/>
                          </a:solidFill>
                          <a:effectLst/>
                          <a:latin typeface="Arial" panose="020B0604020202020204" pitchFamily="34" charset="0"/>
                          <a:ea typeface="Arial" panose="020B0604020202020204" pitchFamily="34" charset="0"/>
                          <a:cs typeface="Arial" panose="020B0604020202020204" pitchFamily="34" charset="0"/>
                        </a:rPr>
                        <a:t>Protein content (g/kg)</a:t>
                      </a:r>
                      <a:endParaRPr lang="en-IN"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marR="8763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0.50</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2.19</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2446462122"/>
                  </a:ext>
                </a:extLst>
              </a:tr>
              <a:tr h="429331">
                <a:tc>
                  <a:txBody>
                    <a:bodyPr/>
                    <a:lstStyle/>
                    <a:p>
                      <a:pPr marL="180000" algn="ctr">
                        <a:lnSpc>
                          <a:spcPct val="100000"/>
                        </a:lnSpc>
                        <a:spcBef>
                          <a:spcPts val="600"/>
                        </a:spcBef>
                        <a:spcAft>
                          <a:spcPts val="600"/>
                        </a:spcAft>
                      </a:pPr>
                      <a:r>
                        <a:rPr lang="en-IN" sz="1000">
                          <a:solidFill>
                            <a:srgbClr val="3F3F3F"/>
                          </a:solidFill>
                          <a:effectLst/>
                          <a:latin typeface="Arial" panose="020B0604020202020204" pitchFamily="34" charset="0"/>
                          <a:ea typeface="Arial" panose="020B0604020202020204" pitchFamily="34" charset="0"/>
                          <a:cs typeface="Arial" panose="020B0604020202020204" pitchFamily="34" charset="0"/>
                        </a:rPr>
                        <a:t>Somatic cell score</a:t>
                      </a:r>
                      <a:endParaRPr lang="en-IN"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marR="8763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0.15</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0.25</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3886177468"/>
                  </a:ext>
                </a:extLst>
              </a:tr>
              <a:tr h="429331">
                <a:tc>
                  <a:txBody>
                    <a:bodyPr/>
                    <a:lstStyle/>
                    <a:p>
                      <a:pPr marL="1800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Conception rate for cows (%)</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marR="8763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0.02</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0.005</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484133826"/>
                  </a:ext>
                </a:extLst>
              </a:tr>
              <a:tr h="429331">
                <a:tc>
                  <a:txBody>
                    <a:bodyPr/>
                    <a:lstStyle/>
                    <a:p>
                      <a:pPr marL="180000" algn="ctr">
                        <a:lnSpc>
                          <a:spcPct val="100000"/>
                        </a:lnSpc>
                        <a:spcBef>
                          <a:spcPts val="600"/>
                        </a:spcBef>
                        <a:spcAft>
                          <a:spcPts val="600"/>
                        </a:spcAft>
                      </a:pPr>
                      <a:r>
                        <a:rPr lang="en-IN" sz="1000">
                          <a:solidFill>
                            <a:srgbClr val="3F3F3F"/>
                          </a:solidFill>
                          <a:effectLst/>
                          <a:latin typeface="Arial" panose="020B0604020202020204" pitchFamily="34" charset="0"/>
                          <a:ea typeface="Arial" panose="020B0604020202020204" pitchFamily="34" charset="0"/>
                          <a:cs typeface="Arial" panose="020B0604020202020204" pitchFamily="34" charset="0"/>
                        </a:rPr>
                        <a:t>Interval calving to first service (days)</a:t>
                      </a:r>
                      <a:endParaRPr lang="en-IN"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marR="8763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0.06</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60</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3052638206"/>
                  </a:ext>
                </a:extLst>
              </a:tr>
            </a:tbl>
          </a:graphicData>
        </a:graphic>
      </p:graphicFrame>
    </p:spTree>
    <p:extLst>
      <p:ext uri="{BB962C8B-B14F-4D97-AF65-F5344CB8AC3E}">
        <p14:creationId xmlns:p14="http://schemas.microsoft.com/office/powerpoint/2010/main" val="162515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Genetic </a:t>
            </a:r>
            <a:r>
              <a:rPr lang="en-IN" sz="3200" b="1"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evaluation: Estimated </a:t>
            </a:r>
            <a:r>
              <a:rPr lang="en-IN" sz="32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breeding value</a:t>
            </a:r>
            <a:endParaRPr lang="en-IN" sz="3200" b="1"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IN" b="1" dirty="0" smtClean="0">
                <a:ln w="22225">
                  <a:solidFill>
                    <a:schemeClr val="accent2"/>
                  </a:solidFill>
                  <a:prstDash val="solid"/>
                </a:ln>
                <a:solidFill>
                  <a:schemeClr val="accent2">
                    <a:lumMod val="40000"/>
                    <a:lumOff val="60000"/>
                  </a:schemeClr>
                </a:solidFill>
              </a:rPr>
              <a:t>Terms </a:t>
            </a:r>
            <a:r>
              <a:rPr lang="en-IN" b="1" dirty="0">
                <a:ln w="22225">
                  <a:solidFill>
                    <a:schemeClr val="accent2"/>
                  </a:solidFill>
                  <a:prstDash val="solid"/>
                </a:ln>
                <a:solidFill>
                  <a:schemeClr val="accent2">
                    <a:lumMod val="40000"/>
                    <a:lumOff val="60000"/>
                  </a:schemeClr>
                </a:solidFill>
              </a:rPr>
              <a:t>associated with genetic </a:t>
            </a:r>
            <a:r>
              <a:rPr lang="en-IN" b="1" dirty="0" smtClean="0">
                <a:ln w="22225">
                  <a:solidFill>
                    <a:schemeClr val="accent2"/>
                  </a:solidFill>
                  <a:prstDash val="solid"/>
                </a:ln>
                <a:solidFill>
                  <a:schemeClr val="accent2">
                    <a:lumMod val="40000"/>
                    <a:lumOff val="60000"/>
                  </a:schemeClr>
                </a:solidFill>
              </a:rPr>
              <a:t>value:- </a:t>
            </a:r>
          </a:p>
          <a:p>
            <a:pPr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Genetic value is the effect the genes of the animal have on its production.</a:t>
            </a:r>
          </a:p>
          <a:p>
            <a:pPr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Breeding value has the same meaning except that it is more likely to be used to describe the effects of genes the animal can pass on to its progeny.</a:t>
            </a:r>
          </a:p>
          <a:p>
            <a:pPr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Transmitted ability is often used as a substitute for one-half breeding value. Indeed, an animal can pass on only a sample one-half of its genes to its offspring.</a:t>
            </a:r>
          </a:p>
          <a:p>
            <a:endParaRPr lang="en-IN" dirty="0"/>
          </a:p>
        </p:txBody>
      </p:sp>
    </p:spTree>
    <p:extLst>
      <p:ext uri="{BB962C8B-B14F-4D97-AF65-F5344CB8AC3E}">
        <p14:creationId xmlns:p14="http://schemas.microsoft.com/office/powerpoint/2010/main" val="3123195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0"/>
            <a:ext cx="10515600" cy="4562476"/>
          </a:xfrm>
        </p:spPr>
        <p:txBody>
          <a:bodyPr>
            <a:noAutofit/>
          </a:bodyPr>
          <a:lstStyle/>
          <a:p>
            <a:r>
              <a:rPr lang="en-IN" sz="2800" dirty="0" smtClean="0">
                <a:latin typeface="Arial" panose="020B0604020202020204" pitchFamily="34" charset="0"/>
                <a:cs typeface="Arial" panose="020B0604020202020204" pitchFamily="34" charset="0"/>
              </a:rPr>
              <a:t/>
            </a:r>
            <a:br>
              <a:rPr lang="en-IN" sz="2800" dirty="0" smtClean="0">
                <a:latin typeface="Arial" panose="020B0604020202020204" pitchFamily="34" charset="0"/>
                <a:cs typeface="Arial" panose="020B0604020202020204" pitchFamily="34" charset="0"/>
              </a:rPr>
            </a:br>
            <a:r>
              <a:rPr lang="en-IN" sz="2800" dirty="0">
                <a:latin typeface="Arial" panose="020B0604020202020204" pitchFamily="34" charset="0"/>
                <a:cs typeface="Arial" panose="020B0604020202020204" pitchFamily="34" charset="0"/>
              </a:rPr>
              <a:t/>
            </a:r>
            <a:br>
              <a:rPr lang="en-IN" sz="2800" dirty="0">
                <a:latin typeface="Arial" panose="020B0604020202020204" pitchFamily="34" charset="0"/>
                <a:cs typeface="Arial" panose="020B0604020202020204" pitchFamily="34" charset="0"/>
              </a:rPr>
            </a:br>
            <a:r>
              <a:rPr lang="en-IN" sz="2800" dirty="0" smtClean="0">
                <a:latin typeface="Arial" panose="020B0604020202020204" pitchFamily="34" charset="0"/>
                <a:cs typeface="Arial" panose="020B0604020202020204" pitchFamily="34" charset="0"/>
              </a:rPr>
              <a:t/>
            </a:r>
            <a:br>
              <a:rPr lang="en-IN" sz="2800" dirty="0" smtClean="0">
                <a:latin typeface="Arial" panose="020B0604020202020204" pitchFamily="34" charset="0"/>
                <a:cs typeface="Arial" panose="020B0604020202020204" pitchFamily="34" charset="0"/>
              </a:rPr>
            </a:br>
            <a:r>
              <a:rPr lang="en-IN" sz="2800" dirty="0">
                <a:latin typeface="Arial" panose="020B0604020202020204" pitchFamily="34" charset="0"/>
                <a:cs typeface="Arial" panose="020B0604020202020204" pitchFamily="34" charset="0"/>
              </a:rPr>
              <a:t/>
            </a:r>
            <a:br>
              <a:rPr lang="en-IN" sz="2800" dirty="0">
                <a:latin typeface="Arial" panose="020B0604020202020204" pitchFamily="34" charset="0"/>
                <a:cs typeface="Arial" panose="020B0604020202020204" pitchFamily="34" charset="0"/>
              </a:rPr>
            </a:br>
            <a:r>
              <a:rPr lang="en-IN" sz="28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True </a:t>
            </a:r>
            <a: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genetic value (TBV) is never known exactly, we cannot see genes and breeding </a:t>
            </a:r>
            <a:r>
              <a:rPr lang="en-IN" sz="28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values </a:t>
            </a:r>
            <a: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r>
            <a:b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So we must use observed phenotypes to obtain estimated genetic value (EBV) and estimated transmitting ability (ETA). </a:t>
            </a:r>
            <a:b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The most obvious piece of phenotypic information we can use is the animal's own phenotype. </a:t>
            </a:r>
            <a:b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But we can also use information from relatives, such as the sire, the dam, siblings and progeny. </a:t>
            </a:r>
            <a:b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en-IN" sz="28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Breeding </a:t>
            </a:r>
            <a: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values are estimated based on phenotypic differences between animals or more specifically, phenotypic </a:t>
            </a:r>
            <a:r>
              <a:rPr lang="en-IN" sz="28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deviation.</a:t>
            </a:r>
            <a: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r>
            <a:b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endParaRPr lang="en-IN" sz="2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831850" y="4234873"/>
            <a:ext cx="10445750" cy="2133600"/>
          </a:xfrm>
          <a:prstGeom prst="rect">
            <a:avLst/>
          </a:prstGeom>
        </p:spPr>
      </p:pic>
    </p:spTree>
    <p:extLst>
      <p:ext uri="{BB962C8B-B14F-4D97-AF65-F5344CB8AC3E}">
        <p14:creationId xmlns:p14="http://schemas.microsoft.com/office/powerpoint/2010/main" val="1249182175"/>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455</TotalTime>
  <Words>489</Words>
  <Application>Microsoft Office PowerPoint</Application>
  <PresentationFormat>Widescreen</PresentationFormat>
  <Paragraphs>70</Paragraphs>
  <Slides>11</Slides>
  <Notes>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11</vt:i4>
      </vt:variant>
    </vt:vector>
  </HeadingPairs>
  <TitlesOfParts>
    <vt:vector size="20" baseType="lpstr">
      <vt:lpstr>Arial</vt:lpstr>
      <vt:lpstr>Calibri</vt:lpstr>
      <vt:lpstr>Calibri Light</vt:lpstr>
      <vt:lpstr>Century Gothic</vt:lpstr>
      <vt:lpstr>Corbel</vt:lpstr>
      <vt:lpstr>Times New Roman</vt:lpstr>
      <vt:lpstr>Office Theme</vt:lpstr>
      <vt:lpstr>Savon</vt:lpstr>
      <vt:lpstr>2_Office Theme</vt:lpstr>
      <vt:lpstr>BIHAR ANIMAL SCIENCES UNIVERSITY, PATNA, BIHAR Bihar Veterinary College, Patna</vt:lpstr>
      <vt:lpstr>  From the definition of the phenotype: P = G + E, we can see that there are two possible ways to improve trait:   </vt:lpstr>
      <vt:lpstr>Genetic variation = component 1 to genetic progress </vt:lpstr>
      <vt:lpstr>Heritability </vt:lpstr>
      <vt:lpstr>PowerPoint Presentation</vt:lpstr>
      <vt:lpstr>PowerPoint Presentation</vt:lpstr>
      <vt:lpstr>The table below gives values for heritability and genetic variance in the French Holstein breed for some interesting traits: </vt:lpstr>
      <vt:lpstr>Genetic evaluation: Estimated breeding value</vt:lpstr>
      <vt:lpstr>    True genetic value (TBV) is never known exactly, we cannot see genes and breeding values  So we must use observed phenotypes to obtain estimated genetic value (EBV) and estimated transmitting ability (ETA).  The most obvious piece of phenotypic information we can use is the animal's own phenotype.  But we can also use information from relatives, such as the sire, the dam, siblings and progeny.  Breeding values are estimated based on phenotypic differences between animals or more specifically, phenotypic deviation. </vt:lpstr>
      <vt:lpstr>The principle of breeding value estimation is based on regression → We want to know differences in breeding value based on observed differences in phenotype  If we regress breeding values on phenotypic observations, the slope of the regression line tells us how much difference we have in breeding values per unit of difference in phenotype.  Exercise :- In the figure below, which trait has the highest heritability, the one presented in graph 1 or in graph 2?  </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 of genetic selection in dairy cattle </dc:title>
  <dc:creator>HP</dc:creator>
  <cp:lastModifiedBy>HP</cp:lastModifiedBy>
  <cp:revision>43</cp:revision>
  <dcterms:created xsi:type="dcterms:W3CDTF">2020-09-08T09:42:30Z</dcterms:created>
  <dcterms:modified xsi:type="dcterms:W3CDTF">2020-10-20T11:14:39Z</dcterms:modified>
</cp:coreProperties>
</file>