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09E54-6949-4698-A0FE-9DCE20FD134F}" type="datetimeFigureOut">
              <a:rPr lang="en-US" smtClean="0"/>
              <a:t>11/7/2020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17504-5BC3-4EBD-BAA8-36074290956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bwMode="auto">
          <a:xfrm>
            <a:off x="933153" y="745369"/>
            <a:ext cx="4896445" cy="3729869"/>
          </a:xfrm>
          <a:noFill/>
          <a:ln>
            <a:solidFill>
              <a:srgbClr val="000000"/>
            </a:solidFill>
            <a:miter lim="800000"/>
            <a:headEnd/>
            <a:tailEnd/>
          </a:ln>
        </p:spPr>
      </p:sp>
      <p:sp>
        <p:nvSpPr>
          <p:cNvPr id="406531" name="Rectangle 3"/>
          <p:cNvSpPr>
            <a:spLocks noGrp="1" noChangeArrowheads="1"/>
          </p:cNvSpPr>
          <p:nvPr>
            <p:ph type="body" idx="1"/>
          </p:nvPr>
        </p:nvSpPr>
        <p:spPr bwMode="auto">
          <a:xfrm>
            <a:off x="675680" y="4721679"/>
            <a:ext cx="5409903" cy="4475238"/>
          </a:xfrm>
          <a:noFill/>
        </p:spPr>
        <p:txBody>
          <a:bodyPr wrap="square" numCol="1" anchor="t" anchorCtr="0" compatLnSpc="1">
            <a:prstTxWarp prst="textNoShape">
              <a:avLst/>
            </a:prstTxWarp>
          </a:bodyPr>
          <a:lstStyle/>
          <a:p>
            <a:pPr eaLnBrk="1" hangingPunct="1"/>
            <a:r>
              <a:rPr lang="en-US" altLang="en-US" b="1"/>
              <a:t>Figure 7.22 </a:t>
            </a:r>
            <a:r>
              <a:rPr lang="en-US" altLang="en-US"/>
              <a:t>Transamination reactions. Transfer of an amino group from alanine (top) and aspartate (bottom) to form other amino acids from their respective </a:t>
            </a:r>
            <a:r>
              <a:rPr lang="el-GR" altLang="en-US"/>
              <a:t>α</a:t>
            </a:r>
            <a:r>
              <a:rPr lang="en-US" altLang="en-US"/>
              <a:t>-keto acids. </a:t>
            </a:r>
          </a:p>
          <a:p>
            <a:pPr eaLnBrk="1" hangingPunct="1"/>
            <a:endParaRPr lang="en-US" altLang="en-US"/>
          </a:p>
          <a:p>
            <a:pPr eaLnBrk="1" hangingPunct="1"/>
            <a:r>
              <a:rPr lang="en-US" altLang="en-US"/>
              <a:t>Transamination reactions involve the transfer of an amino agroup from one amino acid to an amino acid carbon skeleton or alpha keto acid.  The carbon skeleton/alpha keto acid that gains the amino group becomes an amino acid, and the amino acid that loses its amino group becomes an alpha keto acid.  Enzymes catalyzing these reactions typically require vitamin B6 in its coenzyme form, pyridoxal phosphate.  </a:t>
            </a:r>
          </a:p>
          <a:p>
            <a:pPr eaLnBrk="1" hangingPunct="1"/>
            <a:endParaRPr lang="en-US" altLang="en-US"/>
          </a:p>
          <a:p>
            <a:pPr eaLnBrk="1" hangingPunct="1"/>
            <a:r>
              <a:rPr lang="en-US" altLang="en-US"/>
              <a:t>Amino transferases are found in different concentrations in different tissue and serum concentrations can be an indicator of trauma to a particular organ.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85BCF5F-22BC-43FA-92F0-8201AEC09E5F}"/>
              </a:ext>
            </a:extLst>
          </p:cNvPr>
          <p:cNvSpPr>
            <a:spLocks noGrp="1"/>
          </p:cNvSpPr>
          <p:nvPr>
            <p:ph type="ctrTitle"/>
          </p:nvPr>
        </p:nvSpPr>
        <p:spPr>
          <a:xfrm>
            <a:off x="1143000" y="1584683"/>
            <a:ext cx="6858000" cy="2551829"/>
          </a:xfrm>
        </p:spPr>
        <p:txBody>
          <a:bodyPr anchor="ctr">
            <a:normAutofit/>
          </a:bodyPr>
          <a:lstStyle/>
          <a:p>
            <a:r>
              <a:rPr lang="en-IN" sz="5700" dirty="0"/>
              <a:t>AMINO ACID</a:t>
            </a:r>
            <a:br>
              <a:rPr lang="en-IN" sz="5700" dirty="0"/>
            </a:br>
            <a:r>
              <a:rPr lang="en-IN" sz="5700"/>
              <a:t> METABOLISM-II</a:t>
            </a:r>
            <a:endParaRPr lang="en-IN" sz="5700" dirty="0"/>
          </a:p>
        </p:txBody>
      </p:sp>
      <p:sp>
        <p:nvSpPr>
          <p:cNvPr id="5" name="Subtitle 4">
            <a:extLst>
              <a:ext uri="{FF2B5EF4-FFF2-40B4-BE49-F238E27FC236}">
                <a16:creationId xmlns:a16="http://schemas.microsoft.com/office/drawing/2014/main" id="{1E471FD3-17DB-40C2-BD03-85FD69B72918}"/>
              </a:ext>
            </a:extLst>
          </p:cNvPr>
          <p:cNvSpPr>
            <a:spLocks noGrp="1"/>
          </p:cNvSpPr>
          <p:nvPr>
            <p:ph type="subTitle" idx="1"/>
          </p:nvPr>
        </p:nvSpPr>
        <p:spPr>
          <a:xfrm>
            <a:off x="1364981" y="4455671"/>
            <a:ext cx="6858000" cy="1182135"/>
          </a:xfrm>
        </p:spPr>
        <p:txBody>
          <a:bodyPr anchor="ctr">
            <a:normAutofit/>
          </a:bodyPr>
          <a:lstStyle/>
          <a:p>
            <a:r>
              <a:rPr lang="en-IN" sz="2400" dirty="0">
                <a:solidFill>
                  <a:schemeClr val="bg1"/>
                </a:solidFill>
              </a:rPr>
              <a:t>VBC-607</a:t>
            </a:r>
          </a:p>
          <a:p>
            <a:r>
              <a:rPr lang="en-IN" sz="2400" dirty="0">
                <a:solidFill>
                  <a:schemeClr val="bg1"/>
                </a:solidFill>
              </a:rPr>
              <a:t>Unit-1</a:t>
            </a:r>
          </a:p>
        </p:txBody>
      </p:sp>
      <p:sp>
        <p:nvSpPr>
          <p:cNvPr id="6" name="TextBox 5">
            <a:extLst>
              <a:ext uri="{FF2B5EF4-FFF2-40B4-BE49-F238E27FC236}">
                <a16:creationId xmlns:a16="http://schemas.microsoft.com/office/drawing/2014/main" id="{23585135-24C3-4072-BBE3-1C3C3062A88C}"/>
              </a:ext>
            </a:extLst>
          </p:cNvPr>
          <p:cNvSpPr txBox="1"/>
          <p:nvPr/>
        </p:nvSpPr>
        <p:spPr>
          <a:xfrm>
            <a:off x="7772400" y="304800"/>
            <a:ext cx="924252" cy="369332"/>
          </a:xfrm>
          <a:prstGeom prst="rect">
            <a:avLst/>
          </a:prstGeom>
          <a:noFill/>
        </p:spPr>
        <p:txBody>
          <a:bodyPr wrap="square" rtlCol="0">
            <a:spAutoFit/>
          </a:bodyPr>
          <a:lstStyle/>
          <a:p>
            <a:r>
              <a:rPr lang="en-IN" dirty="0"/>
              <a:t>P.G.</a:t>
            </a:r>
          </a:p>
        </p:txBody>
      </p:sp>
      <p:sp>
        <p:nvSpPr>
          <p:cNvPr id="7" name="TextBox 6">
            <a:extLst>
              <a:ext uri="{FF2B5EF4-FFF2-40B4-BE49-F238E27FC236}">
                <a16:creationId xmlns:a16="http://schemas.microsoft.com/office/drawing/2014/main" id="{897F2A38-DA2C-4457-A1B0-D2CAD36DFD90}"/>
              </a:ext>
            </a:extLst>
          </p:cNvPr>
          <p:cNvSpPr txBox="1"/>
          <p:nvPr/>
        </p:nvSpPr>
        <p:spPr>
          <a:xfrm>
            <a:off x="447348" y="6400800"/>
            <a:ext cx="1533852" cy="307777"/>
          </a:xfrm>
          <a:prstGeom prst="rect">
            <a:avLst/>
          </a:prstGeom>
          <a:noFill/>
        </p:spPr>
        <p:txBody>
          <a:bodyPr wrap="square" rtlCol="0">
            <a:spAutoFit/>
          </a:bodyPr>
          <a:lstStyle/>
          <a:p>
            <a:r>
              <a:rPr lang="en-IN" sz="1400" dirty="0"/>
              <a:t>10.10.2020</a:t>
            </a:r>
          </a:p>
        </p:txBody>
      </p:sp>
    </p:spTree>
    <p:extLst>
      <p:ext uri="{BB962C8B-B14F-4D97-AF65-F5344CB8AC3E}">
        <p14:creationId xmlns:p14="http://schemas.microsoft.com/office/powerpoint/2010/main" val="15816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152400" y="304800"/>
            <a:ext cx="9144000" cy="701675"/>
          </a:xfrm>
          <a:prstGeom prst="rect">
            <a:avLst/>
          </a:prstGeom>
          <a:noFill/>
          <a:ln w="9525">
            <a:noFill/>
            <a:miter lim="800000"/>
            <a:headEnd/>
            <a:tailEnd/>
          </a:ln>
        </p:spPr>
        <p:txBody>
          <a:bodyPr>
            <a:spAutoFit/>
          </a:bodyPr>
          <a:lstStyle/>
          <a:p>
            <a:pPr algn="ctr">
              <a:spcBef>
                <a:spcPct val="50000"/>
              </a:spcBef>
            </a:pPr>
            <a:r>
              <a:rPr lang="en-US" altLang="en-US" sz="4000" u="sng">
                <a:solidFill>
                  <a:srgbClr val="000000"/>
                </a:solidFill>
                <a:latin typeface="Comic Sans MS" pitchFamily="66" charset="0"/>
              </a:rPr>
              <a:t>Role of transamination in metabolism</a:t>
            </a:r>
            <a:endParaRPr lang="en-US" altLang="en-US" sz="2400">
              <a:solidFill>
                <a:srgbClr val="000000"/>
              </a:solidFill>
              <a:latin typeface="Comic Sans MS" pitchFamily="66" charset="0"/>
            </a:endParaRPr>
          </a:p>
        </p:txBody>
      </p:sp>
      <p:sp>
        <p:nvSpPr>
          <p:cNvPr id="400387" name="Text Box 3"/>
          <p:cNvSpPr txBox="1">
            <a:spLocks noChangeArrowheads="1"/>
          </p:cNvSpPr>
          <p:nvPr/>
        </p:nvSpPr>
        <p:spPr bwMode="auto">
          <a:xfrm>
            <a:off x="0" y="1524000"/>
            <a:ext cx="7772400" cy="587375"/>
          </a:xfrm>
          <a:prstGeom prst="rect">
            <a:avLst/>
          </a:prstGeom>
          <a:noFill/>
          <a:ln w="9525">
            <a:noFill/>
            <a:miter lim="800000"/>
            <a:headEnd/>
            <a:tailEnd/>
          </a:ln>
        </p:spPr>
        <p:txBody>
          <a:bodyPr>
            <a:spAutoFit/>
          </a:bodyPr>
          <a:lstStyle/>
          <a:p>
            <a:pPr>
              <a:spcBef>
                <a:spcPct val="50000"/>
              </a:spcBef>
            </a:pPr>
            <a:r>
              <a:rPr lang="en-US" altLang="en-US" sz="2800">
                <a:latin typeface="Comic Sans MS" pitchFamily="66" charset="0"/>
              </a:rPr>
              <a:t>Transamination allows for:</a:t>
            </a:r>
          </a:p>
        </p:txBody>
      </p:sp>
      <p:sp>
        <p:nvSpPr>
          <p:cNvPr id="400388" name="Text Box 4"/>
          <p:cNvSpPr txBox="1">
            <a:spLocks noChangeArrowheads="1"/>
          </p:cNvSpPr>
          <p:nvPr/>
        </p:nvSpPr>
        <p:spPr bwMode="auto">
          <a:xfrm>
            <a:off x="0" y="2514600"/>
            <a:ext cx="8686800" cy="3905250"/>
          </a:xfrm>
          <a:prstGeom prst="rect">
            <a:avLst/>
          </a:prstGeom>
          <a:noFill/>
          <a:ln w="9525">
            <a:noFill/>
            <a:miter lim="800000"/>
            <a:headEnd/>
            <a:tailEnd/>
          </a:ln>
        </p:spPr>
        <p:txBody>
          <a:bodyPr>
            <a:spAutoFit/>
          </a:bodyPr>
          <a:lstStyle/>
          <a:p>
            <a:pPr>
              <a:spcBef>
                <a:spcPct val="50000"/>
              </a:spcBef>
            </a:pPr>
            <a:r>
              <a:rPr lang="en-US" altLang="en-US" sz="2800">
                <a:latin typeface="Comic Sans MS" pitchFamily="66" charset="0"/>
              </a:rPr>
              <a:t>1)  the generation of amino acids in short supply</a:t>
            </a:r>
          </a:p>
          <a:p>
            <a:pPr>
              <a:spcBef>
                <a:spcPct val="50000"/>
              </a:spcBef>
            </a:pPr>
            <a:endParaRPr lang="en-US" altLang="en-US" sz="2800">
              <a:latin typeface="Comic Sans MS" pitchFamily="66" charset="0"/>
            </a:endParaRPr>
          </a:p>
          <a:p>
            <a:pPr>
              <a:spcBef>
                <a:spcPct val="50000"/>
              </a:spcBef>
            </a:pPr>
            <a:r>
              <a:rPr lang="en-US" altLang="en-US" sz="2800">
                <a:latin typeface="Comic Sans MS" pitchFamily="66" charset="0"/>
              </a:rPr>
              <a:t>2)  the provision of carbon skeletons for energy generation</a:t>
            </a:r>
          </a:p>
          <a:p>
            <a:pPr>
              <a:lnSpc>
                <a:spcPct val="70000"/>
              </a:lnSpc>
              <a:spcBef>
                <a:spcPct val="50000"/>
              </a:spcBef>
            </a:pPr>
            <a:endParaRPr lang="en-US" altLang="en-US" sz="2800">
              <a:latin typeface="Comic Sans MS" pitchFamily="66" charset="0"/>
            </a:endParaRPr>
          </a:p>
          <a:p>
            <a:pPr>
              <a:spcBef>
                <a:spcPct val="50000"/>
              </a:spcBef>
            </a:pPr>
            <a:r>
              <a:rPr lang="en-US" altLang="en-US" sz="2800">
                <a:latin typeface="Comic Sans MS" pitchFamily="66" charset="0"/>
              </a:rPr>
              <a:t>3)  the safe removal of excess amino groups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p:cNvSpPr>
          <p:nvPr>
            <p:ph type="title" idx="4294967295"/>
          </p:nvPr>
        </p:nvSpPr>
        <p:spPr>
          <a:xfrm>
            <a:off x="228600" y="152400"/>
            <a:ext cx="8915400" cy="1143000"/>
          </a:xfrm>
        </p:spPr>
        <p:txBody>
          <a:bodyPr/>
          <a:lstStyle/>
          <a:p>
            <a:pPr marL="53975" eaLnBrk="1" hangingPunct="1"/>
            <a:r>
              <a:rPr lang="en-US" altLang="en-US">
                <a:solidFill>
                  <a:srgbClr val="000000"/>
                </a:solidFill>
              </a:rPr>
              <a:t>Enzymatic Transamination</a:t>
            </a:r>
          </a:p>
        </p:txBody>
      </p:sp>
      <p:sp>
        <p:nvSpPr>
          <p:cNvPr id="401411" name="Rectangle 4"/>
          <p:cNvSpPr>
            <a:spLocks noChangeArrowheads="1"/>
          </p:cNvSpPr>
          <p:nvPr/>
        </p:nvSpPr>
        <p:spPr bwMode="auto">
          <a:xfrm>
            <a:off x="228600" y="1295400"/>
            <a:ext cx="4572000" cy="4648200"/>
          </a:xfrm>
          <a:prstGeom prst="rect">
            <a:avLst/>
          </a:prstGeom>
          <a:noFill/>
          <a:ln w="9525">
            <a:noFill/>
            <a:miter lim="800000"/>
            <a:headEnd/>
            <a:tailEnd/>
          </a:ln>
        </p:spPr>
        <p:txBody>
          <a:bodyPr/>
          <a:lstStyle/>
          <a:p>
            <a:pPr marL="288925" indent="-288925">
              <a:lnSpc>
                <a:spcPct val="110000"/>
              </a:lnSpc>
              <a:spcBef>
                <a:spcPct val="20000"/>
              </a:spcBef>
              <a:buFontTx/>
              <a:buChar char="•"/>
            </a:pPr>
            <a:r>
              <a:rPr lang="en-US" altLang="en-US" sz="2400">
                <a:ea typeface="MS PGothic" pitchFamily="34" charset="-128"/>
              </a:rPr>
              <a:t>Typically, </a:t>
            </a:r>
            <a:r>
              <a:rPr lang="en-US" altLang="en-US" sz="2400">
                <a:solidFill>
                  <a:srgbClr val="0000FF"/>
                </a:solidFill>
                <a:ea typeface="MS PGothic" pitchFamily="34" charset="-128"/>
                <a:sym typeface="Symbol" pitchFamily="18" charset="2"/>
              </a:rPr>
              <a:t>-ketoglutarate</a:t>
            </a:r>
            <a:r>
              <a:rPr lang="en-US" altLang="en-US" sz="2400">
                <a:ea typeface="MS PGothic" pitchFamily="34" charset="-128"/>
                <a:sym typeface="Symbol" pitchFamily="18" charset="2"/>
              </a:rPr>
              <a:t> accepts amino groups</a:t>
            </a:r>
          </a:p>
          <a:p>
            <a:pPr marL="288925" indent="-288925">
              <a:lnSpc>
                <a:spcPct val="110000"/>
              </a:lnSpc>
              <a:spcBef>
                <a:spcPct val="20000"/>
              </a:spcBef>
              <a:buFontTx/>
              <a:buChar char="•"/>
            </a:pPr>
            <a:r>
              <a:rPr lang="en-US" altLang="en-US" sz="2400">
                <a:solidFill>
                  <a:srgbClr val="0000FF"/>
                </a:solidFill>
                <a:ea typeface="MS PGothic" pitchFamily="34" charset="-128"/>
                <a:sym typeface="Symbol" pitchFamily="18" charset="2"/>
              </a:rPr>
              <a:t>L-Glutamine</a:t>
            </a:r>
            <a:r>
              <a:rPr lang="en-US" altLang="en-US" sz="2400">
                <a:ea typeface="MS PGothic" pitchFamily="34" charset="-128"/>
                <a:sym typeface="Symbol" pitchFamily="18" charset="2"/>
              </a:rPr>
              <a:t> acts as a temporary storage of nitrogen</a:t>
            </a:r>
            <a:r>
              <a:rPr lang="en-US" altLang="en-US" sz="2400">
                <a:solidFill>
                  <a:srgbClr val="0000FF"/>
                </a:solidFill>
                <a:ea typeface="MS PGothic" pitchFamily="34" charset="-128"/>
              </a:rPr>
              <a:t> </a:t>
            </a:r>
          </a:p>
          <a:p>
            <a:pPr marL="288925" indent="-288925">
              <a:lnSpc>
                <a:spcPct val="110000"/>
              </a:lnSpc>
              <a:spcBef>
                <a:spcPct val="20000"/>
              </a:spcBef>
              <a:buFontTx/>
              <a:buChar char="•"/>
            </a:pPr>
            <a:r>
              <a:rPr lang="en-US" altLang="en-US" sz="2400">
                <a:ea typeface="MS PGothic" pitchFamily="34" charset="-128"/>
              </a:rPr>
              <a:t>L-Glutamine can donate the amino group when needed for amino acid biosynthesis</a:t>
            </a:r>
          </a:p>
          <a:p>
            <a:pPr marL="288925" indent="-288925">
              <a:lnSpc>
                <a:spcPct val="110000"/>
              </a:lnSpc>
              <a:spcBef>
                <a:spcPct val="20000"/>
              </a:spcBef>
              <a:buFontTx/>
              <a:buChar char="•"/>
            </a:pPr>
            <a:r>
              <a:rPr lang="en-US" altLang="en-US" sz="2400">
                <a:ea typeface="MS PGothic" pitchFamily="34" charset="-128"/>
              </a:rPr>
              <a:t>All aminotransferases rely on the </a:t>
            </a:r>
            <a:r>
              <a:rPr lang="en-US" altLang="en-US" sz="2400">
                <a:solidFill>
                  <a:srgbClr val="0000FF"/>
                </a:solidFill>
                <a:ea typeface="MS PGothic" pitchFamily="34" charset="-128"/>
              </a:rPr>
              <a:t>pyridoxal phosphate cofactor</a:t>
            </a:r>
          </a:p>
        </p:txBody>
      </p:sp>
      <p:sp>
        <p:nvSpPr>
          <p:cNvPr id="401412" name="Line 4"/>
          <p:cNvSpPr>
            <a:spLocks noChangeShapeType="1"/>
          </p:cNvSpPr>
          <p:nvPr/>
        </p:nvSpPr>
        <p:spPr bwMode="auto">
          <a:xfrm>
            <a:off x="381000" y="1219200"/>
            <a:ext cx="8382000" cy="0"/>
          </a:xfrm>
          <a:prstGeom prst="line">
            <a:avLst/>
          </a:prstGeom>
          <a:noFill/>
          <a:ln w="57150" cmpd="thinThick">
            <a:solidFill>
              <a:srgbClr val="2FB0DC"/>
            </a:solidFill>
            <a:round/>
            <a:headEnd/>
            <a:tailEnd/>
          </a:ln>
        </p:spPr>
        <p:txBody>
          <a:bodyPr/>
          <a:lstStyle/>
          <a:p>
            <a:endParaRPr lang="en-US"/>
          </a:p>
        </p:txBody>
      </p:sp>
      <p:pic>
        <p:nvPicPr>
          <p:cNvPr id="401413" name="Picture 2" descr="figure 18-04"/>
          <p:cNvPicPr>
            <a:picLocks noChangeAspect="1" noChangeArrowheads="1"/>
          </p:cNvPicPr>
          <p:nvPr/>
        </p:nvPicPr>
        <p:blipFill>
          <a:blip r:embed="rId2" cstate="print"/>
          <a:srcRect/>
          <a:stretch>
            <a:fillRect/>
          </a:stretch>
        </p:blipFill>
        <p:spPr bwMode="auto">
          <a:xfrm>
            <a:off x="4959350" y="1524000"/>
            <a:ext cx="3781425" cy="5334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a:r>
              <a:rPr lang="en-US" altLang="en-US" sz="3200"/>
              <a:t>Amino Group Transfer - Aminotransferase</a:t>
            </a:r>
            <a:endParaRPr lang="en-US" altLang="en-US" sz="2400"/>
          </a:p>
        </p:txBody>
      </p:sp>
      <p:sp>
        <p:nvSpPr>
          <p:cNvPr id="402435" name="Rectangle 4"/>
          <p:cNvSpPr>
            <a:spLocks noChangeArrowheads="1"/>
          </p:cNvSpPr>
          <p:nvPr/>
        </p:nvSpPr>
        <p:spPr bwMode="auto">
          <a:xfrm>
            <a:off x="328613" y="1038225"/>
            <a:ext cx="8491537" cy="822325"/>
          </a:xfrm>
          <a:prstGeom prst="rect">
            <a:avLst/>
          </a:prstGeom>
          <a:noFill/>
          <a:ln w="9525">
            <a:noFill/>
            <a:miter lim="800000"/>
            <a:headEnd/>
            <a:tailEnd/>
          </a:ln>
        </p:spPr>
        <p:txBody>
          <a:bodyPr>
            <a:spAutoFit/>
          </a:bodyPr>
          <a:lstStyle/>
          <a:p>
            <a:endParaRPr lang="en-US" altLang="en-US" sz="2400"/>
          </a:p>
          <a:p>
            <a:r>
              <a:rPr lang="en-US" altLang="en-US" sz="2400"/>
              <a:t>Enzymatic removal of </a:t>
            </a:r>
            <a:r>
              <a:rPr lang="en-US" altLang="en-US" sz="2400">
                <a:sym typeface="Symbol" pitchFamily="18" charset="2"/>
              </a:rPr>
              <a:t>-amino groups</a:t>
            </a:r>
            <a:r>
              <a:rPr lang="en-US" altLang="en-US" sz="2400"/>
              <a:t>	</a:t>
            </a:r>
          </a:p>
        </p:txBody>
      </p:sp>
      <p:pic>
        <p:nvPicPr>
          <p:cNvPr id="402436" name="Picture 5" descr="Fig 18-04"/>
          <p:cNvPicPr>
            <a:picLocks noChangeAspect="1" noChangeArrowheads="1"/>
          </p:cNvPicPr>
          <p:nvPr/>
        </p:nvPicPr>
        <p:blipFill>
          <a:blip r:embed="rId2" cstate="print"/>
          <a:srcRect/>
          <a:stretch>
            <a:fillRect/>
          </a:stretch>
        </p:blipFill>
        <p:spPr bwMode="auto">
          <a:xfrm>
            <a:off x="395288" y="2924175"/>
            <a:ext cx="8026400" cy="2387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228600" y="1676400"/>
            <a:ext cx="2743200" cy="1800225"/>
          </a:xfrm>
          <a:prstGeom prst="rect">
            <a:avLst/>
          </a:prstGeom>
          <a:noFill/>
          <a:ln w="9525">
            <a:noFill/>
            <a:miter lim="800000"/>
            <a:headEnd/>
            <a:tailEnd/>
          </a:ln>
        </p:spPr>
        <p:txBody>
          <a:bodyPr>
            <a:spAutoFit/>
          </a:bodyPr>
          <a:lstStyle/>
          <a:p>
            <a:pPr marL="233363" indent="-233363">
              <a:spcBef>
                <a:spcPct val="50000"/>
              </a:spcBef>
              <a:buFontTx/>
              <a:buChar char="•"/>
            </a:pPr>
            <a:r>
              <a:rPr lang="en-US" altLang="en-US" sz="2800"/>
              <a:t>Ping-pong kinetics of aspartate transaminase</a:t>
            </a:r>
          </a:p>
        </p:txBody>
      </p:sp>
      <p:pic>
        <p:nvPicPr>
          <p:cNvPr id="403459" name="Picture 3"/>
          <p:cNvPicPr>
            <a:picLocks noChangeAspect="1" noChangeArrowheads="1"/>
          </p:cNvPicPr>
          <p:nvPr/>
        </p:nvPicPr>
        <p:blipFill>
          <a:blip r:embed="rId2" cstate="print"/>
          <a:srcRect/>
          <a:stretch>
            <a:fillRect/>
          </a:stretch>
        </p:blipFill>
        <p:spPr bwMode="auto">
          <a:xfrm>
            <a:off x="2971800" y="306388"/>
            <a:ext cx="4219575" cy="3132137"/>
          </a:xfrm>
          <a:prstGeom prst="rect">
            <a:avLst/>
          </a:prstGeom>
          <a:noFill/>
          <a:ln w="9525">
            <a:noFill/>
            <a:miter lim="800000"/>
            <a:headEnd/>
            <a:tailEnd/>
          </a:ln>
        </p:spPr>
      </p:pic>
      <p:pic>
        <p:nvPicPr>
          <p:cNvPr id="403460" name="Picture 4"/>
          <p:cNvPicPr>
            <a:picLocks noChangeAspect="1" noChangeArrowheads="1"/>
          </p:cNvPicPr>
          <p:nvPr/>
        </p:nvPicPr>
        <p:blipFill>
          <a:blip r:embed="rId3" cstate="print"/>
          <a:srcRect/>
          <a:stretch>
            <a:fillRect/>
          </a:stretch>
        </p:blipFill>
        <p:spPr bwMode="auto">
          <a:xfrm>
            <a:off x="2133600" y="3352800"/>
            <a:ext cx="6096000" cy="2576513"/>
          </a:xfrm>
          <a:prstGeom prst="rect">
            <a:avLst/>
          </a:prstGeom>
          <a:noFill/>
          <a:ln w="9525">
            <a:noFill/>
            <a:miter lim="800000"/>
            <a:headEnd/>
            <a:tailEnd/>
          </a:ln>
        </p:spPr>
      </p:pic>
      <p:sp>
        <p:nvSpPr>
          <p:cNvPr id="403461" name="Line 5"/>
          <p:cNvSpPr>
            <a:spLocks noChangeShapeType="1"/>
          </p:cNvSpPr>
          <p:nvPr/>
        </p:nvSpPr>
        <p:spPr bwMode="auto">
          <a:xfrm>
            <a:off x="7467600" y="3352800"/>
            <a:ext cx="1447800" cy="0"/>
          </a:xfrm>
          <a:prstGeom prst="line">
            <a:avLst/>
          </a:prstGeom>
          <a:noFill/>
          <a:ln w="9525">
            <a:solidFill>
              <a:schemeClr val="tx1"/>
            </a:solidFill>
            <a:round/>
            <a:headEnd/>
            <a:tailEnd type="triangle" w="med" len="med"/>
          </a:ln>
        </p:spPr>
        <p:txBody>
          <a:bodyPr wrap="none" anchor="ctr"/>
          <a:lstStyle/>
          <a:p>
            <a:endParaRPr lang="en-US"/>
          </a:p>
        </p:txBody>
      </p:sp>
      <p:sp>
        <p:nvSpPr>
          <p:cNvPr id="403462" name="Text Box 6"/>
          <p:cNvSpPr txBox="1">
            <a:spLocks noChangeArrowheads="1"/>
          </p:cNvSpPr>
          <p:nvPr/>
        </p:nvSpPr>
        <p:spPr bwMode="auto">
          <a:xfrm>
            <a:off x="7467600" y="2819400"/>
            <a:ext cx="1371600" cy="366713"/>
          </a:xfrm>
          <a:prstGeom prst="rect">
            <a:avLst/>
          </a:prstGeom>
          <a:noFill/>
          <a:ln w="9525">
            <a:noFill/>
            <a:miter lim="800000"/>
            <a:headEnd/>
            <a:tailEnd/>
          </a:ln>
        </p:spPr>
        <p:txBody>
          <a:bodyPr>
            <a:spAutoFit/>
          </a:bodyPr>
          <a:lstStyle/>
          <a:p>
            <a:pPr>
              <a:spcBef>
                <a:spcPct val="50000"/>
              </a:spcBef>
            </a:pPr>
            <a:r>
              <a:rPr lang="en-US" altLang="en-US"/>
              <a:t>(next slide)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p:cNvPicPr>
            <a:picLocks noChangeAspect="1" noChangeArrowheads="1"/>
          </p:cNvPicPr>
          <p:nvPr/>
        </p:nvPicPr>
        <p:blipFill>
          <a:blip r:embed="rId2" cstate="print"/>
          <a:srcRect/>
          <a:stretch>
            <a:fillRect/>
          </a:stretch>
        </p:blipFill>
        <p:spPr bwMode="auto">
          <a:xfrm>
            <a:off x="2895600" y="609600"/>
            <a:ext cx="4267200" cy="2897188"/>
          </a:xfrm>
          <a:prstGeom prst="rect">
            <a:avLst/>
          </a:prstGeom>
          <a:noFill/>
          <a:ln w="9525">
            <a:noFill/>
            <a:miter lim="800000"/>
            <a:headEnd/>
            <a:tailEnd/>
          </a:ln>
        </p:spPr>
      </p:pic>
      <p:pic>
        <p:nvPicPr>
          <p:cNvPr id="404483" name="Picture 3"/>
          <p:cNvPicPr>
            <a:picLocks noChangeAspect="1" noChangeArrowheads="1"/>
          </p:cNvPicPr>
          <p:nvPr/>
        </p:nvPicPr>
        <p:blipFill>
          <a:blip r:embed="rId3" cstate="print"/>
          <a:srcRect/>
          <a:stretch>
            <a:fillRect/>
          </a:stretch>
        </p:blipFill>
        <p:spPr bwMode="auto">
          <a:xfrm>
            <a:off x="2286000" y="3429000"/>
            <a:ext cx="5934075" cy="2435225"/>
          </a:xfrm>
          <a:prstGeom prst="rect">
            <a:avLst/>
          </a:prstGeom>
          <a:noFill/>
          <a:ln w="9525">
            <a:noFill/>
            <a:miter lim="800000"/>
            <a:headEnd/>
            <a:tailEnd/>
          </a:ln>
        </p:spPr>
      </p:pic>
      <p:sp>
        <p:nvSpPr>
          <p:cNvPr id="404484" name="Line 4"/>
          <p:cNvSpPr>
            <a:spLocks noChangeShapeType="1"/>
          </p:cNvSpPr>
          <p:nvPr/>
        </p:nvSpPr>
        <p:spPr bwMode="auto">
          <a:xfrm>
            <a:off x="533400" y="3352800"/>
            <a:ext cx="2057400" cy="0"/>
          </a:xfrm>
          <a:prstGeom prst="line">
            <a:avLst/>
          </a:prstGeom>
          <a:noFill/>
          <a:ln w="9525">
            <a:solidFill>
              <a:schemeClr val="tx1"/>
            </a:solidFill>
            <a:round/>
            <a:headEnd/>
            <a:tailEnd type="triangle" w="med" len="med"/>
          </a:ln>
        </p:spPr>
        <p:txBody>
          <a:bodyPr wrap="none" anchor="ctr"/>
          <a:lstStyle/>
          <a:p>
            <a:endParaRPr lang="en-US"/>
          </a:p>
        </p:txBody>
      </p:sp>
      <p:sp>
        <p:nvSpPr>
          <p:cNvPr id="404485" name="Text Box 5"/>
          <p:cNvSpPr txBox="1">
            <a:spLocks noChangeArrowheads="1"/>
          </p:cNvSpPr>
          <p:nvPr/>
        </p:nvSpPr>
        <p:spPr bwMode="auto">
          <a:xfrm>
            <a:off x="381000" y="2819400"/>
            <a:ext cx="2286000" cy="366713"/>
          </a:xfrm>
          <a:prstGeom prst="rect">
            <a:avLst/>
          </a:prstGeom>
          <a:noFill/>
          <a:ln w="9525">
            <a:noFill/>
            <a:miter lim="800000"/>
            <a:headEnd/>
            <a:tailEnd/>
          </a:ln>
        </p:spPr>
        <p:txBody>
          <a:bodyPr>
            <a:spAutoFit/>
          </a:bodyPr>
          <a:lstStyle/>
          <a:p>
            <a:pPr>
              <a:spcBef>
                <a:spcPct val="50000"/>
              </a:spcBef>
            </a:pPr>
            <a:r>
              <a:rPr lang="en-US" altLang="en-US"/>
              <a:t>(from previous slide)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hidden="1"/>
          <p:cNvSpPr>
            <a:spLocks noGrp="1" noChangeArrowheads="1"/>
          </p:cNvSpPr>
          <p:nvPr>
            <p:ph type="title"/>
          </p:nvPr>
        </p:nvSpPr>
        <p:spPr>
          <a:xfrm>
            <a:off x="457200" y="254000"/>
            <a:ext cx="8229600" cy="1143000"/>
          </a:xfrm>
        </p:spPr>
        <p:txBody>
          <a:bodyPr rtlCol="0">
            <a:normAutofit/>
          </a:bodyPr>
          <a:lstStyle/>
          <a:p>
            <a:pPr marL="54864" eaLnBrk="1" fontAlgn="auto" hangingPunct="1">
              <a:spcAft>
                <a:spcPts val="0"/>
              </a:spcAft>
              <a:defRPr/>
            </a:pPr>
            <a:endParaRPr lang="en-US" altLang="en-US">
              <a:solidFill>
                <a:schemeClr val="tx2">
                  <a:tint val="100000"/>
                  <a:shade val="90000"/>
                  <a:satMod val="250000"/>
                  <a:alpha val="100000"/>
                </a:schemeClr>
              </a:solidFill>
            </a:endParaRPr>
          </a:p>
        </p:txBody>
      </p:sp>
      <p:sp>
        <p:nvSpPr>
          <p:cNvPr id="405507" name="Rectangle 3" descr="0722"/>
          <p:cNvSpPr>
            <a:spLocks noGrp="1" noChangeAspect="1" noChangeArrowheads="1"/>
          </p:cNvSpPr>
          <p:nvPr/>
        </p:nvSpPr>
        <p:spPr bwMode="auto">
          <a:xfrm>
            <a:off x="468313" y="44450"/>
            <a:ext cx="8281987" cy="6816725"/>
          </a:xfrm>
          <a:prstGeom prst="rect">
            <a:avLst/>
          </a:prstGeom>
          <a:blipFill dpi="0" rotWithShape="1">
            <a:blip r:embed="rId3" cstate="print"/>
            <a:srcRect/>
            <a:stretch>
              <a:fillRect/>
            </a:stretch>
          </a:blipFill>
          <a:ln w="9525">
            <a:noFill/>
            <a:miter lim="800000"/>
            <a:headEnd/>
            <a:tailEnd/>
          </a:ln>
        </p:spPr>
        <p:txBody>
          <a:bodyPr/>
          <a:lstStyle/>
          <a:p>
            <a:pPr eaLnBrk="1" hangingPunct="1"/>
            <a:endParaRPr lang="en-IN" altLang="en-US"/>
          </a:p>
        </p:txBody>
      </p:sp>
      <p:sp>
        <p:nvSpPr>
          <p:cNvPr id="405508" name="Text Box 4" descr="07CO"/>
          <p:cNvSpPr txBox="1">
            <a:spLocks noChangeArrowheads="1"/>
          </p:cNvSpPr>
          <p:nvPr/>
        </p:nvSpPr>
        <p:spPr bwMode="auto">
          <a:xfrm>
            <a:off x="533400" y="4419600"/>
            <a:ext cx="3352800" cy="579438"/>
          </a:xfrm>
          <a:prstGeom prst="rect">
            <a:avLst/>
          </a:prstGeom>
          <a:noFill/>
          <a:ln w="19050">
            <a:noFill/>
            <a:miter lim="800000"/>
            <a:headEnd/>
            <a:tailEnd/>
          </a:ln>
        </p:spPr>
        <p:txBody>
          <a:bodyPr>
            <a:spAutoFit/>
          </a:bodyPr>
          <a:lstStyle/>
          <a:p>
            <a:pPr eaLnBrk="1" hangingPunct="1">
              <a:spcBef>
                <a:spcPct val="50000"/>
              </a:spcBef>
            </a:pPr>
            <a:r>
              <a:rPr lang="en-US" altLang="en-US" sz="3200" b="1">
                <a:solidFill>
                  <a:srgbClr val="0000FF"/>
                </a:solidFill>
                <a:latin typeface="Comic Sans MS" pitchFamily="66" charset="0"/>
              </a:rPr>
              <a:t>Transamination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idx="1"/>
          </p:nvPr>
        </p:nvSpPr>
        <p:spPr>
          <a:xfrm>
            <a:off x="511175" y="4648200"/>
            <a:ext cx="8385175" cy="1962150"/>
          </a:xfrm>
        </p:spPr>
        <p:txBody>
          <a:bodyPr rtlCol="0">
            <a:normAutofit/>
          </a:bodyPr>
          <a:lstStyle/>
          <a:p>
            <a:pPr marL="0" indent="0" fontAlgn="auto">
              <a:lnSpc>
                <a:spcPct val="95000"/>
              </a:lnSpc>
              <a:spcAft>
                <a:spcPct val="30000"/>
              </a:spcAft>
              <a:buFontTx/>
              <a:buNone/>
              <a:defRPr/>
            </a:pPr>
            <a:r>
              <a:rPr lang="en-US" altLang="en-US" sz="2800">
                <a:solidFill>
                  <a:schemeClr val="tx1">
                    <a:lumMod val="75000"/>
                    <a:lumOff val="25000"/>
                  </a:schemeClr>
                </a:solidFill>
                <a:cs typeface="Times New Roman" panose="02020603050405020304" pitchFamily="18" charset="0"/>
              </a:rPr>
              <a:t>The </a:t>
            </a:r>
            <a:r>
              <a:rPr lang="en-US" altLang="en-US" sz="2800" b="1">
                <a:solidFill>
                  <a:srgbClr val="FF0000"/>
                </a:solidFill>
                <a:cs typeface="Times New Roman" panose="02020603050405020304" pitchFamily="18" charset="0"/>
              </a:rPr>
              <a:t>3-C</a:t>
            </a:r>
            <a:r>
              <a:rPr lang="en-US" altLang="en-US" sz="2800" b="1">
                <a:solidFill>
                  <a:srgbClr val="000080"/>
                </a:solidFill>
                <a:cs typeface="Times New Roman" panose="02020603050405020304" pitchFamily="18" charset="0"/>
              </a:rPr>
              <a:t> </a:t>
            </a:r>
            <a:r>
              <a:rPr lang="en-US" altLang="en-US" sz="2800">
                <a:solidFill>
                  <a:schemeClr val="tx1">
                    <a:lumMod val="75000"/>
                    <a:lumOff val="25000"/>
                  </a:schemeClr>
                </a:solidFill>
                <a:latin typeface="Symbol" panose="05050102010706020507" pitchFamily="18" charset="2"/>
                <a:cs typeface="Times New Roman" panose="02020603050405020304" pitchFamily="18" charset="0"/>
              </a:rPr>
              <a:t>a</a:t>
            </a:r>
            <a:r>
              <a:rPr lang="en-US" altLang="en-US" sz="2800">
                <a:solidFill>
                  <a:schemeClr val="tx1">
                    <a:lumMod val="75000"/>
                    <a:lumOff val="25000"/>
                  </a:schemeClr>
                </a:solidFill>
                <a:cs typeface="Times New Roman" panose="02020603050405020304" pitchFamily="18" charset="0"/>
              </a:rPr>
              <a:t>-keto acid </a:t>
            </a:r>
            <a:r>
              <a:rPr lang="en-US" altLang="en-US" sz="2800" b="1">
                <a:solidFill>
                  <a:srgbClr val="FF0000"/>
                </a:solidFill>
                <a:cs typeface="Times New Roman" panose="02020603050405020304" pitchFamily="18" charset="0"/>
              </a:rPr>
              <a:t>pyruvate</a:t>
            </a:r>
            <a:r>
              <a:rPr lang="en-US" altLang="en-US" sz="2800">
                <a:solidFill>
                  <a:schemeClr val="tx1">
                    <a:lumMod val="75000"/>
                    <a:lumOff val="25000"/>
                  </a:schemeClr>
                </a:solidFill>
                <a:cs typeface="Times New Roman" panose="02020603050405020304" pitchFamily="18" charset="0"/>
              </a:rPr>
              <a:t> is produced from  </a:t>
            </a:r>
            <a:r>
              <a:rPr lang="en-US" altLang="en-US" sz="2800" b="1">
                <a:solidFill>
                  <a:srgbClr val="000080"/>
                </a:solidFill>
                <a:cs typeface="Times New Roman" panose="02020603050405020304" pitchFamily="18" charset="0"/>
              </a:rPr>
              <a:t>alanine, cysteine, glycine, serine, &amp; threonine</a:t>
            </a:r>
            <a:r>
              <a:rPr lang="en-US" altLang="en-US" sz="2800">
                <a:solidFill>
                  <a:schemeClr val="tx1">
                    <a:lumMod val="75000"/>
                    <a:lumOff val="25000"/>
                  </a:schemeClr>
                </a:solidFill>
                <a:cs typeface="Times New Roman" panose="02020603050405020304" pitchFamily="18" charset="0"/>
              </a:rPr>
              <a:t>.</a:t>
            </a:r>
          </a:p>
          <a:p>
            <a:pPr marL="0" indent="0" fontAlgn="auto">
              <a:lnSpc>
                <a:spcPct val="95000"/>
              </a:lnSpc>
              <a:spcAft>
                <a:spcPct val="30000"/>
              </a:spcAft>
              <a:buFontTx/>
              <a:buNone/>
              <a:defRPr/>
            </a:pPr>
            <a:r>
              <a:rPr lang="en-US" altLang="en-US" sz="2800" b="1">
                <a:solidFill>
                  <a:srgbClr val="000080"/>
                </a:solidFill>
                <a:cs typeface="Times New Roman" panose="02020603050405020304" pitchFamily="18" charset="0"/>
              </a:rPr>
              <a:t>Alanine</a:t>
            </a:r>
            <a:r>
              <a:rPr lang="en-US" altLang="en-US" sz="2800">
                <a:solidFill>
                  <a:schemeClr val="tx1">
                    <a:lumMod val="75000"/>
                    <a:lumOff val="25000"/>
                  </a:schemeClr>
                </a:solidFill>
                <a:cs typeface="Times New Roman" panose="02020603050405020304" pitchFamily="18" charset="0"/>
              </a:rPr>
              <a:t> deamination via Transaminase directly yields pyruvate.</a:t>
            </a:r>
          </a:p>
        </p:txBody>
      </p:sp>
      <p:sp>
        <p:nvSpPr>
          <p:cNvPr id="407555" name="Rectangle 3"/>
          <p:cNvSpPr>
            <a:spLocks noChangeArrowheads="1"/>
          </p:cNvSpPr>
          <p:nvPr/>
        </p:nvSpPr>
        <p:spPr bwMode="auto">
          <a:xfrm>
            <a:off x="3228975" y="171450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56" name="Rectangle 4"/>
          <p:cNvSpPr>
            <a:spLocks noChangeArrowheads="1"/>
          </p:cNvSpPr>
          <p:nvPr/>
        </p:nvSpPr>
        <p:spPr bwMode="auto">
          <a:xfrm>
            <a:off x="3371850" y="231457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57" name="Rectangle 5"/>
          <p:cNvSpPr>
            <a:spLocks noChangeArrowheads="1"/>
          </p:cNvSpPr>
          <p:nvPr/>
        </p:nvSpPr>
        <p:spPr bwMode="auto">
          <a:xfrm>
            <a:off x="3371850" y="231457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58" name="Rectangle 6"/>
          <p:cNvSpPr>
            <a:spLocks noChangeArrowheads="1"/>
          </p:cNvSpPr>
          <p:nvPr/>
        </p:nvSpPr>
        <p:spPr bwMode="auto">
          <a:xfrm>
            <a:off x="3371850" y="268605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59" name="Rectangle 7"/>
          <p:cNvSpPr>
            <a:spLocks noChangeArrowheads="1"/>
          </p:cNvSpPr>
          <p:nvPr/>
        </p:nvSpPr>
        <p:spPr bwMode="auto">
          <a:xfrm>
            <a:off x="2967038" y="2252663"/>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60" name="Rectangle 8"/>
          <p:cNvSpPr>
            <a:spLocks noChangeArrowheads="1"/>
          </p:cNvSpPr>
          <p:nvPr/>
        </p:nvSpPr>
        <p:spPr bwMode="auto">
          <a:xfrm>
            <a:off x="2995613" y="2366963"/>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61" name="Rectangle 9"/>
          <p:cNvSpPr>
            <a:spLocks noChangeArrowheads="1"/>
          </p:cNvSpPr>
          <p:nvPr/>
        </p:nvSpPr>
        <p:spPr bwMode="auto">
          <a:xfrm>
            <a:off x="3228975" y="251460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62" name="Rectangle 10"/>
          <p:cNvSpPr>
            <a:spLocks noChangeArrowheads="1"/>
          </p:cNvSpPr>
          <p:nvPr/>
        </p:nvSpPr>
        <p:spPr bwMode="auto">
          <a:xfrm>
            <a:off x="2943225" y="248602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63" name="Rectangle 11"/>
          <p:cNvSpPr>
            <a:spLocks noChangeArrowheads="1"/>
          </p:cNvSpPr>
          <p:nvPr/>
        </p:nvSpPr>
        <p:spPr bwMode="auto">
          <a:xfrm>
            <a:off x="2943225" y="248602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7564" name="Rectangle 12"/>
          <p:cNvSpPr>
            <a:spLocks noChangeArrowheads="1"/>
          </p:cNvSpPr>
          <p:nvPr/>
        </p:nvSpPr>
        <p:spPr bwMode="auto">
          <a:xfrm>
            <a:off x="2943225" y="2486025"/>
            <a:ext cx="9144000" cy="0"/>
          </a:xfrm>
          <a:prstGeom prst="rect">
            <a:avLst/>
          </a:prstGeom>
          <a:noFill/>
          <a:ln w="9525">
            <a:noFill/>
            <a:miter lim="800000"/>
            <a:headEnd/>
            <a:tailEnd/>
          </a:ln>
        </p:spPr>
        <p:txBody>
          <a:bodyPr>
            <a:spAutoFit/>
          </a:bodyPr>
          <a:lstStyle/>
          <a:p>
            <a:pPr eaLnBrk="1" hangingPunct="1"/>
            <a:endParaRPr lang="en-IN" altLang="en-US"/>
          </a:p>
        </p:txBody>
      </p:sp>
      <p:graphicFrame>
        <p:nvGraphicFramePr>
          <p:cNvPr id="407565" name="Object 13"/>
          <p:cNvGraphicFramePr>
            <a:graphicFrameLocks noChangeAspect="1"/>
          </p:cNvGraphicFramePr>
          <p:nvPr/>
        </p:nvGraphicFramePr>
        <p:xfrm>
          <a:off x="912813" y="171450"/>
          <a:ext cx="7358062" cy="4260850"/>
        </p:xfrm>
        <a:graphic>
          <a:graphicData uri="http://schemas.openxmlformats.org/presentationml/2006/ole">
            <mc:AlternateContent xmlns:mc="http://schemas.openxmlformats.org/markup-compatibility/2006">
              <mc:Choice xmlns:v="urn:schemas-microsoft-com:vml" Requires="v">
                <p:oleObj spid="_x0000_s1031" r:id="rId3" imgW="14658975" imgH="8486775" progId="Word.Picture.8">
                  <p:embed/>
                </p:oleObj>
              </mc:Choice>
              <mc:Fallback>
                <p:oleObj r:id="rId3" imgW="14658975" imgH="8486775" progId="Word.Picture.8">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13" y="171450"/>
                        <a:ext cx="7358062" cy="426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idx="1"/>
          </p:nvPr>
        </p:nvSpPr>
        <p:spPr>
          <a:xfrm>
            <a:off x="0" y="4343400"/>
            <a:ext cx="8964613" cy="2495550"/>
          </a:xfrm>
        </p:spPr>
        <p:txBody>
          <a:bodyPr rtlCol="0">
            <a:normAutofit lnSpcReduction="10000"/>
          </a:bodyPr>
          <a:lstStyle/>
          <a:p>
            <a:pPr marL="0" indent="0" fontAlgn="auto">
              <a:lnSpc>
                <a:spcPct val="95000"/>
              </a:lnSpc>
              <a:spcAft>
                <a:spcPct val="25000"/>
              </a:spcAft>
              <a:buFontTx/>
              <a:buNone/>
              <a:defRPr/>
            </a:pPr>
            <a:r>
              <a:rPr lang="en-US" sz="2800">
                <a:solidFill>
                  <a:schemeClr val="tx1">
                    <a:lumMod val="75000"/>
                    <a:lumOff val="25000"/>
                  </a:schemeClr>
                </a:solidFill>
                <a:cs typeface="Times New Roman" pitchFamily="18" charset="0"/>
              </a:rPr>
              <a:t>The </a:t>
            </a:r>
            <a:r>
              <a:rPr lang="en-US" sz="2800" b="1">
                <a:solidFill>
                  <a:srgbClr val="FF0000"/>
                </a:solidFill>
                <a:cs typeface="Times New Roman" pitchFamily="18" charset="0"/>
              </a:rPr>
              <a:t>4-C</a:t>
            </a:r>
            <a:r>
              <a:rPr lang="en-US" sz="2800">
                <a:solidFill>
                  <a:schemeClr val="tx1">
                    <a:lumMod val="75000"/>
                    <a:lumOff val="25000"/>
                  </a:schemeClr>
                </a:solidFill>
                <a:cs typeface="Times New Roman" pitchFamily="18" charset="0"/>
              </a:rPr>
              <a:t> Krebs Cycle intermediate </a:t>
            </a:r>
            <a:r>
              <a:rPr lang="en-US" sz="2800" b="1">
                <a:solidFill>
                  <a:srgbClr val="FF0000"/>
                </a:solidFill>
                <a:cs typeface="Times New Roman" pitchFamily="18" charset="0"/>
              </a:rPr>
              <a:t>oxaloacetate</a:t>
            </a:r>
            <a:r>
              <a:rPr lang="en-US" sz="2800">
                <a:solidFill>
                  <a:schemeClr val="tx1">
                    <a:lumMod val="75000"/>
                    <a:lumOff val="25000"/>
                  </a:schemeClr>
                </a:solidFill>
                <a:cs typeface="Times New Roman" pitchFamily="18" charset="0"/>
              </a:rPr>
              <a:t> is produced from </a:t>
            </a:r>
            <a:r>
              <a:rPr lang="en-US" sz="2800" b="1">
                <a:solidFill>
                  <a:srgbClr val="000080"/>
                </a:solidFill>
                <a:cs typeface="Times New Roman" pitchFamily="18" charset="0"/>
              </a:rPr>
              <a:t>aspartate &amp; asparagine</a:t>
            </a:r>
            <a:r>
              <a:rPr lang="en-US" sz="2800">
                <a:solidFill>
                  <a:schemeClr val="tx1">
                    <a:lumMod val="75000"/>
                    <a:lumOff val="25000"/>
                  </a:schemeClr>
                </a:solidFill>
                <a:cs typeface="Times New Roman" pitchFamily="18" charset="0"/>
              </a:rPr>
              <a:t>. </a:t>
            </a:r>
          </a:p>
          <a:p>
            <a:pPr marL="0" indent="0" fontAlgn="auto">
              <a:lnSpc>
                <a:spcPct val="95000"/>
              </a:lnSpc>
              <a:spcAft>
                <a:spcPct val="25000"/>
              </a:spcAft>
              <a:buFontTx/>
              <a:buNone/>
              <a:defRPr/>
            </a:pPr>
            <a:r>
              <a:rPr lang="en-US" sz="2800" b="1">
                <a:solidFill>
                  <a:srgbClr val="000080"/>
                </a:solidFill>
                <a:cs typeface="Times New Roman" pitchFamily="18" charset="0"/>
              </a:rPr>
              <a:t>Aspartate</a:t>
            </a:r>
            <a:r>
              <a:rPr lang="en-US" sz="2800">
                <a:solidFill>
                  <a:schemeClr val="tx1">
                    <a:lumMod val="75000"/>
                    <a:lumOff val="25000"/>
                  </a:schemeClr>
                </a:solidFill>
                <a:cs typeface="Times New Roman" pitchFamily="18" charset="0"/>
              </a:rPr>
              <a:t> transamination yields </a:t>
            </a:r>
            <a:r>
              <a:rPr lang="en-US" sz="2800" b="1">
                <a:solidFill>
                  <a:srgbClr val="000080"/>
                </a:solidFill>
                <a:cs typeface="Times New Roman" pitchFamily="18" charset="0"/>
              </a:rPr>
              <a:t>oxaloacetate</a:t>
            </a:r>
            <a:r>
              <a:rPr lang="en-US" sz="2800">
                <a:solidFill>
                  <a:schemeClr val="tx1">
                    <a:lumMod val="75000"/>
                    <a:lumOff val="25000"/>
                  </a:schemeClr>
                </a:solidFill>
                <a:cs typeface="Times New Roman" pitchFamily="18" charset="0"/>
              </a:rPr>
              <a:t>. </a:t>
            </a:r>
          </a:p>
          <a:p>
            <a:pPr marL="0" indent="0" fontAlgn="auto">
              <a:lnSpc>
                <a:spcPct val="95000"/>
              </a:lnSpc>
              <a:spcAft>
                <a:spcPct val="25000"/>
              </a:spcAft>
              <a:buFontTx/>
              <a:buNone/>
              <a:defRPr/>
            </a:pPr>
            <a:r>
              <a:rPr lang="en-US" sz="2800">
                <a:solidFill>
                  <a:schemeClr val="tx1">
                    <a:lumMod val="75000"/>
                    <a:lumOff val="25000"/>
                  </a:schemeClr>
                </a:solidFill>
                <a:cs typeface="Times New Roman" pitchFamily="18" charset="0"/>
              </a:rPr>
              <a:t>Aspartate is also converted to </a:t>
            </a:r>
            <a:r>
              <a:rPr lang="en-US" sz="2800" b="1">
                <a:solidFill>
                  <a:srgbClr val="000080"/>
                </a:solidFill>
                <a:cs typeface="Times New Roman" pitchFamily="18" charset="0"/>
              </a:rPr>
              <a:t>fumarate</a:t>
            </a:r>
            <a:r>
              <a:rPr lang="en-US" sz="2800">
                <a:solidFill>
                  <a:schemeClr val="tx1">
                    <a:lumMod val="75000"/>
                    <a:lumOff val="25000"/>
                  </a:schemeClr>
                </a:solidFill>
                <a:cs typeface="Times New Roman" pitchFamily="18" charset="0"/>
              </a:rPr>
              <a:t> in Urea Cycle. Fumarate is converted to oxaloacetate in Krebs cycle. </a:t>
            </a:r>
          </a:p>
        </p:txBody>
      </p:sp>
      <p:sp>
        <p:nvSpPr>
          <p:cNvPr id="408579" name="Rectangle 3"/>
          <p:cNvSpPr>
            <a:spLocks noChangeArrowheads="1"/>
          </p:cNvSpPr>
          <p:nvPr/>
        </p:nvSpPr>
        <p:spPr bwMode="auto">
          <a:xfrm>
            <a:off x="3228975" y="171450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0" name="Rectangle 4"/>
          <p:cNvSpPr>
            <a:spLocks noChangeArrowheads="1"/>
          </p:cNvSpPr>
          <p:nvPr/>
        </p:nvSpPr>
        <p:spPr bwMode="auto">
          <a:xfrm>
            <a:off x="3371850" y="231457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1" name="Rectangle 5"/>
          <p:cNvSpPr>
            <a:spLocks noChangeArrowheads="1"/>
          </p:cNvSpPr>
          <p:nvPr/>
        </p:nvSpPr>
        <p:spPr bwMode="auto">
          <a:xfrm>
            <a:off x="3371850" y="231457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2" name="Rectangle 6"/>
          <p:cNvSpPr>
            <a:spLocks noChangeArrowheads="1"/>
          </p:cNvSpPr>
          <p:nvPr/>
        </p:nvSpPr>
        <p:spPr bwMode="auto">
          <a:xfrm>
            <a:off x="3371850" y="268605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3" name="Rectangle 7"/>
          <p:cNvSpPr>
            <a:spLocks noChangeArrowheads="1"/>
          </p:cNvSpPr>
          <p:nvPr/>
        </p:nvSpPr>
        <p:spPr bwMode="auto">
          <a:xfrm>
            <a:off x="2967038" y="2252663"/>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4" name="Rectangle 8"/>
          <p:cNvSpPr>
            <a:spLocks noChangeArrowheads="1"/>
          </p:cNvSpPr>
          <p:nvPr/>
        </p:nvSpPr>
        <p:spPr bwMode="auto">
          <a:xfrm>
            <a:off x="2995613" y="2366963"/>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5" name="Rectangle 9"/>
          <p:cNvSpPr>
            <a:spLocks noChangeArrowheads="1"/>
          </p:cNvSpPr>
          <p:nvPr/>
        </p:nvSpPr>
        <p:spPr bwMode="auto">
          <a:xfrm>
            <a:off x="3228975" y="2514600"/>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6" name="Rectangle 10"/>
          <p:cNvSpPr>
            <a:spLocks noChangeArrowheads="1"/>
          </p:cNvSpPr>
          <p:nvPr/>
        </p:nvSpPr>
        <p:spPr bwMode="auto">
          <a:xfrm>
            <a:off x="2943225" y="2486025"/>
            <a:ext cx="9144000" cy="0"/>
          </a:xfrm>
          <a:prstGeom prst="rect">
            <a:avLst/>
          </a:prstGeom>
          <a:noFill/>
          <a:ln w="9525">
            <a:noFill/>
            <a:miter lim="800000"/>
            <a:headEnd/>
            <a:tailEnd/>
          </a:ln>
        </p:spPr>
        <p:txBody>
          <a:bodyPr>
            <a:spAutoFit/>
          </a:bodyPr>
          <a:lstStyle/>
          <a:p>
            <a:pPr eaLnBrk="1" hangingPunct="1"/>
            <a:endParaRPr lang="en-IN" altLang="en-US"/>
          </a:p>
        </p:txBody>
      </p:sp>
      <p:sp>
        <p:nvSpPr>
          <p:cNvPr id="408587" name="Rectangle 11"/>
          <p:cNvSpPr>
            <a:spLocks noChangeArrowheads="1"/>
          </p:cNvSpPr>
          <p:nvPr/>
        </p:nvSpPr>
        <p:spPr bwMode="auto">
          <a:xfrm>
            <a:off x="2943225" y="2486025"/>
            <a:ext cx="9144000" cy="0"/>
          </a:xfrm>
          <a:prstGeom prst="rect">
            <a:avLst/>
          </a:prstGeom>
          <a:noFill/>
          <a:ln w="9525">
            <a:noFill/>
            <a:miter lim="800000"/>
            <a:headEnd/>
            <a:tailEnd/>
          </a:ln>
        </p:spPr>
        <p:txBody>
          <a:bodyPr>
            <a:spAutoFit/>
          </a:bodyPr>
          <a:lstStyle/>
          <a:p>
            <a:pPr eaLnBrk="1" hangingPunct="1"/>
            <a:endParaRPr lang="en-IN" altLang="en-US"/>
          </a:p>
        </p:txBody>
      </p:sp>
      <p:graphicFrame>
        <p:nvGraphicFramePr>
          <p:cNvPr id="408588" name="Object 12"/>
          <p:cNvGraphicFramePr>
            <a:graphicFrameLocks noChangeAspect="1"/>
          </p:cNvGraphicFramePr>
          <p:nvPr/>
        </p:nvGraphicFramePr>
        <p:xfrm>
          <a:off x="1149350" y="0"/>
          <a:ext cx="7358063" cy="4260850"/>
        </p:xfrm>
        <a:graphic>
          <a:graphicData uri="http://schemas.openxmlformats.org/presentationml/2006/ole">
            <mc:AlternateContent xmlns:mc="http://schemas.openxmlformats.org/markup-compatibility/2006">
              <mc:Choice xmlns:v="urn:schemas-microsoft-com:vml" Requires="v">
                <p:oleObj spid="_x0000_s2055" r:id="rId3" imgW="14658975" imgH="8486775" progId="Word.Picture.8">
                  <p:embed/>
                </p:oleObj>
              </mc:Choice>
              <mc:Fallback>
                <p:oleObj r:id="rId3" imgW="14658975" imgH="8486775" progId="Word.Picture.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350" y="0"/>
                        <a:ext cx="7358063" cy="426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p:cNvSpPr>
          <p:nvPr>
            <p:ph type="title" idx="4294967295"/>
          </p:nvPr>
        </p:nvSpPr>
        <p:spPr>
          <a:xfrm>
            <a:off x="0" y="914400"/>
            <a:ext cx="3200400" cy="3581400"/>
          </a:xfrm>
        </p:spPr>
        <p:txBody>
          <a:bodyPr>
            <a:normAutofit fontScale="90000"/>
          </a:bodyPr>
          <a:lstStyle/>
          <a:p>
            <a:pPr marL="53975" eaLnBrk="1" hangingPunct="1"/>
            <a:r>
              <a:rPr lang="en-US" altLang="en-US">
                <a:solidFill>
                  <a:srgbClr val="000000"/>
                </a:solidFill>
              </a:rPr>
              <a:t>The Amino Group is Removed From All Amino Acids First</a:t>
            </a:r>
            <a:r>
              <a:rPr lang="en-US" altLang="en-US">
                <a:solidFill>
                  <a:srgbClr val="2FB0DC"/>
                </a:solidFill>
              </a:rPr>
              <a:t> </a:t>
            </a:r>
          </a:p>
        </p:txBody>
      </p:sp>
      <p:pic>
        <p:nvPicPr>
          <p:cNvPr id="409603" name="Picture 2" descr="figure 18-02a"/>
          <p:cNvPicPr>
            <a:picLocks noChangeAspect="1" noChangeArrowheads="1"/>
          </p:cNvPicPr>
          <p:nvPr/>
        </p:nvPicPr>
        <p:blipFill>
          <a:blip r:embed="rId2" cstate="print"/>
          <a:srcRect/>
          <a:stretch>
            <a:fillRect/>
          </a:stretch>
        </p:blipFill>
        <p:spPr bwMode="auto">
          <a:xfrm>
            <a:off x="3314700" y="0"/>
            <a:ext cx="5616575"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3400" y="1905000"/>
            <a:ext cx="8153400" cy="4876800"/>
          </a:xfrm>
        </p:spPr>
        <p:txBody>
          <a:bodyPr rtlCol="0">
            <a:normAutofit/>
          </a:bodyPr>
          <a:lstStyle/>
          <a:p>
            <a:pPr algn="just" eaLnBrk="1" fontAlgn="auto" hangingPunct="1">
              <a:lnSpc>
                <a:spcPct val="80000"/>
              </a:lnSpc>
              <a:spcAft>
                <a:spcPts val="0"/>
              </a:spcAft>
              <a:buFontTx/>
              <a:buNone/>
              <a:defRPr/>
            </a:pPr>
            <a:r>
              <a:rPr lang="en-US" altLang="en-US" sz="1700">
                <a:solidFill>
                  <a:schemeClr val="tx1">
                    <a:lumMod val="75000"/>
                    <a:lumOff val="25000"/>
                  </a:schemeClr>
                </a:solidFill>
              </a:rPr>
              <a:t>1.  Body proteins have life times. They undergo degradation and re-synthesis. About 6 gm of protein is synthesized and broken down per kg body weight per day.</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2. Aged proteins, damaged or modified proteins and non-functional proteins of the body undergo degradation. </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3. Protein degradation may play important role in shaping tissues and organs during pregnancy and development.</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4. In starvation, diabetes and tissue injury, protein degradation is more.</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5. Protein synthesis and degradation is an integral part of cellular adaptation to changed environment.</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6. Excess amino acids can not be stored in the body. First amino group is extracted as ammonia and then carbon skeleton is oxidized to produce energy. </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7. Ammonia, which is toxic to cells is converted to urea in the liver. Conversion of ammonia to urea is impaired in some inherited diseases and liver disease.</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8. Amino acids are needed for the formation of specialized products like hormones, purines, pyrimidines, porphyrins, vitamins, amines, creatine and glutathione.</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9. Amino acid degradation is impaired in several inherited diseases due to lack of enzymes.</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10. Amino acid degradation is more in starvation, diabetes and high protein diet.</a:t>
            </a:r>
          </a:p>
          <a:p>
            <a:pPr algn="just" eaLnBrk="1" fontAlgn="auto" hangingPunct="1">
              <a:lnSpc>
                <a:spcPct val="80000"/>
              </a:lnSpc>
              <a:spcAft>
                <a:spcPts val="0"/>
              </a:spcAft>
              <a:buFontTx/>
              <a:buNone/>
              <a:defRPr/>
            </a:pPr>
            <a:r>
              <a:rPr lang="en-US" altLang="en-US" sz="1700">
                <a:solidFill>
                  <a:schemeClr val="tx1">
                    <a:lumMod val="75000"/>
                    <a:lumOff val="25000"/>
                  </a:schemeClr>
                </a:solidFill>
              </a:rPr>
              <a:t>11. Some cancer cells have high amino acid (aspargine) requirement.</a:t>
            </a:r>
          </a:p>
        </p:txBody>
      </p:sp>
      <p:sp>
        <p:nvSpPr>
          <p:cNvPr id="392195" name="Rectangle 4"/>
          <p:cNvSpPr>
            <a:spLocks noChangeArrowheads="1"/>
          </p:cNvSpPr>
          <p:nvPr/>
        </p:nvSpPr>
        <p:spPr bwMode="auto">
          <a:xfrm>
            <a:off x="1909763" y="207963"/>
            <a:ext cx="5557837" cy="1066800"/>
          </a:xfrm>
          <a:prstGeom prst="rect">
            <a:avLst/>
          </a:prstGeom>
          <a:noFill/>
          <a:ln w="12700">
            <a:noFill/>
            <a:miter lim="800000"/>
            <a:headEnd/>
            <a:tailEnd/>
          </a:ln>
        </p:spPr>
        <p:txBody>
          <a:bodyPr wrap="none">
            <a:spAutoFit/>
          </a:bodyPr>
          <a:lstStyle/>
          <a:p>
            <a:pPr algn="ctr" eaLnBrk="1" hangingPunct="1"/>
            <a:r>
              <a:rPr lang="en-US" altLang="en-US" sz="3200" b="1" dirty="0"/>
              <a:t>PROTEIN AND AMINO ACID</a:t>
            </a:r>
          </a:p>
          <a:p>
            <a:pPr algn="ctr" eaLnBrk="1" hangingPunct="1"/>
            <a:r>
              <a:rPr lang="en-US" altLang="en-US" sz="3200" b="1" dirty="0"/>
              <a:t> METABOLISM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ChangeArrowheads="1"/>
          </p:cNvSpPr>
          <p:nvPr/>
        </p:nvSpPr>
        <p:spPr bwMode="auto">
          <a:xfrm>
            <a:off x="2454275" y="228600"/>
            <a:ext cx="4368800" cy="701675"/>
          </a:xfrm>
          <a:prstGeom prst="rect">
            <a:avLst/>
          </a:prstGeom>
          <a:noFill/>
          <a:ln w="9525">
            <a:noFill/>
            <a:miter lim="800000"/>
            <a:headEnd/>
            <a:tailEnd/>
          </a:ln>
        </p:spPr>
        <p:txBody>
          <a:bodyPr wrap="none">
            <a:spAutoFit/>
          </a:bodyPr>
          <a:lstStyle/>
          <a:p>
            <a:r>
              <a:rPr lang="en-US" altLang="en-US" sz="4000" b="1" u="sng">
                <a:solidFill>
                  <a:srgbClr val="000000"/>
                </a:solidFill>
                <a:latin typeface="Comic Sans MS" pitchFamily="66" charset="0"/>
              </a:rPr>
              <a:t>Nitrogen Balance</a:t>
            </a:r>
            <a:endParaRPr lang="en-US" altLang="en-US" sz="4000">
              <a:solidFill>
                <a:srgbClr val="000000"/>
              </a:solidFill>
              <a:latin typeface="Comic Sans MS" pitchFamily="66" charset="0"/>
            </a:endParaRPr>
          </a:p>
        </p:txBody>
      </p:sp>
      <p:sp>
        <p:nvSpPr>
          <p:cNvPr id="393219" name="Text Box 3"/>
          <p:cNvSpPr txBox="1">
            <a:spLocks noChangeArrowheads="1"/>
          </p:cNvSpPr>
          <p:nvPr/>
        </p:nvSpPr>
        <p:spPr bwMode="auto">
          <a:xfrm>
            <a:off x="685800" y="1219200"/>
            <a:ext cx="7391400" cy="2228850"/>
          </a:xfrm>
          <a:prstGeom prst="rect">
            <a:avLst/>
          </a:prstGeom>
          <a:noFill/>
          <a:ln w="9525">
            <a:noFill/>
            <a:miter lim="800000"/>
            <a:headEnd/>
            <a:tailEnd/>
          </a:ln>
        </p:spPr>
        <p:txBody>
          <a:bodyPr>
            <a:spAutoFit/>
          </a:bodyPr>
          <a:lstStyle/>
          <a:p>
            <a:pPr>
              <a:spcBef>
                <a:spcPct val="50000"/>
              </a:spcBef>
            </a:pPr>
            <a:r>
              <a:rPr lang="en-US" altLang="en-US" sz="2800">
                <a:solidFill>
                  <a:srgbClr val="000000"/>
                </a:solidFill>
                <a:latin typeface="Comic Sans MS" pitchFamily="66" charset="0"/>
              </a:rPr>
              <a:t>An individual’s nitrogen balance is dependent on a combination of:</a:t>
            </a:r>
          </a:p>
          <a:p>
            <a:pPr>
              <a:spcBef>
                <a:spcPct val="50000"/>
              </a:spcBef>
            </a:pPr>
            <a:r>
              <a:rPr lang="en-US" altLang="en-US" sz="2800">
                <a:solidFill>
                  <a:srgbClr val="000000"/>
                </a:solidFill>
                <a:latin typeface="Comic Sans MS" pitchFamily="66" charset="0"/>
              </a:rPr>
              <a:t>1)  Dietary nitrogen intake</a:t>
            </a:r>
          </a:p>
          <a:p>
            <a:pPr>
              <a:spcBef>
                <a:spcPct val="50000"/>
              </a:spcBef>
            </a:pPr>
            <a:r>
              <a:rPr lang="en-US" altLang="en-US" sz="2800">
                <a:solidFill>
                  <a:srgbClr val="000000"/>
                </a:solidFill>
                <a:latin typeface="Comic Sans MS" pitchFamily="66" charset="0"/>
              </a:rPr>
              <a:t>2)  Physiological state</a:t>
            </a:r>
            <a:endParaRPr lang="en-US" altLang="en-US" sz="2400">
              <a:solidFill>
                <a:srgbClr val="000000"/>
              </a:solidFill>
              <a:latin typeface="Comic Sans MS" pitchFamily="66" charset="0"/>
            </a:endParaRPr>
          </a:p>
        </p:txBody>
      </p:sp>
      <p:sp>
        <p:nvSpPr>
          <p:cNvPr id="393220" name="Text Box 4"/>
          <p:cNvSpPr txBox="1">
            <a:spLocks noChangeArrowheads="1"/>
          </p:cNvSpPr>
          <p:nvPr/>
        </p:nvSpPr>
        <p:spPr bwMode="auto">
          <a:xfrm>
            <a:off x="685800" y="4033838"/>
            <a:ext cx="7772400" cy="2443162"/>
          </a:xfrm>
          <a:prstGeom prst="rect">
            <a:avLst/>
          </a:prstGeom>
          <a:noFill/>
          <a:ln w="9525">
            <a:noFill/>
            <a:miter lim="800000"/>
            <a:headEnd/>
            <a:tailEnd/>
          </a:ln>
        </p:spPr>
        <p:txBody>
          <a:bodyPr>
            <a:spAutoFit/>
          </a:bodyPr>
          <a:lstStyle/>
          <a:p>
            <a:pPr>
              <a:spcBef>
                <a:spcPct val="50000"/>
              </a:spcBef>
            </a:pPr>
            <a:r>
              <a:rPr lang="en-US" altLang="en-US" sz="2800">
                <a:solidFill>
                  <a:srgbClr val="000000"/>
                </a:solidFill>
                <a:latin typeface="Comic Sans MS" pitchFamily="66" charset="0"/>
              </a:rPr>
              <a:t>Nitrogen balance status can be:</a:t>
            </a:r>
          </a:p>
          <a:p>
            <a:pPr>
              <a:spcBef>
                <a:spcPct val="50000"/>
              </a:spcBef>
            </a:pPr>
            <a:r>
              <a:rPr lang="en-US" altLang="en-US" sz="2800">
                <a:solidFill>
                  <a:srgbClr val="000000"/>
                </a:solidFill>
                <a:latin typeface="Comic Sans MS" pitchFamily="66" charset="0"/>
              </a:rPr>
              <a:t>1)  In balance</a:t>
            </a:r>
          </a:p>
          <a:p>
            <a:pPr>
              <a:spcBef>
                <a:spcPct val="50000"/>
              </a:spcBef>
            </a:pPr>
            <a:r>
              <a:rPr lang="en-US" altLang="en-US" sz="2800">
                <a:solidFill>
                  <a:srgbClr val="000000"/>
                </a:solidFill>
                <a:latin typeface="Comic Sans MS" pitchFamily="66" charset="0"/>
              </a:rPr>
              <a:t>2)  Positive</a:t>
            </a:r>
          </a:p>
          <a:p>
            <a:pPr>
              <a:spcBef>
                <a:spcPct val="50000"/>
              </a:spcBef>
            </a:pPr>
            <a:r>
              <a:rPr lang="en-US" altLang="en-US" sz="2800">
                <a:solidFill>
                  <a:srgbClr val="000000"/>
                </a:solidFill>
                <a:latin typeface="Comic Sans MS" pitchFamily="66" charset="0"/>
              </a:rPr>
              <a:t>3)  Negative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ChangeArrowheads="1"/>
          </p:cNvSpPr>
          <p:nvPr/>
        </p:nvSpPr>
        <p:spPr bwMode="auto">
          <a:xfrm>
            <a:off x="533400" y="190500"/>
            <a:ext cx="3703638" cy="701675"/>
          </a:xfrm>
          <a:prstGeom prst="rect">
            <a:avLst/>
          </a:prstGeom>
          <a:noFill/>
          <a:ln w="9525">
            <a:noFill/>
            <a:miter lim="800000"/>
            <a:headEnd/>
            <a:tailEnd/>
          </a:ln>
        </p:spPr>
        <p:txBody>
          <a:bodyPr wrap="none">
            <a:spAutoFit/>
          </a:bodyPr>
          <a:lstStyle/>
          <a:p>
            <a:pPr>
              <a:spcBef>
                <a:spcPct val="50000"/>
              </a:spcBef>
            </a:pPr>
            <a:r>
              <a:rPr lang="en-US" altLang="en-US" sz="4000" b="1">
                <a:solidFill>
                  <a:srgbClr val="000000"/>
                </a:solidFill>
                <a:latin typeface="Comic Sans MS" pitchFamily="66" charset="0"/>
              </a:rPr>
              <a:t>1)  In balance</a:t>
            </a:r>
            <a:endParaRPr lang="en-US" altLang="en-US" sz="2400">
              <a:solidFill>
                <a:srgbClr val="000000"/>
              </a:solidFill>
              <a:latin typeface="Comic Sans MS" pitchFamily="66" charset="0"/>
            </a:endParaRPr>
          </a:p>
        </p:txBody>
      </p:sp>
      <p:grpSp>
        <p:nvGrpSpPr>
          <p:cNvPr id="2" name="Group 3"/>
          <p:cNvGrpSpPr>
            <a:grpSpLocks/>
          </p:cNvGrpSpPr>
          <p:nvPr/>
        </p:nvGrpSpPr>
        <p:grpSpPr bwMode="auto">
          <a:xfrm>
            <a:off x="228600" y="2209800"/>
            <a:ext cx="8458200" cy="3833813"/>
            <a:chOff x="528" y="1392"/>
            <a:chExt cx="5088" cy="2291"/>
          </a:xfrm>
        </p:grpSpPr>
        <p:sp>
          <p:nvSpPr>
            <p:cNvPr id="394244" name="Text Box 4"/>
            <p:cNvSpPr txBox="1">
              <a:spLocks noChangeArrowheads="1"/>
            </p:cNvSpPr>
            <p:nvPr/>
          </p:nvSpPr>
          <p:spPr bwMode="auto">
            <a:xfrm>
              <a:off x="624" y="1392"/>
              <a:ext cx="4800" cy="351"/>
            </a:xfrm>
            <a:prstGeom prst="rect">
              <a:avLst/>
            </a:prstGeom>
            <a:noFill/>
            <a:ln w="9525">
              <a:noFill/>
              <a:miter lim="800000"/>
              <a:headEnd/>
              <a:tailEnd/>
            </a:ln>
          </p:spPr>
          <p:txBody>
            <a:bodyPr>
              <a:spAutoFit/>
            </a:bodyPr>
            <a:lstStyle/>
            <a:p>
              <a:pPr algn="ctr">
                <a:spcBef>
                  <a:spcPct val="50000"/>
                </a:spcBef>
              </a:pPr>
              <a:r>
                <a:rPr lang="en-US" altLang="en-US" sz="2800">
                  <a:latin typeface="Comic Sans MS" pitchFamily="66" charset="0"/>
                </a:rPr>
                <a:t>Nitrogen intake = nitrogen excretion</a:t>
              </a:r>
              <a:endParaRPr lang="en-US" altLang="en-US" sz="2400">
                <a:latin typeface="Comic Sans MS" pitchFamily="66" charset="0"/>
              </a:endParaRPr>
            </a:p>
          </p:txBody>
        </p:sp>
        <p:sp>
          <p:nvSpPr>
            <p:cNvPr id="394245" name="Line 5"/>
            <p:cNvSpPr>
              <a:spLocks noChangeShapeType="1"/>
            </p:cNvSpPr>
            <p:nvPr/>
          </p:nvSpPr>
          <p:spPr bwMode="auto">
            <a:xfrm flipH="1">
              <a:off x="1488" y="1872"/>
              <a:ext cx="432" cy="1056"/>
            </a:xfrm>
            <a:prstGeom prst="line">
              <a:avLst/>
            </a:prstGeom>
            <a:noFill/>
            <a:ln w="38100">
              <a:solidFill>
                <a:schemeClr val="tx1"/>
              </a:solidFill>
              <a:round/>
              <a:headEnd/>
              <a:tailEnd type="triangle" w="med" len="med"/>
            </a:ln>
          </p:spPr>
          <p:txBody>
            <a:bodyPr wrap="none" anchor="ctr"/>
            <a:lstStyle/>
            <a:p>
              <a:endParaRPr lang="en-US"/>
            </a:p>
          </p:txBody>
        </p:sp>
        <p:sp>
          <p:nvSpPr>
            <p:cNvPr id="394246" name="Line 6"/>
            <p:cNvSpPr>
              <a:spLocks noChangeShapeType="1"/>
            </p:cNvSpPr>
            <p:nvPr/>
          </p:nvSpPr>
          <p:spPr bwMode="auto">
            <a:xfrm>
              <a:off x="3792" y="1872"/>
              <a:ext cx="432" cy="1056"/>
            </a:xfrm>
            <a:prstGeom prst="line">
              <a:avLst/>
            </a:prstGeom>
            <a:noFill/>
            <a:ln w="38100">
              <a:solidFill>
                <a:schemeClr val="tx1"/>
              </a:solidFill>
              <a:round/>
              <a:headEnd/>
              <a:tailEnd type="triangle" w="med" len="med"/>
            </a:ln>
          </p:spPr>
          <p:txBody>
            <a:bodyPr wrap="none" anchor="ctr"/>
            <a:lstStyle/>
            <a:p>
              <a:endParaRPr lang="en-US"/>
            </a:p>
          </p:txBody>
        </p:sp>
        <p:sp>
          <p:nvSpPr>
            <p:cNvPr id="394247" name="Text Box 7"/>
            <p:cNvSpPr txBox="1">
              <a:spLocks noChangeArrowheads="1"/>
            </p:cNvSpPr>
            <p:nvPr/>
          </p:nvSpPr>
          <p:spPr bwMode="auto">
            <a:xfrm>
              <a:off x="528" y="3120"/>
              <a:ext cx="2016" cy="563"/>
            </a:xfrm>
            <a:prstGeom prst="rect">
              <a:avLst/>
            </a:prstGeom>
            <a:noFill/>
            <a:ln w="9525">
              <a:noFill/>
              <a:miter lim="800000"/>
              <a:headEnd/>
              <a:tailEnd/>
            </a:ln>
          </p:spPr>
          <p:txBody>
            <a:bodyPr>
              <a:spAutoFit/>
            </a:bodyPr>
            <a:lstStyle/>
            <a:p>
              <a:pPr>
                <a:spcBef>
                  <a:spcPct val="50000"/>
                </a:spcBef>
              </a:pPr>
              <a:r>
                <a:rPr lang="en-US" altLang="en-US" sz="2400">
                  <a:latin typeface="Comic Sans MS" pitchFamily="66" charset="0"/>
                </a:rPr>
                <a:t>Dietary amino acids, nucleotides etc.</a:t>
              </a:r>
            </a:p>
          </p:txBody>
        </p:sp>
        <p:sp>
          <p:nvSpPr>
            <p:cNvPr id="394248" name="Text Box 8"/>
            <p:cNvSpPr txBox="1">
              <a:spLocks noChangeArrowheads="1"/>
            </p:cNvSpPr>
            <p:nvPr/>
          </p:nvSpPr>
          <p:spPr bwMode="auto">
            <a:xfrm>
              <a:off x="3312" y="3120"/>
              <a:ext cx="2304" cy="563"/>
            </a:xfrm>
            <a:prstGeom prst="rect">
              <a:avLst/>
            </a:prstGeom>
            <a:noFill/>
            <a:ln w="9525">
              <a:noFill/>
              <a:miter lim="800000"/>
              <a:headEnd/>
              <a:tailEnd/>
            </a:ln>
          </p:spPr>
          <p:txBody>
            <a:bodyPr>
              <a:spAutoFit/>
            </a:bodyPr>
            <a:lstStyle/>
            <a:p>
              <a:pPr>
                <a:spcBef>
                  <a:spcPct val="50000"/>
                </a:spcBef>
              </a:pPr>
              <a:r>
                <a:rPr lang="en-US" altLang="en-US" sz="2400">
                  <a:latin typeface="Comic Sans MS" pitchFamily="66" charset="0"/>
                </a:rPr>
                <a:t>Urine, faeces, hair and skin loss, perspiration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ChangeArrowheads="1"/>
          </p:cNvSpPr>
          <p:nvPr/>
        </p:nvSpPr>
        <p:spPr bwMode="auto">
          <a:xfrm>
            <a:off x="381000" y="304800"/>
            <a:ext cx="2962275" cy="701675"/>
          </a:xfrm>
          <a:prstGeom prst="rect">
            <a:avLst/>
          </a:prstGeom>
          <a:noFill/>
          <a:ln w="9525">
            <a:noFill/>
            <a:miter lim="800000"/>
            <a:headEnd/>
            <a:tailEnd/>
          </a:ln>
        </p:spPr>
        <p:txBody>
          <a:bodyPr wrap="none">
            <a:spAutoFit/>
          </a:bodyPr>
          <a:lstStyle/>
          <a:p>
            <a:pPr>
              <a:spcBef>
                <a:spcPct val="50000"/>
              </a:spcBef>
            </a:pPr>
            <a:r>
              <a:rPr lang="en-US" altLang="en-US" sz="4000" b="1">
                <a:solidFill>
                  <a:srgbClr val="000000"/>
                </a:solidFill>
                <a:latin typeface="Comic Sans MS" pitchFamily="66" charset="0"/>
              </a:rPr>
              <a:t>2)  Positive</a:t>
            </a:r>
            <a:endParaRPr lang="en-US" altLang="en-US" sz="2400">
              <a:solidFill>
                <a:srgbClr val="000000"/>
              </a:solidFill>
              <a:latin typeface="Comic Sans MS" pitchFamily="66" charset="0"/>
            </a:endParaRPr>
          </a:p>
        </p:txBody>
      </p:sp>
      <p:sp>
        <p:nvSpPr>
          <p:cNvPr id="395267" name="Rectangle 3"/>
          <p:cNvSpPr>
            <a:spLocks noChangeArrowheads="1"/>
          </p:cNvSpPr>
          <p:nvPr/>
        </p:nvSpPr>
        <p:spPr bwMode="auto">
          <a:xfrm>
            <a:off x="1295400" y="2403475"/>
            <a:ext cx="7089775" cy="658813"/>
          </a:xfrm>
          <a:prstGeom prst="rect">
            <a:avLst/>
          </a:prstGeom>
          <a:noFill/>
          <a:ln w="9525">
            <a:noFill/>
            <a:miter lim="800000"/>
            <a:headEnd/>
            <a:tailEnd/>
          </a:ln>
        </p:spPr>
        <p:txBody>
          <a:bodyPr wrap="none">
            <a:spAutoFit/>
          </a:bodyPr>
          <a:lstStyle/>
          <a:p>
            <a:r>
              <a:rPr lang="en-US" altLang="en-US" sz="3200">
                <a:latin typeface="Comic Sans MS" pitchFamily="66" charset="0"/>
              </a:rPr>
              <a:t>Nitrogen intake &gt; nitrogen excretion</a:t>
            </a:r>
            <a:endParaRPr lang="en-US" altLang="en-US" sz="2400">
              <a:latin typeface="Comic Sans MS" pitchFamily="66" charset="0"/>
            </a:endParaRPr>
          </a:p>
        </p:txBody>
      </p:sp>
      <p:sp>
        <p:nvSpPr>
          <p:cNvPr id="395268" name="Text Box 4"/>
          <p:cNvSpPr txBox="1">
            <a:spLocks noChangeArrowheads="1"/>
          </p:cNvSpPr>
          <p:nvPr/>
        </p:nvSpPr>
        <p:spPr bwMode="auto">
          <a:xfrm>
            <a:off x="533400" y="3810000"/>
            <a:ext cx="7467600" cy="2501900"/>
          </a:xfrm>
          <a:prstGeom prst="rect">
            <a:avLst/>
          </a:prstGeom>
          <a:noFill/>
          <a:ln w="9525">
            <a:noFill/>
            <a:miter lim="800000"/>
            <a:headEnd/>
            <a:tailEnd/>
          </a:ln>
        </p:spPr>
        <p:txBody>
          <a:bodyPr>
            <a:spAutoFit/>
          </a:bodyPr>
          <a:lstStyle/>
          <a:p>
            <a:pPr>
              <a:spcBef>
                <a:spcPct val="50000"/>
              </a:spcBef>
            </a:pPr>
            <a:r>
              <a:rPr lang="en-US" altLang="en-US" sz="2800" u="sng">
                <a:latin typeface="Comic Sans MS" pitchFamily="66" charset="0"/>
              </a:rPr>
              <a:t>Possible causes:</a:t>
            </a:r>
            <a:endParaRPr lang="en-US" altLang="en-US" sz="2800">
              <a:latin typeface="Comic Sans MS" pitchFamily="66" charset="0"/>
            </a:endParaRPr>
          </a:p>
          <a:p>
            <a:pPr>
              <a:spcBef>
                <a:spcPct val="50000"/>
              </a:spcBef>
            </a:pPr>
            <a:r>
              <a:rPr lang="en-US" altLang="en-US" sz="2400">
                <a:latin typeface="Comic Sans MS" pitchFamily="66" charset="0"/>
              </a:rPr>
              <a:t>Childhood and adolescent growth</a:t>
            </a:r>
          </a:p>
          <a:p>
            <a:pPr>
              <a:spcBef>
                <a:spcPct val="50000"/>
              </a:spcBef>
            </a:pPr>
            <a:r>
              <a:rPr lang="en-US" altLang="en-US" sz="2400">
                <a:latin typeface="Comic Sans MS" pitchFamily="66" charset="0"/>
              </a:rPr>
              <a:t>Pregnancy</a:t>
            </a:r>
          </a:p>
          <a:p>
            <a:pPr>
              <a:spcBef>
                <a:spcPct val="50000"/>
              </a:spcBef>
            </a:pPr>
            <a:r>
              <a:rPr lang="en-US" altLang="en-US" sz="2400">
                <a:latin typeface="Comic Sans MS" pitchFamily="66" charset="0"/>
              </a:rPr>
              <a:t>Body building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381000" y="304800"/>
            <a:ext cx="3284538" cy="701675"/>
          </a:xfrm>
          <a:prstGeom prst="rect">
            <a:avLst/>
          </a:prstGeom>
          <a:noFill/>
          <a:ln w="9525">
            <a:noFill/>
            <a:miter lim="800000"/>
            <a:headEnd/>
            <a:tailEnd/>
          </a:ln>
        </p:spPr>
        <p:txBody>
          <a:bodyPr wrap="none">
            <a:spAutoFit/>
          </a:bodyPr>
          <a:lstStyle/>
          <a:p>
            <a:pPr>
              <a:spcBef>
                <a:spcPct val="50000"/>
              </a:spcBef>
            </a:pPr>
            <a:r>
              <a:rPr lang="en-US" altLang="en-US" sz="4000" b="1">
                <a:solidFill>
                  <a:srgbClr val="000000"/>
                </a:solidFill>
                <a:latin typeface="Comic Sans MS" pitchFamily="66" charset="0"/>
              </a:rPr>
              <a:t>3)  Negative</a:t>
            </a:r>
            <a:endParaRPr lang="en-US" altLang="en-US" sz="2400">
              <a:solidFill>
                <a:srgbClr val="000000"/>
              </a:solidFill>
              <a:latin typeface="Comic Sans MS" pitchFamily="66" charset="0"/>
            </a:endParaRPr>
          </a:p>
        </p:txBody>
      </p:sp>
      <p:sp>
        <p:nvSpPr>
          <p:cNvPr id="396291" name="Rectangle 3"/>
          <p:cNvSpPr>
            <a:spLocks noChangeArrowheads="1"/>
          </p:cNvSpPr>
          <p:nvPr/>
        </p:nvSpPr>
        <p:spPr bwMode="auto">
          <a:xfrm>
            <a:off x="1295400" y="2403475"/>
            <a:ext cx="7089775" cy="658813"/>
          </a:xfrm>
          <a:prstGeom prst="rect">
            <a:avLst/>
          </a:prstGeom>
          <a:noFill/>
          <a:ln w="9525">
            <a:noFill/>
            <a:miter lim="800000"/>
            <a:headEnd/>
            <a:tailEnd/>
          </a:ln>
        </p:spPr>
        <p:txBody>
          <a:bodyPr wrap="none">
            <a:spAutoFit/>
          </a:bodyPr>
          <a:lstStyle/>
          <a:p>
            <a:r>
              <a:rPr lang="en-US" altLang="en-US" sz="3200">
                <a:latin typeface="Comic Sans MS" pitchFamily="66" charset="0"/>
              </a:rPr>
              <a:t>Nitrogen intake &lt; nitrogen excretion</a:t>
            </a:r>
            <a:endParaRPr lang="en-US" altLang="en-US" sz="2400">
              <a:latin typeface="Comic Sans MS" pitchFamily="66" charset="0"/>
            </a:endParaRPr>
          </a:p>
        </p:txBody>
      </p:sp>
      <p:sp>
        <p:nvSpPr>
          <p:cNvPr id="396292" name="Text Box 4"/>
          <p:cNvSpPr txBox="1">
            <a:spLocks noChangeArrowheads="1"/>
          </p:cNvSpPr>
          <p:nvPr/>
        </p:nvSpPr>
        <p:spPr bwMode="auto">
          <a:xfrm>
            <a:off x="533400" y="3810000"/>
            <a:ext cx="7467600" cy="2501900"/>
          </a:xfrm>
          <a:prstGeom prst="rect">
            <a:avLst/>
          </a:prstGeom>
          <a:noFill/>
          <a:ln w="9525">
            <a:noFill/>
            <a:miter lim="800000"/>
            <a:headEnd/>
            <a:tailEnd/>
          </a:ln>
        </p:spPr>
        <p:txBody>
          <a:bodyPr>
            <a:spAutoFit/>
          </a:bodyPr>
          <a:lstStyle/>
          <a:p>
            <a:pPr>
              <a:spcBef>
                <a:spcPct val="50000"/>
              </a:spcBef>
            </a:pPr>
            <a:r>
              <a:rPr lang="en-US" altLang="en-US" sz="2800" u="sng">
                <a:latin typeface="Comic Sans MS" pitchFamily="66" charset="0"/>
              </a:rPr>
              <a:t>Possible causes:</a:t>
            </a:r>
            <a:endParaRPr lang="en-US" altLang="en-US" sz="2800">
              <a:latin typeface="Comic Sans MS" pitchFamily="66" charset="0"/>
            </a:endParaRPr>
          </a:p>
          <a:p>
            <a:pPr>
              <a:spcBef>
                <a:spcPct val="50000"/>
              </a:spcBef>
            </a:pPr>
            <a:r>
              <a:rPr lang="en-US" altLang="en-US" sz="2400">
                <a:latin typeface="Comic Sans MS" pitchFamily="66" charset="0"/>
              </a:rPr>
              <a:t>Illness</a:t>
            </a:r>
          </a:p>
          <a:p>
            <a:pPr>
              <a:spcBef>
                <a:spcPct val="50000"/>
              </a:spcBef>
            </a:pPr>
            <a:r>
              <a:rPr lang="en-US" altLang="en-US" sz="2400">
                <a:latin typeface="Comic Sans MS" pitchFamily="66" charset="0"/>
              </a:rPr>
              <a:t>Starvation</a:t>
            </a:r>
          </a:p>
          <a:p>
            <a:pPr>
              <a:spcBef>
                <a:spcPct val="50000"/>
              </a:spcBef>
            </a:pPr>
            <a:r>
              <a:rPr lang="en-US" altLang="en-US" sz="2400">
                <a:latin typeface="Comic Sans MS" pitchFamily="66" charset="0"/>
              </a:rPr>
              <a:t>Post-surgery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2"/>
          <p:cNvPicPr>
            <a:picLocks noChangeAspect="1" noChangeArrowheads="1"/>
          </p:cNvPicPr>
          <p:nvPr/>
        </p:nvPicPr>
        <p:blipFill>
          <a:blip r:embed="rId2" cstate="print"/>
          <a:srcRect/>
          <a:stretch>
            <a:fillRect/>
          </a:stretch>
        </p:blipFill>
        <p:spPr bwMode="auto">
          <a:xfrm>
            <a:off x="304800" y="1290638"/>
            <a:ext cx="8610600" cy="5567362"/>
          </a:xfrm>
          <a:prstGeom prst="rect">
            <a:avLst/>
          </a:prstGeom>
          <a:noFill/>
          <a:ln w="9525">
            <a:noFill/>
            <a:miter lim="800000"/>
            <a:headEnd/>
            <a:tailEnd/>
          </a:ln>
        </p:spPr>
      </p:pic>
      <p:sp>
        <p:nvSpPr>
          <p:cNvPr id="397315" name="Text Box 3"/>
          <p:cNvSpPr txBox="1">
            <a:spLocks noChangeArrowheads="1"/>
          </p:cNvSpPr>
          <p:nvPr/>
        </p:nvSpPr>
        <p:spPr bwMode="auto">
          <a:xfrm>
            <a:off x="-228600" y="228600"/>
            <a:ext cx="9144000" cy="587375"/>
          </a:xfrm>
          <a:prstGeom prst="rect">
            <a:avLst/>
          </a:prstGeom>
          <a:noFill/>
          <a:ln w="9525">
            <a:noFill/>
            <a:miter lim="800000"/>
            <a:headEnd/>
            <a:tailEnd/>
          </a:ln>
        </p:spPr>
        <p:txBody>
          <a:bodyPr>
            <a:spAutoFit/>
          </a:bodyPr>
          <a:lstStyle/>
          <a:p>
            <a:pPr algn="ctr">
              <a:spcBef>
                <a:spcPct val="50000"/>
              </a:spcBef>
            </a:pPr>
            <a:r>
              <a:rPr lang="en-US" altLang="en-US" sz="2800" b="1" u="sng">
                <a:solidFill>
                  <a:srgbClr val="3366FF"/>
                </a:solidFill>
                <a:latin typeface="Comic Sans MS" pitchFamily="66" charset="0"/>
              </a:rPr>
              <a:t>Amino acids are the major source of dietary N</a:t>
            </a:r>
            <a:endParaRPr lang="en-US" altLang="en-US" sz="2800" b="1">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0" y="0"/>
            <a:ext cx="8839200" cy="1066800"/>
          </a:xfrm>
          <a:prstGeom prst="rect">
            <a:avLst/>
          </a:prstGeom>
          <a:noFill/>
          <a:ln w="9525">
            <a:noFill/>
            <a:miter lim="800000"/>
            <a:headEnd/>
            <a:tailEnd/>
          </a:ln>
        </p:spPr>
        <p:txBody>
          <a:bodyPr>
            <a:spAutoFit/>
          </a:bodyPr>
          <a:lstStyle/>
          <a:p>
            <a:pPr algn="ctr">
              <a:spcBef>
                <a:spcPct val="50000"/>
              </a:spcBef>
            </a:pPr>
            <a:r>
              <a:rPr lang="en-US" altLang="en-US" sz="3200">
                <a:solidFill>
                  <a:srgbClr val="000000"/>
                </a:solidFill>
                <a:latin typeface="Comic Sans MS" pitchFamily="66" charset="0"/>
              </a:rPr>
              <a:t>Excess or insufficient dietary amino acid </a:t>
            </a:r>
            <a:r>
              <a:rPr lang="en-US" altLang="en-US" sz="3200" u="sng">
                <a:solidFill>
                  <a:srgbClr val="000000"/>
                </a:solidFill>
                <a:latin typeface="Comic Sans MS" pitchFamily="66" charset="0"/>
              </a:rPr>
              <a:t>intake leads to the catabolism of amino acids</a:t>
            </a:r>
            <a:endParaRPr lang="en-US" altLang="en-US" sz="3200">
              <a:solidFill>
                <a:srgbClr val="000000"/>
              </a:solidFill>
              <a:latin typeface="Comic Sans MS" pitchFamily="66" charset="0"/>
            </a:endParaRPr>
          </a:p>
        </p:txBody>
      </p:sp>
      <p:sp>
        <p:nvSpPr>
          <p:cNvPr id="398339" name="Text Box 3"/>
          <p:cNvSpPr txBox="1">
            <a:spLocks noChangeArrowheads="1"/>
          </p:cNvSpPr>
          <p:nvPr/>
        </p:nvSpPr>
        <p:spPr bwMode="auto">
          <a:xfrm>
            <a:off x="381000" y="1219200"/>
            <a:ext cx="8534400" cy="1917700"/>
          </a:xfrm>
          <a:prstGeom prst="rect">
            <a:avLst/>
          </a:prstGeom>
          <a:noFill/>
          <a:ln w="9525">
            <a:noFill/>
            <a:miter lim="800000"/>
            <a:headEnd/>
            <a:tailEnd/>
          </a:ln>
        </p:spPr>
        <p:txBody>
          <a:bodyPr>
            <a:spAutoFit/>
          </a:bodyPr>
          <a:lstStyle/>
          <a:p>
            <a:pPr>
              <a:spcBef>
                <a:spcPct val="50000"/>
              </a:spcBef>
              <a:buFont typeface="Zapf Dingbats" charset="2"/>
              <a:buChar char="o"/>
            </a:pPr>
            <a:r>
              <a:rPr lang="en-US" altLang="en-US" sz="2400">
                <a:solidFill>
                  <a:srgbClr val="000000"/>
                </a:solidFill>
                <a:latin typeface="Comic Sans MS" pitchFamily="66" charset="0"/>
              </a:rPr>
              <a:t>  </a:t>
            </a:r>
            <a:r>
              <a:rPr lang="en-US" altLang="en-US" sz="2400">
                <a:solidFill>
                  <a:srgbClr val="000000"/>
                </a:solidFill>
              </a:rPr>
              <a:t>Excess amino acids can be used for energy</a:t>
            </a:r>
          </a:p>
          <a:p>
            <a:pPr>
              <a:lnSpc>
                <a:spcPct val="50000"/>
              </a:lnSpc>
              <a:spcBef>
                <a:spcPct val="50000"/>
              </a:spcBef>
              <a:buFont typeface="Zapf Dingbats" charset="2"/>
              <a:buChar char="o"/>
            </a:pPr>
            <a:r>
              <a:rPr lang="en-US" altLang="en-US" sz="2400">
                <a:solidFill>
                  <a:srgbClr val="000000"/>
                </a:solidFill>
              </a:rPr>
              <a:t>  Insufficient dietary amino acids lead to the catabolism of proteins</a:t>
            </a:r>
          </a:p>
          <a:p>
            <a:pPr>
              <a:spcBef>
                <a:spcPct val="50000"/>
              </a:spcBef>
              <a:buFont typeface="Zapf Dingbats" charset="2"/>
              <a:buChar char="o"/>
            </a:pPr>
            <a:r>
              <a:rPr lang="en-US" altLang="en-US" sz="2400">
                <a:solidFill>
                  <a:srgbClr val="000000"/>
                </a:solidFill>
              </a:rPr>
              <a:t>For amino acids to be utilised for energy, they must have their a-amino groups removed</a:t>
            </a:r>
          </a:p>
        </p:txBody>
      </p:sp>
      <p:sp>
        <p:nvSpPr>
          <p:cNvPr id="398340" name="Rectangle 5"/>
          <p:cNvSpPr>
            <a:spLocks noChangeArrowheads="1"/>
          </p:cNvSpPr>
          <p:nvPr/>
        </p:nvSpPr>
        <p:spPr bwMode="auto">
          <a:xfrm>
            <a:off x="228600" y="3429000"/>
            <a:ext cx="7772400" cy="609600"/>
          </a:xfrm>
          <a:prstGeom prst="rect">
            <a:avLst/>
          </a:prstGeom>
          <a:noFill/>
          <a:ln w="9525">
            <a:noFill/>
            <a:miter lim="800000"/>
            <a:headEnd/>
            <a:tailEnd/>
          </a:ln>
        </p:spPr>
        <p:txBody>
          <a:bodyPr anchor="b"/>
          <a:lstStyle/>
          <a:p>
            <a:pPr algn="ctr" eaLnBrk="1" hangingPunct="1"/>
            <a:r>
              <a:rPr lang="en-US" altLang="en-US" sz="2800">
                <a:solidFill>
                  <a:schemeClr val="tx2"/>
                </a:solidFill>
              </a:rPr>
              <a:t>Amino acid metabolism</a:t>
            </a:r>
            <a:endParaRPr lang="en-AU" altLang="en-US" sz="2800">
              <a:solidFill>
                <a:schemeClr val="tx2"/>
              </a:solidFill>
            </a:endParaRPr>
          </a:p>
        </p:txBody>
      </p:sp>
      <p:sp>
        <p:nvSpPr>
          <p:cNvPr id="398341" name="Rectangle 6"/>
          <p:cNvSpPr>
            <a:spLocks noChangeArrowheads="1"/>
          </p:cNvSpPr>
          <p:nvPr/>
        </p:nvSpPr>
        <p:spPr bwMode="auto">
          <a:xfrm>
            <a:off x="838200" y="4114800"/>
            <a:ext cx="7772400" cy="2133600"/>
          </a:xfrm>
          <a:prstGeom prst="rect">
            <a:avLst/>
          </a:prstGeom>
          <a:noFill/>
          <a:ln w="9525">
            <a:noFill/>
            <a:miter lim="800000"/>
            <a:headEnd/>
            <a:tailEnd/>
          </a:ln>
        </p:spPr>
        <p:txBody>
          <a:bodyPr/>
          <a:lstStyle/>
          <a:p>
            <a:pPr marL="342900" indent="-342900" eaLnBrk="1" hangingPunct="1">
              <a:buFontTx/>
              <a:buChar char="•"/>
            </a:pPr>
            <a:r>
              <a:rPr lang="en-US" altLang="en-US" sz="2400"/>
              <a:t>Metabolism of amino acids differs, but 3 common reactions:</a:t>
            </a:r>
          </a:p>
          <a:p>
            <a:pPr marL="742950" lvl="1" indent="-285750" eaLnBrk="1" hangingPunct="1">
              <a:buFontTx/>
              <a:buChar char="–"/>
            </a:pPr>
            <a:r>
              <a:rPr lang="en-US" altLang="en-US" sz="2400"/>
              <a:t>Transamination</a:t>
            </a:r>
          </a:p>
          <a:p>
            <a:pPr marL="742950" lvl="1" indent="-285750" eaLnBrk="1" hangingPunct="1">
              <a:buFontTx/>
              <a:buChar char="–"/>
            </a:pPr>
            <a:r>
              <a:rPr lang="en-US" altLang="en-US" sz="2400"/>
              <a:t>Deamination</a:t>
            </a:r>
          </a:p>
          <a:p>
            <a:pPr marL="742950" lvl="1" indent="-285750" eaLnBrk="1" hangingPunct="1">
              <a:buFontTx/>
              <a:buChar char="–"/>
            </a:pPr>
            <a:r>
              <a:rPr lang="en-US" altLang="en-US" sz="2400"/>
              <a:t>Decarboxylation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Number Placeholder 5"/>
          <p:cNvSpPr txBox="1">
            <a:spLocks noGrp="1"/>
          </p:cNvSpPr>
          <p:nvPr/>
        </p:nvSpPr>
        <p:spPr bwMode="auto">
          <a:xfrm>
            <a:off x="6605588" y="6248400"/>
            <a:ext cx="2081212" cy="457200"/>
          </a:xfrm>
          <a:prstGeom prst="rect">
            <a:avLst/>
          </a:prstGeom>
          <a:noFill/>
          <a:ln w="9525">
            <a:noFill/>
            <a:miter lim="800000"/>
            <a:headEnd/>
            <a:tailEnd/>
          </a:ln>
        </p:spPr>
        <p:txBody>
          <a:bodyPr/>
          <a:lstStyle/>
          <a:p>
            <a:pPr algn="r" eaLnBrk="1" hangingPunct="1"/>
            <a:fld id="{851288F4-A246-4D95-9054-1420D2E84C01}" type="slidenum">
              <a:rPr lang="en-US" altLang="en-US" sz="1000"/>
              <a:pPr algn="r" eaLnBrk="1" hangingPunct="1"/>
              <a:t>9</a:t>
            </a:fld>
            <a:endParaRPr lang="en-US" altLang="en-US" sz="1000"/>
          </a:p>
        </p:txBody>
      </p:sp>
      <p:sp>
        <p:nvSpPr>
          <p:cNvPr id="399363" name="Rectangle 2"/>
          <p:cNvSpPr>
            <a:spLocks noChangeArrowheads="1"/>
          </p:cNvSpPr>
          <p:nvPr/>
        </p:nvSpPr>
        <p:spPr bwMode="auto">
          <a:xfrm>
            <a:off x="193675" y="277813"/>
            <a:ext cx="8493125" cy="1143000"/>
          </a:xfrm>
          <a:prstGeom prst="rect">
            <a:avLst/>
          </a:prstGeom>
          <a:noFill/>
          <a:ln w="9525">
            <a:noFill/>
            <a:miter lim="800000"/>
            <a:headEnd/>
            <a:tailEnd/>
          </a:ln>
        </p:spPr>
        <p:txBody>
          <a:bodyPr anchor="ctr"/>
          <a:lstStyle/>
          <a:p>
            <a:pPr algn="ctr" eaLnBrk="1" hangingPunct="1"/>
            <a:r>
              <a:rPr lang="en-US" altLang="en-US" sz="4400">
                <a:solidFill>
                  <a:schemeClr val="tx2"/>
                </a:solidFill>
              </a:rPr>
              <a:t>Transamination</a:t>
            </a:r>
            <a:r>
              <a:rPr lang="en-US" altLang="en-US" sz="4000" b="1">
                <a:solidFill>
                  <a:schemeClr val="tx2"/>
                </a:solidFill>
              </a:rPr>
              <a:t> </a:t>
            </a:r>
          </a:p>
        </p:txBody>
      </p:sp>
      <p:sp>
        <p:nvSpPr>
          <p:cNvPr id="399364" name="Rectangle 3"/>
          <p:cNvSpPr>
            <a:spLocks noChangeArrowheads="1"/>
          </p:cNvSpPr>
          <p:nvPr/>
        </p:nvSpPr>
        <p:spPr bwMode="auto">
          <a:xfrm>
            <a:off x="395288" y="1412875"/>
            <a:ext cx="8424862" cy="5111750"/>
          </a:xfrm>
          <a:prstGeom prst="rect">
            <a:avLst/>
          </a:prstGeom>
          <a:noFill/>
          <a:ln w="9525">
            <a:noFill/>
            <a:miter lim="800000"/>
            <a:headEnd/>
            <a:tailEnd/>
          </a:ln>
        </p:spPr>
        <p:txBody>
          <a:bodyPr/>
          <a:lstStyle/>
          <a:p>
            <a:pPr marL="342900" indent="-342900" eaLnBrk="1" hangingPunct="1">
              <a:spcBef>
                <a:spcPct val="10000"/>
              </a:spcBef>
              <a:spcAft>
                <a:spcPct val="10000"/>
              </a:spcAft>
            </a:pPr>
            <a:r>
              <a:rPr lang="en-US" altLang="en-US" sz="3200">
                <a:solidFill>
                  <a:srgbClr val="000000"/>
                </a:solidFill>
              </a:rPr>
              <a:t>In transamination </a:t>
            </a:r>
          </a:p>
          <a:p>
            <a:pPr marL="342900" indent="-342900" eaLnBrk="1" hangingPunct="1">
              <a:spcBef>
                <a:spcPct val="10000"/>
              </a:spcBef>
              <a:spcAft>
                <a:spcPct val="10000"/>
              </a:spcAft>
              <a:buFontTx/>
              <a:buChar char="•"/>
            </a:pPr>
            <a:r>
              <a:rPr lang="en-US" altLang="en-US" sz="3200">
                <a:solidFill>
                  <a:srgbClr val="000000"/>
                </a:solidFill>
              </a:rPr>
              <a:t>Amino acids are degraded in the liver.</a:t>
            </a:r>
          </a:p>
          <a:p>
            <a:pPr marL="342900" indent="-342900" eaLnBrk="1" hangingPunct="1">
              <a:spcBef>
                <a:spcPct val="10000"/>
              </a:spcBef>
              <a:spcAft>
                <a:spcPct val="10000"/>
              </a:spcAft>
              <a:buFontTx/>
              <a:buChar char="•"/>
            </a:pPr>
            <a:r>
              <a:rPr lang="en-US" altLang="en-US" sz="3200">
                <a:solidFill>
                  <a:srgbClr val="000000"/>
                </a:solidFill>
              </a:rPr>
              <a:t>An amino group is transferred from an amino acid to an </a:t>
            </a:r>
            <a:r>
              <a:rPr lang="en-US" altLang="en-US" sz="3200">
                <a:solidFill>
                  <a:srgbClr val="000000"/>
                </a:solidFill>
                <a:sym typeface="Symbol" pitchFamily="18" charset="2"/>
              </a:rPr>
              <a:t>-keto acid, usually -ketoglutarate.</a:t>
            </a:r>
            <a:endParaRPr lang="en-US" altLang="en-US" sz="3200">
              <a:solidFill>
                <a:srgbClr val="000000"/>
              </a:solidFill>
            </a:endParaRPr>
          </a:p>
          <a:p>
            <a:pPr marL="342900" indent="-342900" eaLnBrk="1" hangingPunct="1">
              <a:spcBef>
                <a:spcPct val="10000"/>
              </a:spcBef>
              <a:spcAft>
                <a:spcPct val="10000"/>
              </a:spcAft>
              <a:buFontTx/>
              <a:buChar char="•"/>
            </a:pPr>
            <a:r>
              <a:rPr lang="en-US" altLang="en-US" sz="3200">
                <a:solidFill>
                  <a:srgbClr val="000000"/>
                </a:solidFill>
              </a:rPr>
              <a:t>The reaction is catalyzed by a </a:t>
            </a:r>
            <a:r>
              <a:rPr lang="en-US" altLang="en-US" sz="3200" i="1">
                <a:solidFill>
                  <a:srgbClr val="000000"/>
                </a:solidFill>
              </a:rPr>
              <a:t>transaminase or aminotransferase. </a:t>
            </a:r>
            <a:endParaRPr lang="en-US" altLang="en-US" sz="3200">
              <a:solidFill>
                <a:srgbClr val="000000"/>
              </a:solidFill>
            </a:endParaRPr>
          </a:p>
          <a:p>
            <a:pPr marL="342900" indent="-342900" eaLnBrk="1" hangingPunct="1">
              <a:spcBef>
                <a:spcPct val="10000"/>
              </a:spcBef>
              <a:spcAft>
                <a:spcPct val="10000"/>
              </a:spcAft>
              <a:buFontTx/>
              <a:buChar char="•"/>
            </a:pPr>
            <a:r>
              <a:rPr lang="en-US" altLang="en-US" sz="3200">
                <a:solidFill>
                  <a:srgbClr val="000000"/>
                </a:solidFill>
                <a:sym typeface="Symbol" pitchFamily="18" charset="2"/>
              </a:rPr>
              <a:t>A new amino acid, usually glutamate, and a new -keto acid are formed.</a:t>
            </a:r>
            <a:r>
              <a:rPr lang="en-US" altLang="en-US" sz="3200">
                <a:solidFill>
                  <a:srgbClr val="000000"/>
                </a:solidFill>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794</Words>
  <Application>Microsoft Office PowerPoint</Application>
  <PresentationFormat>On-screen Show (4:3)</PresentationFormat>
  <Paragraphs>89</Paragraphs>
  <Slides>18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Comic Sans MS</vt:lpstr>
      <vt:lpstr>Symbol</vt:lpstr>
      <vt:lpstr>Zapf Dingbats</vt:lpstr>
      <vt:lpstr>Office Theme</vt:lpstr>
      <vt:lpstr>Microsoft Word Picture</vt:lpstr>
      <vt:lpstr>AMINO ACID  METABOLISM-II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Enzymatic Transamination</vt:lpstr>
      <vt:lpstr>PowerPoint Presentation</vt:lpstr>
      <vt:lpstr>PowerPoint Presentation</vt:lpstr>
      <vt:lpstr>PowerPoint Presentation</vt:lpstr>
      <vt:lpstr>PowerPoint Presentation</vt:lpstr>
      <vt:lpstr>PowerPoint Presentation</vt:lpstr>
      <vt:lpstr>PowerPoint Presentation</vt:lpstr>
      <vt:lpstr>The Amino Group is Removed From All Amino Acids First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AMINO ACID  METABOLISM</dc:title>
  <dc:creator>ani.gatz1 ani.gatz1</dc:creator>
  <cp:lastModifiedBy>ani.gatz1 ani.gatz1</cp:lastModifiedBy>
  <cp:revision>4</cp:revision>
  <dcterms:created xsi:type="dcterms:W3CDTF">2020-10-31T05:18:21Z</dcterms:created>
  <dcterms:modified xsi:type="dcterms:W3CDTF">2020-11-07T07:49:15Z</dcterms:modified>
</cp:coreProperties>
</file>