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5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15900" y="5589240"/>
            <a:ext cx="8686800" cy="1080120"/>
          </a:xfrm>
        </p:spPr>
        <p:txBody>
          <a:bodyPr>
            <a:normAutofit fontScale="90000"/>
          </a:bodyPr>
          <a:lstStyle/>
          <a:p>
            <a:pPr eaLnBrk="1" hangingPunct="1"/>
            <a:r>
              <a:rPr lang="en-US" sz="2800" b="1" dirty="0" smtClean="0">
                <a:solidFill>
                  <a:srgbClr val="0000FF"/>
                </a:solidFill>
                <a:latin typeface="Times New Roman" pitchFamily="18" charset="0"/>
                <a:cs typeface="Times New Roman" pitchFamily="18" charset="0"/>
              </a:rPr>
              <a:t>Department of Veterinary  Medicine </a:t>
            </a:r>
            <a:br>
              <a:rPr lang="en-US" sz="2800" b="1" dirty="0" smtClean="0">
                <a:solidFill>
                  <a:srgbClr val="0000FF"/>
                </a:solidFill>
                <a:latin typeface="Times New Roman" pitchFamily="18" charset="0"/>
                <a:cs typeface="Times New Roman" pitchFamily="18" charset="0"/>
              </a:rPr>
            </a:br>
            <a:r>
              <a:rPr lang="en-US" sz="2800" b="1" dirty="0" smtClean="0">
                <a:solidFill>
                  <a:srgbClr val="0000FF"/>
                </a:solidFill>
                <a:latin typeface="Times New Roman" pitchFamily="18" charset="0"/>
                <a:cs typeface="Times New Roman" pitchFamily="18" charset="0"/>
              </a:rPr>
              <a:t>Bihar Veterinary College, Patna – 800 014</a:t>
            </a:r>
            <a:br>
              <a:rPr lang="en-US" sz="2800" b="1" dirty="0" smtClean="0">
                <a:solidFill>
                  <a:srgbClr val="0000FF"/>
                </a:solidFill>
                <a:latin typeface="Times New Roman" pitchFamily="18" charset="0"/>
                <a:cs typeface="Times New Roman" pitchFamily="18" charset="0"/>
              </a:rPr>
            </a:br>
            <a:r>
              <a:rPr lang="en-US" sz="2800" b="1" dirty="0" smtClean="0">
                <a:solidFill>
                  <a:srgbClr val="0000FF"/>
                </a:solidFill>
                <a:latin typeface="Times New Roman" pitchFamily="18" charset="0"/>
                <a:cs typeface="Times New Roman" pitchFamily="18" charset="0"/>
              </a:rPr>
              <a:t>(BASU, Patna)</a:t>
            </a:r>
          </a:p>
        </p:txBody>
      </p:sp>
      <p:sp>
        <p:nvSpPr>
          <p:cNvPr id="2052" name="TextBox 5"/>
          <p:cNvSpPr txBox="1">
            <a:spLocks noChangeArrowheads="1"/>
          </p:cNvSpPr>
          <p:nvPr/>
        </p:nvSpPr>
        <p:spPr bwMode="auto">
          <a:xfrm>
            <a:off x="685800" y="4365104"/>
            <a:ext cx="7772400" cy="1200329"/>
          </a:xfrm>
          <a:prstGeom prst="rect">
            <a:avLst/>
          </a:prstGeom>
          <a:noFill/>
          <a:ln w="9525">
            <a:noFill/>
            <a:miter lim="800000"/>
            <a:headEnd/>
            <a:tailEnd/>
          </a:ln>
        </p:spPr>
        <p:txBody>
          <a:bodyPr wrap="square">
            <a:spAutoFit/>
          </a:bodyPr>
          <a:lstStyle/>
          <a:p>
            <a:pPr algn="ctr"/>
            <a:r>
              <a:rPr lang="en-US" sz="2400" b="1" dirty="0" smtClean="0">
                <a:solidFill>
                  <a:srgbClr val="006600"/>
                </a:solidFill>
                <a:latin typeface="Times New Roman" pitchFamily="18" charset="0"/>
                <a:cs typeface="Times New Roman" pitchFamily="18" charset="0"/>
              </a:rPr>
              <a:t>Dr</a:t>
            </a:r>
            <a:r>
              <a:rPr lang="en-US" sz="2400" b="1" dirty="0">
                <a:solidFill>
                  <a:srgbClr val="006600"/>
                </a:solidFill>
                <a:latin typeface="Times New Roman" pitchFamily="18" charset="0"/>
                <a:cs typeface="Times New Roman" pitchFamily="18" charset="0"/>
              </a:rPr>
              <a:t>. </a:t>
            </a:r>
            <a:r>
              <a:rPr lang="en-US" sz="2400" b="1" dirty="0" err="1">
                <a:solidFill>
                  <a:srgbClr val="006600"/>
                </a:solidFill>
                <a:latin typeface="Times New Roman" pitchFamily="18" charset="0"/>
                <a:cs typeface="Times New Roman" pitchFamily="18" charset="0"/>
              </a:rPr>
              <a:t>Ranveer</a:t>
            </a:r>
            <a:r>
              <a:rPr lang="en-US" sz="2400" b="1" dirty="0">
                <a:solidFill>
                  <a:srgbClr val="006600"/>
                </a:solidFill>
                <a:latin typeface="Times New Roman" pitchFamily="18" charset="0"/>
                <a:cs typeface="Times New Roman" pitchFamily="18" charset="0"/>
              </a:rPr>
              <a:t>  Kumar Sinha</a:t>
            </a:r>
            <a:br>
              <a:rPr lang="en-US" sz="2400" b="1" dirty="0">
                <a:solidFill>
                  <a:srgbClr val="006600"/>
                </a:solidFill>
                <a:latin typeface="Times New Roman" pitchFamily="18" charset="0"/>
                <a:cs typeface="Times New Roman" pitchFamily="18" charset="0"/>
              </a:rPr>
            </a:br>
            <a:r>
              <a:rPr lang="en-US" sz="2400" b="1" dirty="0">
                <a:solidFill>
                  <a:srgbClr val="006600"/>
                </a:solidFill>
                <a:latin typeface="Times New Roman" pitchFamily="18" charset="0"/>
                <a:cs typeface="Times New Roman" pitchFamily="18" charset="0"/>
              </a:rPr>
              <a:t>Assistant Professor cum Junior </a:t>
            </a:r>
            <a:r>
              <a:rPr lang="en-US" sz="2400" b="1" dirty="0" smtClean="0">
                <a:solidFill>
                  <a:srgbClr val="006600"/>
                </a:solidFill>
                <a:latin typeface="Times New Roman" pitchFamily="18" charset="0"/>
                <a:cs typeface="Times New Roman" pitchFamily="18" charset="0"/>
              </a:rPr>
              <a:t>Scientist</a:t>
            </a:r>
          </a:p>
          <a:p>
            <a:pPr algn="ctr"/>
            <a:r>
              <a:rPr lang="en-US" sz="2400" b="1" dirty="0" smtClean="0">
                <a:solidFill>
                  <a:srgbClr val="006600"/>
                </a:solidFill>
                <a:latin typeface="Times New Roman" pitchFamily="18" charset="0"/>
                <a:cs typeface="Times New Roman" pitchFamily="18" charset="0"/>
              </a:rPr>
              <a:t>E-mail: ranveervet@rediffmail.com</a:t>
            </a:r>
            <a:endParaRPr lang="en-US" sz="2400" b="1" dirty="0">
              <a:solidFill>
                <a:srgbClr val="006600"/>
              </a:solidFill>
              <a:latin typeface="Times New Roman" pitchFamily="18" charset="0"/>
              <a:cs typeface="Times New Roman" pitchFamily="18" charset="0"/>
            </a:endParaRPr>
          </a:p>
        </p:txBody>
      </p:sp>
      <p:sp>
        <p:nvSpPr>
          <p:cNvPr id="5" name="Rectangle 4"/>
          <p:cNvSpPr/>
          <p:nvPr/>
        </p:nvSpPr>
        <p:spPr>
          <a:xfrm>
            <a:off x="323528" y="404665"/>
            <a:ext cx="8640960" cy="2215991"/>
          </a:xfrm>
          <a:prstGeom prst="rect">
            <a:avLst/>
          </a:prstGeom>
        </p:spPr>
        <p:txBody>
          <a:bodyPr wrap="square">
            <a:spAutoFit/>
          </a:bodyPr>
          <a:lstStyle/>
          <a:p>
            <a:endParaRPr lang="en-IN" dirty="0"/>
          </a:p>
          <a:p>
            <a:pPr algn="ctr"/>
            <a:r>
              <a:rPr lang="en-IN" sz="4000" dirty="0"/>
              <a:t> </a:t>
            </a:r>
            <a:r>
              <a:rPr lang="en-IN" sz="4000" b="1" dirty="0">
                <a:solidFill>
                  <a:srgbClr val="FF0000"/>
                </a:solidFill>
              </a:rPr>
              <a:t>ANIMAL </a:t>
            </a:r>
            <a:r>
              <a:rPr lang="en-IN" sz="4000" b="1" dirty="0" smtClean="0">
                <a:solidFill>
                  <a:srgbClr val="FF0000"/>
                </a:solidFill>
              </a:rPr>
              <a:t>WELFARE(CLASS-6)</a:t>
            </a:r>
          </a:p>
          <a:p>
            <a:pPr algn="ctr"/>
            <a:r>
              <a:rPr lang="en-US" sz="4000" dirty="0" smtClean="0">
                <a:solidFill>
                  <a:srgbClr val="FF0000"/>
                </a:solidFill>
              </a:rPr>
              <a:t>(ACTS AND RULES OF ANIMAL WELFARE)</a:t>
            </a:r>
            <a:r>
              <a:rPr lang="en-IN" sz="4000" b="1" dirty="0" smtClean="0">
                <a:solidFill>
                  <a:srgbClr val="FF0000"/>
                </a:solidFill>
              </a:rPr>
              <a:t> </a:t>
            </a:r>
            <a:r>
              <a:rPr lang="en-IN" sz="4000" b="1" dirty="0"/>
              <a:t>	</a:t>
            </a:r>
          </a:p>
        </p:txBody>
      </p:sp>
    </p:spTree>
    <p:extLst>
      <p:ext uri="{BB962C8B-B14F-4D97-AF65-F5344CB8AC3E}">
        <p14:creationId xmlns:p14="http://schemas.microsoft.com/office/powerpoint/2010/main" xmlns="" val="2590078307"/>
      </p:ext>
    </p:extLst>
  </p:cSld>
  <p:clrMapOvr>
    <a:masterClrMapping/>
  </p:clrMapOvr>
  <p:transition>
    <p:zoom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fontScale="90000"/>
          </a:bodyPr>
          <a:lstStyle/>
          <a:p>
            <a:r>
              <a:rPr lang="en-US" dirty="0" smtClean="0">
                <a:solidFill>
                  <a:srgbClr val="FF0000"/>
                </a:solidFill>
              </a:rPr>
              <a:t>Duty of CPCSEA </a:t>
            </a:r>
            <a:endParaRPr lang="en-US" dirty="0">
              <a:solidFill>
                <a:srgbClr val="FF0000"/>
              </a:solidFill>
            </a:endParaRPr>
          </a:p>
        </p:txBody>
      </p:sp>
      <p:sp>
        <p:nvSpPr>
          <p:cNvPr id="3" name="Content Placeholder 2"/>
          <p:cNvSpPr>
            <a:spLocks noGrp="1"/>
          </p:cNvSpPr>
          <p:nvPr>
            <p:ph idx="1"/>
          </p:nvPr>
        </p:nvSpPr>
        <p:spPr>
          <a:xfrm>
            <a:off x="152400" y="685800"/>
            <a:ext cx="8534400" cy="6019800"/>
          </a:xfrm>
        </p:spPr>
        <p:txBody>
          <a:bodyPr>
            <a:normAutofit fontScale="70000" lnSpcReduction="20000"/>
          </a:bodyPr>
          <a:lstStyle/>
          <a:p>
            <a:r>
              <a:rPr lang="en-US" dirty="0" smtClean="0"/>
              <a:t>It is the duty of the committee to take all such measures as may be necessary to ensure that the animals are not subjected to unnecessary pain or suffering, before, during or after the performance of experiments on them</a:t>
            </a:r>
            <a:r>
              <a:rPr lang="en-US" dirty="0" smtClean="0"/>
              <a:t>.</a:t>
            </a:r>
          </a:p>
          <a:p>
            <a:r>
              <a:rPr lang="en-US" dirty="0" smtClean="0"/>
              <a:t>To </a:t>
            </a:r>
            <a:r>
              <a:rPr lang="en-US" dirty="0" smtClean="0"/>
              <a:t>achieve this purpose, the CPCSEA may, through notification in the Gazette of India, make such rules as it may think fit in relation to the conduct of such </a:t>
            </a:r>
            <a:r>
              <a:rPr lang="en-US" dirty="0" smtClean="0"/>
              <a:t>experiments.</a:t>
            </a:r>
          </a:p>
          <a:p>
            <a:r>
              <a:rPr lang="en-US" dirty="0" smtClean="0"/>
              <a:t>The </a:t>
            </a:r>
            <a:r>
              <a:rPr lang="en-US" dirty="0" smtClean="0"/>
              <a:t>CPCSEA will : Register institutions/establishments/breeders carrying out experiments on </a:t>
            </a:r>
            <a:r>
              <a:rPr lang="en-US" dirty="0" smtClean="0"/>
              <a:t>animals/breeding </a:t>
            </a:r>
            <a:r>
              <a:rPr lang="en-US" dirty="0" smtClean="0"/>
              <a:t>animals. </a:t>
            </a:r>
            <a:endParaRPr lang="en-US" dirty="0" smtClean="0"/>
          </a:p>
          <a:p>
            <a:r>
              <a:rPr lang="en-US" dirty="0" smtClean="0"/>
              <a:t>Ensure </a:t>
            </a:r>
            <a:r>
              <a:rPr lang="en-US" dirty="0" smtClean="0"/>
              <a:t>that the experiments are carried out by qualified individuals and with full responsibility </a:t>
            </a:r>
            <a:r>
              <a:rPr lang="en-US" dirty="0" smtClean="0"/>
              <a:t>of the </a:t>
            </a:r>
            <a:r>
              <a:rPr lang="en-US" dirty="0" smtClean="0"/>
              <a:t>person in charge of the </a:t>
            </a:r>
            <a:r>
              <a:rPr lang="en-US" dirty="0" smtClean="0"/>
              <a:t>institution.</a:t>
            </a:r>
          </a:p>
          <a:p>
            <a:r>
              <a:rPr lang="en-US" dirty="0" smtClean="0"/>
              <a:t>Monitor </a:t>
            </a:r>
            <a:r>
              <a:rPr lang="en-US" dirty="0" smtClean="0"/>
              <a:t>and inspect the housing of animals of breeders/establishments and ensure that it is as per specified standards. </a:t>
            </a:r>
            <a:endParaRPr lang="en-US" dirty="0" smtClean="0"/>
          </a:p>
          <a:p>
            <a:r>
              <a:rPr lang="en-US" dirty="0" smtClean="0"/>
              <a:t>Participate </a:t>
            </a:r>
            <a:r>
              <a:rPr lang="en-US" dirty="0" smtClean="0"/>
              <a:t>in the meetings of the Institutional Animal Ethics Committees. </a:t>
            </a:r>
            <a:endParaRPr lang="en-US" dirty="0" smtClean="0"/>
          </a:p>
          <a:p>
            <a:r>
              <a:rPr lang="en-US" dirty="0" smtClean="0"/>
              <a:t>Ensure </a:t>
            </a:r>
            <a:r>
              <a:rPr lang="en-US" dirty="0" smtClean="0"/>
              <a:t>that experiments are performed with due care and humanity and that as far as possible experiments involving invasive procedures/surgery are performed under the influence of some </a:t>
            </a:r>
            <a:r>
              <a:rPr lang="en-US" dirty="0" err="1" smtClean="0"/>
              <a:t>anaesthetic</a:t>
            </a:r>
            <a:r>
              <a:rPr lang="en-US" dirty="0" smtClean="0"/>
              <a:t> of sufficient power to prevent the animals feeling pain.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dirty="0" smtClean="0">
                <a:solidFill>
                  <a:srgbClr val="FF0000"/>
                </a:solidFill>
              </a:rPr>
              <a:t>Duty of CPCSEA </a:t>
            </a:r>
            <a:endParaRPr lang="en-US" dirty="0"/>
          </a:p>
        </p:txBody>
      </p:sp>
      <p:sp>
        <p:nvSpPr>
          <p:cNvPr id="3" name="Content Placeholder 2"/>
          <p:cNvSpPr>
            <a:spLocks noGrp="1"/>
          </p:cNvSpPr>
          <p:nvPr>
            <p:ph idx="1"/>
          </p:nvPr>
        </p:nvSpPr>
        <p:spPr>
          <a:xfrm>
            <a:off x="152400" y="685800"/>
            <a:ext cx="8534400" cy="6019800"/>
          </a:xfrm>
        </p:spPr>
        <p:txBody>
          <a:bodyPr>
            <a:normAutofit fontScale="92500"/>
          </a:bodyPr>
          <a:lstStyle/>
          <a:p>
            <a:r>
              <a:rPr lang="en-US" dirty="0" smtClean="0"/>
              <a:t>Ensure </a:t>
            </a:r>
            <a:r>
              <a:rPr lang="en-US" dirty="0" smtClean="0"/>
              <a:t>that experiments on animals are avoided whenever it is possible to do so and propagate the principles </a:t>
            </a:r>
            <a:r>
              <a:rPr lang="en-US" dirty="0" smtClean="0"/>
              <a:t>of 3 R </a:t>
            </a:r>
            <a:r>
              <a:rPr lang="en-US" dirty="0" smtClean="0"/>
              <a:t>that is to REDUCE, REDEFINE, and REPLACE the use of animals in experiments</a:t>
            </a:r>
            <a:r>
              <a:rPr lang="en-US" dirty="0" smtClean="0"/>
              <a:t>.</a:t>
            </a:r>
          </a:p>
          <a:p>
            <a:r>
              <a:rPr lang="en-US" dirty="0" smtClean="0"/>
              <a:t> </a:t>
            </a:r>
            <a:r>
              <a:rPr lang="en-US" dirty="0" smtClean="0"/>
              <a:t>Ensure that as far as possible experiments are not performed merely for the purpose of acquiring manual skill </a:t>
            </a:r>
            <a:endParaRPr lang="en-US" dirty="0" smtClean="0"/>
          </a:p>
          <a:p>
            <a:r>
              <a:rPr lang="en-US" dirty="0" smtClean="0"/>
              <a:t>Ensure </a:t>
            </a:r>
            <a:r>
              <a:rPr lang="en-US" dirty="0" smtClean="0"/>
              <a:t>that the animals intended for the performance of </a:t>
            </a:r>
            <a:r>
              <a:rPr lang="en-US" dirty="0" smtClean="0"/>
              <a:t>the experiments </a:t>
            </a:r>
            <a:r>
              <a:rPr lang="en-US" dirty="0" smtClean="0"/>
              <a:t>are properly looked after both before and after </a:t>
            </a:r>
            <a:r>
              <a:rPr lang="en-US" dirty="0" smtClean="0"/>
              <a:t>experiments</a:t>
            </a:r>
          </a:p>
          <a:p>
            <a:r>
              <a:rPr lang="en-US" dirty="0" smtClean="0"/>
              <a:t>Ensure </a:t>
            </a:r>
            <a:r>
              <a:rPr lang="en-US" dirty="0" smtClean="0"/>
              <a:t>that required records are maintained with respect to experiments performed on animals.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0" y="2743200"/>
            <a:ext cx="5257800" cy="2554545"/>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r">
              <a:rot lat="0" lon="0" rev="3000000"/>
            </a:lightRig>
          </a:scene3d>
          <a:sp3d extrusionH="254000" contourW="19050">
            <a:bevelT w="82550" h="44450" prst="angle"/>
            <a:bevelB w="82550" h="44450" prst="angle"/>
            <a:contourClr>
              <a:srgbClr val="FFFFFF"/>
            </a:contourClr>
          </a:sp3d>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n-US" sz="8000" dirty="0" smtClean="0"/>
              <a:t>THANKS YOU !</a:t>
            </a:r>
            <a:endParaRPr lang="en-US" sz="8000" dirty="0"/>
          </a:p>
        </p:txBody>
      </p:sp>
    </p:spTree>
    <p:extLst>
      <p:ext uri="{BB962C8B-B14F-4D97-AF65-F5344CB8AC3E}">
        <p14:creationId xmlns:p14="http://schemas.microsoft.com/office/powerpoint/2010/main" xmlns="" val="2817152107"/>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ACTS AND RULES OF ANIMAL WELFARE </a:t>
            </a:r>
            <a:endParaRPr lang="en-US" dirty="0">
              <a:solidFill>
                <a:srgbClr val="FF0000"/>
              </a:solidFill>
            </a:endParaRPr>
          </a:p>
        </p:txBody>
      </p:sp>
      <p:sp>
        <p:nvSpPr>
          <p:cNvPr id="3" name="Content Placeholder 2"/>
          <p:cNvSpPr>
            <a:spLocks noGrp="1"/>
          </p:cNvSpPr>
          <p:nvPr>
            <p:ph idx="1"/>
          </p:nvPr>
        </p:nvSpPr>
        <p:spPr>
          <a:xfrm>
            <a:off x="152400" y="1143000"/>
            <a:ext cx="8534400" cy="5562600"/>
          </a:xfrm>
        </p:spPr>
        <p:txBody>
          <a:bodyPr>
            <a:normAutofit fontScale="92500" lnSpcReduction="20000"/>
          </a:bodyPr>
          <a:lstStyle/>
          <a:p>
            <a:r>
              <a:rPr lang="en-US" dirty="0" smtClean="0"/>
              <a:t>The Prevention of Cruelty to Draught and Pack Animals Rules, 1965</a:t>
            </a:r>
          </a:p>
          <a:p>
            <a:r>
              <a:rPr lang="en-US" dirty="0" smtClean="0"/>
              <a:t>The Prevention of Cruelty to Animals (Licensing of </a:t>
            </a:r>
            <a:r>
              <a:rPr lang="en-US" dirty="0" err="1" smtClean="0"/>
              <a:t>Farriers</a:t>
            </a:r>
            <a:r>
              <a:rPr lang="en-US" dirty="0" smtClean="0"/>
              <a:t>) Rules, 1965</a:t>
            </a:r>
          </a:p>
          <a:p>
            <a:r>
              <a:rPr lang="en-US" dirty="0" smtClean="0"/>
              <a:t>The Performing Animals Rules, 1973</a:t>
            </a:r>
          </a:p>
          <a:p>
            <a:r>
              <a:rPr lang="en-US" dirty="0" smtClean="0"/>
              <a:t>The Transport of Animals, Rules 1978</a:t>
            </a:r>
          </a:p>
          <a:p>
            <a:r>
              <a:rPr lang="en-US" dirty="0" smtClean="0"/>
              <a:t>The Prevention of Cruelty to Animals (Application of Fines) Rules, 1978</a:t>
            </a:r>
          </a:p>
          <a:p>
            <a:r>
              <a:rPr lang="en-US" dirty="0" smtClean="0"/>
              <a:t>The Prevention of Cruelty to Animals (Registration of Cattle Premises) Rules, 1978</a:t>
            </a:r>
          </a:p>
          <a:p>
            <a:r>
              <a:rPr lang="en-US" dirty="0" smtClean="0"/>
              <a:t>The Prevention of Cruelty (Capture of Animals) Rules, 1972</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solidFill>
                  <a:srgbClr val="FF0000"/>
                </a:solidFill>
              </a:rPr>
              <a:t>THE PREVENTION OF CRUELTY TO ANIMALS( SLAUGHTER HOUSE) RULES,2001</a:t>
            </a:r>
          </a:p>
        </p:txBody>
      </p:sp>
      <p:sp>
        <p:nvSpPr>
          <p:cNvPr id="3" name="Content Placeholder 2"/>
          <p:cNvSpPr>
            <a:spLocks noGrp="1"/>
          </p:cNvSpPr>
          <p:nvPr>
            <p:ph idx="1"/>
          </p:nvPr>
        </p:nvSpPr>
        <p:spPr>
          <a:xfrm>
            <a:off x="152400" y="1371600"/>
            <a:ext cx="8534400" cy="5334000"/>
          </a:xfrm>
        </p:spPr>
        <p:txBody>
          <a:bodyPr>
            <a:normAutofit/>
          </a:bodyPr>
          <a:lstStyle/>
          <a:p>
            <a:r>
              <a:rPr lang="en-US" dirty="0" smtClean="0"/>
              <a:t>What does law provides with respect to the slaughtering houses? </a:t>
            </a:r>
          </a:p>
          <a:p>
            <a:pPr>
              <a:buFont typeface="Wingdings" pitchFamily="2" charset="2"/>
              <a:buChar char="Ø"/>
            </a:pPr>
            <a:r>
              <a:rPr lang="en-US" dirty="0" smtClean="0"/>
              <a:t>Section 2(c) of the above mentioned Act defines slaughter house wherein 10 or more than 10 animals are slaughtered per day</a:t>
            </a:r>
          </a:p>
          <a:p>
            <a:pPr>
              <a:buFont typeface="Wingdings" pitchFamily="2" charset="2"/>
              <a:buChar char="Ø"/>
            </a:pPr>
            <a:r>
              <a:rPr lang="en-US" dirty="0" smtClean="0"/>
              <a:t> Duly licensed or recognized under a Central, State or Provincial Act or any rules or regulations made there under.</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solidFill>
                  <a:srgbClr val="FF0000"/>
                </a:solidFill>
              </a:rPr>
              <a:t>What is the law regarding the slaughtering of animals?</a:t>
            </a:r>
            <a:r>
              <a:rPr lang="en-US" dirty="0" smtClean="0"/>
              <a:t/>
            </a:r>
            <a:br>
              <a:rPr lang="en-US" dirty="0" smtClean="0"/>
            </a:br>
            <a:endParaRPr lang="en-US" dirty="0"/>
          </a:p>
        </p:txBody>
      </p:sp>
      <p:sp>
        <p:nvSpPr>
          <p:cNvPr id="3" name="Content Placeholder 2"/>
          <p:cNvSpPr>
            <a:spLocks noGrp="1"/>
          </p:cNvSpPr>
          <p:nvPr>
            <p:ph idx="1"/>
          </p:nvPr>
        </p:nvSpPr>
        <p:spPr>
          <a:xfrm>
            <a:off x="152400" y="1524000"/>
            <a:ext cx="8534400" cy="5181600"/>
          </a:xfrm>
        </p:spPr>
        <p:txBody>
          <a:bodyPr>
            <a:normAutofit fontScale="92500" lnSpcReduction="10000"/>
          </a:bodyPr>
          <a:lstStyle/>
          <a:p>
            <a:r>
              <a:rPr lang="en-US" dirty="0" smtClean="0"/>
              <a:t>Section 3(1) of the above mentioned Act provides that </a:t>
            </a:r>
          </a:p>
          <a:p>
            <a:pPr>
              <a:buFont typeface="Wingdings" pitchFamily="2" charset="2"/>
              <a:buChar char="Ø"/>
            </a:pPr>
            <a:r>
              <a:rPr lang="en-US" dirty="0" smtClean="0"/>
              <a:t>animals cannot be slaughtered except in the recognized and licensed houses. </a:t>
            </a:r>
          </a:p>
          <a:p>
            <a:r>
              <a:rPr lang="en-US" dirty="0" smtClean="0"/>
              <a:t>Section 3(2), prohibits slaughtering of any animal</a:t>
            </a:r>
          </a:p>
          <a:p>
            <a:pPr>
              <a:buFont typeface="Wingdings" pitchFamily="2" charset="2"/>
              <a:buChar char="Ø"/>
            </a:pPr>
            <a:r>
              <a:rPr lang="en-US" dirty="0" smtClean="0"/>
              <a:t> which is pregnant or</a:t>
            </a:r>
          </a:p>
          <a:p>
            <a:pPr>
              <a:buFont typeface="Wingdings" pitchFamily="2" charset="2"/>
              <a:buChar char="Ø"/>
            </a:pPr>
            <a:r>
              <a:rPr lang="en-US" dirty="0" smtClean="0"/>
              <a:t>has an offspring less than three months old, or</a:t>
            </a:r>
          </a:p>
          <a:p>
            <a:pPr>
              <a:buFont typeface="Wingdings" pitchFamily="2" charset="2"/>
              <a:buChar char="Ø"/>
            </a:pPr>
            <a:r>
              <a:rPr lang="en-US" dirty="0" smtClean="0"/>
              <a:t>the animal which is under the age of three months or</a:t>
            </a:r>
          </a:p>
          <a:p>
            <a:pPr>
              <a:buFont typeface="Wingdings" pitchFamily="2" charset="2"/>
              <a:buChar char="Ø"/>
            </a:pPr>
            <a:r>
              <a:rPr lang="en-US" dirty="0" smtClean="0"/>
              <a:t> has not been certified by a veterinary doctor that it is in a fit condition to be slaughtered.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solidFill>
                  <a:srgbClr val="FF0000"/>
                </a:solidFill>
              </a:rPr>
              <a:t>Is slaughtering of animal apart from the slaughter house forbidden?</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a:xfrm>
            <a:off x="152400" y="1447800"/>
            <a:ext cx="8534400" cy="5257800"/>
          </a:xfrm>
        </p:spPr>
        <p:txBody>
          <a:bodyPr>
            <a:normAutofit fontScale="92500" lnSpcReduction="20000"/>
          </a:bodyPr>
          <a:lstStyle/>
          <a:p>
            <a:r>
              <a:rPr lang="en-US" dirty="0" smtClean="0"/>
              <a:t>Wherever there is a Government slaughter-house, the slaughter cannot be done anywhere else. </a:t>
            </a:r>
          </a:p>
          <a:p>
            <a:r>
              <a:rPr lang="en-US" dirty="0" smtClean="0"/>
              <a:t>If there is no government slaughter house in that area then killing can only take place in </a:t>
            </a:r>
            <a:r>
              <a:rPr lang="en-US" dirty="0" err="1" smtClean="0"/>
              <a:t>licenced</a:t>
            </a:r>
            <a:r>
              <a:rPr lang="en-US" dirty="0" smtClean="0"/>
              <a:t> slaughter houses which should be situated where they are not public </a:t>
            </a:r>
            <a:r>
              <a:rPr lang="en-US" dirty="0" err="1" smtClean="0"/>
              <a:t>nusisance</a:t>
            </a:r>
            <a:r>
              <a:rPr lang="en-US" dirty="0" smtClean="0"/>
              <a:t> and an environmental hazard. </a:t>
            </a:r>
          </a:p>
          <a:p>
            <a:r>
              <a:rPr lang="en-US" dirty="0" smtClean="0"/>
              <a:t>These slaughterhouses have to follow the Municipal Corporation laws and the ISI regulations. </a:t>
            </a:r>
          </a:p>
          <a:p>
            <a:r>
              <a:rPr lang="en-US" dirty="0" smtClean="0"/>
              <a:t>Lambs or any other animals cannot be slaughtered in slums, in roadside ramshackle meat shops or in </a:t>
            </a:r>
            <a:r>
              <a:rPr lang="en-US" dirty="0" err="1" smtClean="0"/>
              <a:t>dhabas</a:t>
            </a:r>
            <a:r>
              <a:rPr lang="en-US" dirty="0" smtClean="0"/>
              <a:t> or in private houses.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solidFill>
                  <a:srgbClr val="FF0000"/>
                </a:solidFill>
              </a:rPr>
              <a:t/>
            </a:r>
            <a:br>
              <a:rPr lang="en-US" dirty="0" smtClean="0">
                <a:solidFill>
                  <a:srgbClr val="FF0000"/>
                </a:solidFill>
              </a:rPr>
            </a:br>
            <a:r>
              <a:rPr lang="en-US" dirty="0" smtClean="0">
                <a:solidFill>
                  <a:srgbClr val="FF0000"/>
                </a:solidFill>
              </a:rPr>
              <a:t>Is it crime to sell camel’s meat?</a:t>
            </a:r>
            <a:r>
              <a:rPr lang="en-US" dirty="0" smtClean="0"/>
              <a:t/>
            </a:r>
            <a:br>
              <a:rPr lang="en-US" dirty="0" smtClean="0"/>
            </a:br>
            <a:endParaRPr lang="en-US" dirty="0"/>
          </a:p>
        </p:txBody>
      </p:sp>
      <p:sp>
        <p:nvSpPr>
          <p:cNvPr id="3" name="Content Placeholder 2"/>
          <p:cNvSpPr>
            <a:spLocks noGrp="1"/>
          </p:cNvSpPr>
          <p:nvPr>
            <p:ph idx="1"/>
          </p:nvPr>
        </p:nvSpPr>
        <p:spPr>
          <a:xfrm>
            <a:off x="152400" y="838200"/>
            <a:ext cx="8534400" cy="5867400"/>
          </a:xfrm>
        </p:spPr>
        <p:txBody>
          <a:bodyPr>
            <a:normAutofit/>
          </a:bodyPr>
          <a:lstStyle/>
          <a:p>
            <a:r>
              <a:rPr lang="en-US" dirty="0" smtClean="0"/>
              <a:t>Camel‘s meat is not notified item of food, as per the provisions of the prevention of cruelty to animals act,1960.</a:t>
            </a:r>
          </a:p>
          <a:p>
            <a:endParaRPr lang="en-US" dirty="0" smtClean="0"/>
          </a:p>
          <a:p>
            <a:r>
              <a:rPr lang="en-US" dirty="0" smtClean="0"/>
              <a:t>Presently, provision is available, only for slaughtering cattle, goat, sheep and pig, within the Corporation limits.</a:t>
            </a:r>
          </a:p>
          <a:p>
            <a:pPr>
              <a:buNone/>
            </a:pPr>
            <a:r>
              <a:rPr lang="en-US" dirty="0" smtClean="0"/>
              <a:t> </a:t>
            </a:r>
          </a:p>
          <a:p>
            <a:r>
              <a:rPr lang="en-US" dirty="0" smtClean="0"/>
              <a:t>The license to sell beef will not enable the sale of camel‘s meat.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rgbClr val="FF0000"/>
                </a:solidFill>
              </a:rPr>
              <a:t>What does the law says regarding the conducting of experiments on animals?</a:t>
            </a:r>
            <a:endParaRPr lang="en-US" sz="3600" dirty="0">
              <a:solidFill>
                <a:srgbClr val="FF0000"/>
              </a:solidFill>
            </a:endParaRPr>
          </a:p>
        </p:txBody>
      </p:sp>
      <p:sp>
        <p:nvSpPr>
          <p:cNvPr id="3" name="Content Placeholder 2"/>
          <p:cNvSpPr>
            <a:spLocks noGrp="1"/>
          </p:cNvSpPr>
          <p:nvPr>
            <p:ph idx="1"/>
          </p:nvPr>
        </p:nvSpPr>
        <p:spPr>
          <a:xfrm>
            <a:off x="152400" y="1447800"/>
            <a:ext cx="8534400" cy="5257800"/>
          </a:xfrm>
        </p:spPr>
        <p:txBody>
          <a:bodyPr>
            <a:normAutofit fontScale="62500" lnSpcReduction="20000"/>
          </a:bodyPr>
          <a:lstStyle/>
          <a:p>
            <a:r>
              <a:rPr lang="en-US" dirty="0" smtClean="0"/>
              <a:t>Section </a:t>
            </a:r>
            <a:r>
              <a:rPr lang="en-US" dirty="0" smtClean="0"/>
              <a:t>4 of the Experiments on Animals ( Control and Supervision ) Rules, 1968 lays down certain conditions regarding the conducting of experiments which are as follows : </a:t>
            </a:r>
            <a:endParaRPr lang="en-US" dirty="0" smtClean="0"/>
          </a:p>
          <a:p>
            <a:r>
              <a:rPr lang="en-US" dirty="0" smtClean="0"/>
              <a:t>1</a:t>
            </a:r>
            <a:r>
              <a:rPr lang="en-US" dirty="0" smtClean="0"/>
              <a:t>. Experiments should be performed with due care and humanity </a:t>
            </a:r>
            <a:endParaRPr lang="en-US" dirty="0" smtClean="0"/>
          </a:p>
          <a:p>
            <a:r>
              <a:rPr lang="en-US" dirty="0" smtClean="0"/>
              <a:t>3</a:t>
            </a:r>
            <a:r>
              <a:rPr lang="en-US" dirty="0" smtClean="0"/>
              <a:t>. Minimum number of animals shall be used in an experiment </a:t>
            </a:r>
            <a:endParaRPr lang="en-US" dirty="0" smtClean="0"/>
          </a:p>
          <a:p>
            <a:r>
              <a:rPr lang="en-US" dirty="0" smtClean="0"/>
              <a:t>4</a:t>
            </a:r>
            <a:r>
              <a:rPr lang="en-US" dirty="0" smtClean="0"/>
              <a:t>. Experiments involving operative procedure more severe than simple inoculation or superficial </a:t>
            </a:r>
            <a:r>
              <a:rPr lang="en-US" dirty="0" err="1" smtClean="0"/>
              <a:t>venesection</a:t>
            </a:r>
            <a:r>
              <a:rPr lang="en-US" dirty="0" smtClean="0"/>
              <a:t> shall be performed under the influence of </a:t>
            </a:r>
            <a:r>
              <a:rPr lang="en-US" dirty="0" err="1" smtClean="0"/>
              <a:t>anaesthetic</a:t>
            </a:r>
            <a:r>
              <a:rPr lang="en-US" dirty="0" smtClean="0"/>
              <a:t> of sufficient power to prevent the animal feeling pain </a:t>
            </a:r>
            <a:endParaRPr lang="en-US" dirty="0" smtClean="0"/>
          </a:p>
          <a:p>
            <a:r>
              <a:rPr lang="en-US" dirty="0" smtClean="0"/>
              <a:t>5</a:t>
            </a:r>
            <a:r>
              <a:rPr lang="en-US" dirty="0" smtClean="0"/>
              <a:t>. The experiment shall not be performed for the purpose of attaining or retaining manual skill. </a:t>
            </a:r>
            <a:endParaRPr lang="en-US" dirty="0" smtClean="0"/>
          </a:p>
          <a:p>
            <a:r>
              <a:rPr lang="en-US" dirty="0" smtClean="0"/>
              <a:t>6</a:t>
            </a:r>
            <a:r>
              <a:rPr lang="en-US" dirty="0" smtClean="0"/>
              <a:t>. Experiment shall not be performed by way of an illustration of lecture in schools or colleges </a:t>
            </a:r>
            <a:endParaRPr lang="en-US" dirty="0" smtClean="0"/>
          </a:p>
          <a:p>
            <a:r>
              <a:rPr lang="en-US" dirty="0" smtClean="0"/>
              <a:t>7</a:t>
            </a:r>
            <a:r>
              <a:rPr lang="en-US" dirty="0" smtClean="0"/>
              <a:t>. Experiments shall not be performed as a public demonstration except for advancement of knowledge </a:t>
            </a:r>
            <a:endParaRPr lang="en-US" dirty="0" smtClean="0"/>
          </a:p>
          <a:p>
            <a:r>
              <a:rPr lang="en-US" dirty="0" smtClean="0"/>
              <a:t>8</a:t>
            </a:r>
            <a:r>
              <a:rPr lang="en-US" dirty="0" smtClean="0"/>
              <a:t>. The substance known as </a:t>
            </a:r>
            <a:r>
              <a:rPr lang="en-US" dirty="0" err="1" smtClean="0"/>
              <a:t>Urari</a:t>
            </a:r>
            <a:r>
              <a:rPr lang="en-US" dirty="0" smtClean="0"/>
              <a:t> or </a:t>
            </a:r>
            <a:r>
              <a:rPr lang="en-US" dirty="0" err="1" smtClean="0"/>
              <a:t>Curari</a:t>
            </a:r>
            <a:r>
              <a:rPr lang="en-US" dirty="0" smtClean="0"/>
              <a:t> or any such </a:t>
            </a:r>
            <a:r>
              <a:rPr lang="en-US" dirty="0" err="1" smtClean="0"/>
              <a:t>paralysant</a:t>
            </a:r>
            <a:r>
              <a:rPr lang="en-US" dirty="0" smtClean="0"/>
              <a:t> shall not be used or administered for the purpose of any experiment except in conjunction with </a:t>
            </a:r>
            <a:r>
              <a:rPr lang="en-US" dirty="0" err="1" smtClean="0"/>
              <a:t>anaesthetic</a:t>
            </a:r>
            <a:r>
              <a:rPr lang="en-US" dirty="0" smtClean="0"/>
              <a:t> of sufficient depth to produce loss of </a:t>
            </a:r>
            <a:r>
              <a:rPr lang="en-US" dirty="0" smtClean="0"/>
              <a:t>consciousness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rmAutofit fontScale="90000"/>
          </a:bodyPr>
          <a:lstStyle/>
          <a:p>
            <a:r>
              <a:rPr lang="en-US" sz="3600" dirty="0" smtClean="0">
                <a:solidFill>
                  <a:srgbClr val="FF0000"/>
                </a:solidFill>
              </a:rPr>
              <a:t>Is it illegal to sell animals for experiments? </a:t>
            </a:r>
            <a:endParaRPr lang="en-US" sz="3600" dirty="0">
              <a:solidFill>
                <a:srgbClr val="FF0000"/>
              </a:solidFill>
            </a:endParaRPr>
          </a:p>
        </p:txBody>
      </p:sp>
      <p:sp>
        <p:nvSpPr>
          <p:cNvPr id="3" name="Content Placeholder 2"/>
          <p:cNvSpPr>
            <a:spLocks noGrp="1"/>
          </p:cNvSpPr>
          <p:nvPr>
            <p:ph idx="1"/>
          </p:nvPr>
        </p:nvSpPr>
        <p:spPr>
          <a:xfrm>
            <a:off x="152400" y="609600"/>
            <a:ext cx="8534400" cy="6096000"/>
          </a:xfrm>
        </p:spPr>
        <p:txBody>
          <a:bodyPr>
            <a:normAutofit fontScale="92500" lnSpcReduction="10000"/>
          </a:bodyPr>
          <a:lstStyle/>
          <a:p>
            <a:r>
              <a:rPr lang="en-US" dirty="0" smtClean="0"/>
              <a:t>Yes, it is illegal to sale animals for experiments. </a:t>
            </a:r>
            <a:endParaRPr lang="en-US" dirty="0" smtClean="0"/>
          </a:p>
          <a:p>
            <a:r>
              <a:rPr lang="en-US" dirty="0" smtClean="0"/>
              <a:t>Section </a:t>
            </a:r>
            <a:r>
              <a:rPr lang="en-US" dirty="0" smtClean="0"/>
              <a:t>4A of The Experiments on Animals ( control and Supervision) puts restriction on </a:t>
            </a:r>
            <a:r>
              <a:rPr lang="en-US" dirty="0" smtClean="0"/>
              <a:t>sale of </a:t>
            </a:r>
            <a:r>
              <a:rPr lang="en-US" dirty="0" smtClean="0"/>
              <a:t>animals for experiments. </a:t>
            </a:r>
            <a:endParaRPr lang="en-US" dirty="0" smtClean="0"/>
          </a:p>
          <a:p>
            <a:pPr algn="just"/>
            <a:r>
              <a:rPr lang="en-US" dirty="0" smtClean="0"/>
              <a:t>It </a:t>
            </a:r>
            <a:r>
              <a:rPr lang="en-US" dirty="0" smtClean="0"/>
              <a:t>says that no officer, employee or agent of any animal-control authority shall </a:t>
            </a:r>
            <a:r>
              <a:rPr lang="en-US" dirty="0" smtClean="0"/>
              <a:t> </a:t>
            </a:r>
            <a:r>
              <a:rPr lang="en-US" dirty="0" smtClean="0"/>
              <a:t>transfer, trade, supply or otherwise provide any animal coming into his or her possession to any animal dealer, commercial kennel, pet shop, laboratory, educational institution or other person for the use in research, product development testing, education, biological production or other scientific, biomedical or veterinary purposes</a:t>
            </a:r>
            <a:r>
              <a:rPr lang="en-US" dirty="0" smtClean="0"/>
              <a:t>.</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solidFill>
                  <a:srgbClr val="FF0000"/>
                </a:solidFill>
              </a:rPr>
              <a:t>COMMITTEE FOR THE PURPOSE OF CONTROL AND SUPERVISION ON EXPERIMENTS ON </a:t>
            </a:r>
            <a:r>
              <a:rPr lang="en-US" sz="3100" dirty="0" smtClean="0">
                <a:solidFill>
                  <a:srgbClr val="FF0000"/>
                </a:solidFill>
              </a:rPr>
              <a:t>ANIMALS(CPCSEA</a:t>
            </a:r>
            <a:r>
              <a:rPr lang="en-US" sz="3100" dirty="0" smtClean="0">
                <a:solidFill>
                  <a:srgbClr val="FF0000"/>
                </a:solidFill>
              </a:rPr>
              <a:t>)</a:t>
            </a:r>
            <a:r>
              <a:rPr lang="en-US" dirty="0" smtClean="0">
                <a:solidFill>
                  <a:srgbClr val="FF0000"/>
                </a:solidFill>
              </a:rPr>
              <a:t>. </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CPCSEA has </a:t>
            </a:r>
            <a:r>
              <a:rPr lang="en-US" dirty="0" smtClean="0"/>
              <a:t>been constituted by the Government </a:t>
            </a:r>
            <a:r>
              <a:rPr lang="en-US" dirty="0" smtClean="0"/>
              <a:t>of India</a:t>
            </a:r>
            <a:r>
              <a:rPr lang="en-US" dirty="0" smtClean="0"/>
              <a:t>, under Sections 14 to Chapter IV of the Prevention of </a:t>
            </a:r>
            <a:r>
              <a:rPr lang="en-US" dirty="0" smtClean="0"/>
              <a:t>Cruelty </a:t>
            </a:r>
            <a:r>
              <a:rPr lang="en-US" dirty="0" smtClean="0"/>
              <a:t>to animals Act, 1960, for the purpose of controlling and supervising experiments performed on animals. </a:t>
            </a:r>
            <a:endParaRPr lang="en-US"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1025</Words>
  <Application>Microsoft Office PowerPoint</Application>
  <PresentationFormat>On-screen Show (4:3)</PresentationFormat>
  <Paragraphs>66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Department of Veterinary  Medicine  Bihar Veterinary College, Patna – 800 014 (BASU, Patna)</vt:lpstr>
      <vt:lpstr>ACTS AND RULES OF ANIMAL WELFARE </vt:lpstr>
      <vt:lpstr>THE PREVENTION OF CRUELTY TO ANIMALS( SLAUGHTER HOUSE) RULES,2001</vt:lpstr>
      <vt:lpstr> What is the law regarding the slaughtering of animals? </vt:lpstr>
      <vt:lpstr> Is slaughtering of animal apart from the slaughter house forbidden? </vt:lpstr>
      <vt:lpstr> Is it crime to sell camel’s meat? </vt:lpstr>
      <vt:lpstr>What does the law says regarding the conducting of experiments on animals?</vt:lpstr>
      <vt:lpstr>Is it illegal to sell animals for experiments? </vt:lpstr>
      <vt:lpstr>COMMITTEE FOR THE PURPOSE OF CONTROL AND SUPERVISION ON EXPERIMENTS ON ANIMALS(CPCSEA). </vt:lpstr>
      <vt:lpstr>Duty of CPCSEA </vt:lpstr>
      <vt:lpstr>Duty of CPCSEA </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Veterinary  Medicine  Bihar Veterinary College, Patna – 800 014 (BASU, Patna)</dc:title>
  <dc:creator>hp</dc:creator>
  <cp:lastModifiedBy>Ranveer kr singh</cp:lastModifiedBy>
  <cp:revision>14</cp:revision>
  <dcterms:created xsi:type="dcterms:W3CDTF">2006-08-16T00:00:00Z</dcterms:created>
  <dcterms:modified xsi:type="dcterms:W3CDTF">2020-11-17T07:21:26Z</dcterms:modified>
</cp:coreProperties>
</file>