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7" r:id="rId10"/>
    <p:sldId id="262"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E6A2E-F5F6-4A1C-8337-CC1776DCCD75}" type="datetimeFigureOut">
              <a:rPr lang="en-US" smtClean="0"/>
              <a:pPr/>
              <a:t>10/13/2020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939913-EA53-4DEE-A43C-8D1509EA55E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E6A2E-F5F6-4A1C-8337-CC1776DCCD75}" type="datetimeFigureOut">
              <a:rPr lang="en-US" smtClean="0"/>
              <a:pPr/>
              <a:t>10/13/2020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39913-EA53-4DEE-A43C-8D1509EA55E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etrapak.com/packaging/tetra-top" TargetMode="External"/><Relationship Id="rId7" Type="http://schemas.openxmlformats.org/officeDocument/2006/relationships/hyperlink" Target="https://www.tetrapak.com/packaging/tetra-fino-aseptic" TargetMode="External"/><Relationship Id="rId2" Type="http://schemas.openxmlformats.org/officeDocument/2006/relationships/hyperlink" Target="https://www.tetrapak.com/packaging/tetra-rex" TargetMode="External"/><Relationship Id="rId1" Type="http://schemas.openxmlformats.org/officeDocument/2006/relationships/slideLayout" Target="../slideLayouts/slideLayout2.xml"/><Relationship Id="rId6" Type="http://schemas.openxmlformats.org/officeDocument/2006/relationships/hyperlink" Target="https://www.tetrapak.com/packaging/tetra-wedge-aseptic" TargetMode="External"/><Relationship Id="rId5" Type="http://schemas.openxmlformats.org/officeDocument/2006/relationships/hyperlink" Target="https://www.tetrapak.com/packaging/tetra-brik-aseptic" TargetMode="External"/><Relationship Id="rId4" Type="http://schemas.openxmlformats.org/officeDocument/2006/relationships/hyperlink" Target="https://www.tetrapak.com/packaging/tetra-prisma-aseptic"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Ethyl_methylphenylglycidate" TargetMode="External"/><Relationship Id="rId2" Type="http://schemas.openxmlformats.org/officeDocument/2006/relationships/hyperlink" Target="https://en.wikipedia.org/wiki/Strawberry" TargetMode="External"/><Relationship Id="rId1" Type="http://schemas.openxmlformats.org/officeDocument/2006/relationships/slideLayout" Target="../slideLayouts/slideLayout2.xml"/><Relationship Id="rId4" Type="http://schemas.openxmlformats.org/officeDocument/2006/relationships/hyperlink" Target="https://en.wikipedia.org/wiki/Dietary_suppleme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071569"/>
          </a:xfrm>
        </p:spPr>
        <p:txBody>
          <a:bodyPr/>
          <a:lstStyle/>
          <a:p>
            <a:r>
              <a:rPr lang="en-IN" b="1" dirty="0" smtClean="0"/>
              <a:t>Flavoured milk</a:t>
            </a:r>
            <a:endParaRPr lang="en-IN" dirty="0"/>
          </a:p>
        </p:txBody>
      </p:sp>
      <p:sp>
        <p:nvSpPr>
          <p:cNvPr id="3" name="Subtitle 2"/>
          <p:cNvSpPr>
            <a:spLocks noGrp="1"/>
          </p:cNvSpPr>
          <p:nvPr>
            <p:ph type="subTitle" idx="1"/>
          </p:nvPr>
        </p:nvSpPr>
        <p:spPr>
          <a:xfrm>
            <a:off x="857224" y="4357694"/>
            <a:ext cx="4572032" cy="1214446"/>
          </a:xfrm>
        </p:spPr>
        <p:txBody>
          <a:bodyPr>
            <a:normAutofit fontScale="55000" lnSpcReduction="20000"/>
          </a:bodyPr>
          <a:lstStyle/>
          <a:p>
            <a:pPr algn="l"/>
            <a:r>
              <a:rPr lang="en-IN" sz="3500" b="1" dirty="0" smtClean="0">
                <a:latin typeface="Algerian" pitchFamily="82" charset="0"/>
              </a:rPr>
              <a:t>Department- Dairy Technology</a:t>
            </a:r>
          </a:p>
          <a:p>
            <a:pPr algn="l"/>
            <a:r>
              <a:rPr lang="en-IN" sz="3500" b="1" dirty="0" smtClean="0">
                <a:latin typeface="Algerian" pitchFamily="82" charset="0"/>
              </a:rPr>
              <a:t>Semester-5</a:t>
            </a:r>
            <a:r>
              <a:rPr lang="en-IN" sz="3500" b="1" baseline="30000" dirty="0" smtClean="0">
                <a:latin typeface="Algerian" pitchFamily="82" charset="0"/>
              </a:rPr>
              <a:t>th</a:t>
            </a:r>
            <a:endParaRPr lang="en-IN" sz="3500" b="1" dirty="0" smtClean="0">
              <a:latin typeface="Algerian" pitchFamily="82" charset="0"/>
            </a:endParaRPr>
          </a:p>
          <a:p>
            <a:pPr algn="l"/>
            <a:r>
              <a:rPr lang="en-IN" sz="3500" b="1" dirty="0" smtClean="0">
                <a:latin typeface="Algerian" pitchFamily="82" charset="0"/>
              </a:rPr>
              <a:t>Course-By Product Technology</a:t>
            </a:r>
          </a:p>
          <a:p>
            <a:pPr algn="l"/>
            <a:r>
              <a:rPr lang="en-IN" sz="3500" b="1" dirty="0" smtClean="0">
                <a:latin typeface="Algerian" pitchFamily="82" charset="0"/>
              </a:rPr>
              <a:t>Teacher- </a:t>
            </a:r>
            <a:r>
              <a:rPr lang="en-IN" sz="3500" b="1" dirty="0" err="1" smtClean="0">
                <a:latin typeface="Algerian" pitchFamily="82" charset="0"/>
              </a:rPr>
              <a:t>Bipin</a:t>
            </a:r>
            <a:r>
              <a:rPr lang="en-IN" sz="3500" b="1" dirty="0" smtClean="0">
                <a:latin typeface="Algerian" pitchFamily="82" charset="0"/>
              </a:rPr>
              <a:t> Kumar Singh</a:t>
            </a:r>
          </a:p>
          <a:p>
            <a:endParaRPr lang="en-IN" dirty="0"/>
          </a:p>
        </p:txBody>
      </p:sp>
      <p:pic>
        <p:nvPicPr>
          <p:cNvPr id="4" name="Picture 3">
            <a:extLst>
              <a:ext uri="{FF2B5EF4-FFF2-40B4-BE49-F238E27FC236}">
                <a16:creationId xmlns="" xmlns:a16="http://schemas.microsoft.com/office/drawing/2014/main" id="{F818AF23-D53A-4082-BBDD-82D40E033852}"/>
              </a:ext>
            </a:extLst>
          </p:cNvPr>
          <p:cNvPicPr>
            <a:picLocks/>
          </p:cNvPicPr>
          <p:nvPr/>
        </p:nvPicPr>
        <p:blipFill>
          <a:blip r:embed="rId2"/>
          <a:stretch>
            <a:fillRect/>
          </a:stretch>
        </p:blipFill>
        <p:spPr>
          <a:xfrm>
            <a:off x="5429255" y="1952978"/>
            <a:ext cx="3714745" cy="3690600"/>
          </a:xfrm>
          <a:prstGeom prst="rect">
            <a:avLst/>
          </a:prstGeom>
        </p:spPr>
      </p:pic>
      <p:sp>
        <p:nvSpPr>
          <p:cNvPr id="13314" name="AutoShape 2" descr="Flavoured Milk Images, Stock Photos &amp; Vectors | Shutterstock"/>
          <p:cNvSpPr>
            <a:spLocks noChangeAspect="1" noChangeArrowheads="1"/>
          </p:cNvSpPr>
          <p:nvPr/>
        </p:nvSpPr>
        <p:spPr bwMode="auto">
          <a:xfrm>
            <a:off x="155575" y="-822325"/>
            <a:ext cx="2390775" cy="17145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3316" name="AutoShape 4" descr="Flavoured Milk Images, Stock Photos &amp; Vectors | Shutterstock"/>
          <p:cNvSpPr>
            <a:spLocks noChangeAspect="1" noChangeArrowheads="1"/>
          </p:cNvSpPr>
          <p:nvPr/>
        </p:nvSpPr>
        <p:spPr bwMode="auto">
          <a:xfrm>
            <a:off x="155575" y="-822325"/>
            <a:ext cx="2390775" cy="17145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3318" name="AutoShape 6" descr="Flavoured Milk Images, Stock Photos &amp; Vectors | Shutterstock"/>
          <p:cNvSpPr>
            <a:spLocks noChangeAspect="1" noChangeArrowheads="1"/>
          </p:cNvSpPr>
          <p:nvPr/>
        </p:nvSpPr>
        <p:spPr bwMode="auto">
          <a:xfrm>
            <a:off x="155575" y="-822325"/>
            <a:ext cx="2390775" cy="17145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3320" name="Picture 8" descr="Selection Of Flavoured Milk - Strawberry, Chocolate, Banana Stock Photo,  Picture And Royalty Free Image. Image 70449418."/>
          <p:cNvPicPr>
            <a:picLocks noChangeAspect="1" noChangeArrowheads="1"/>
          </p:cNvPicPr>
          <p:nvPr/>
        </p:nvPicPr>
        <p:blipFill>
          <a:blip r:embed="rId3"/>
          <a:srcRect/>
          <a:stretch>
            <a:fillRect/>
          </a:stretch>
        </p:blipFill>
        <p:spPr bwMode="auto">
          <a:xfrm>
            <a:off x="928662" y="1928802"/>
            <a:ext cx="4500594" cy="236538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Packages</a:t>
            </a:r>
            <a:br>
              <a:rPr lang="en-IN" b="1" dirty="0" smtClean="0"/>
            </a:br>
            <a:endParaRPr lang="en-IN" dirty="0"/>
          </a:p>
        </p:txBody>
      </p:sp>
      <p:sp>
        <p:nvSpPr>
          <p:cNvPr id="3" name="Content Placeholder 2"/>
          <p:cNvSpPr>
            <a:spLocks noGrp="1"/>
          </p:cNvSpPr>
          <p:nvPr>
            <p:ph idx="1"/>
          </p:nvPr>
        </p:nvSpPr>
        <p:spPr/>
        <p:txBody>
          <a:bodyPr>
            <a:normAutofit lnSpcReduction="10000"/>
          </a:bodyPr>
          <a:lstStyle/>
          <a:p>
            <a:r>
              <a:rPr lang="en-IN" b="1" dirty="0" smtClean="0">
                <a:hlinkClick r:id="rId2"/>
              </a:rPr>
              <a:t>Tetra Rex</a:t>
            </a:r>
            <a:endParaRPr lang="en-IN" b="1" dirty="0" smtClean="0"/>
          </a:p>
          <a:p>
            <a:r>
              <a:rPr lang="en-IN" b="1" dirty="0" smtClean="0">
                <a:hlinkClick r:id="rId3"/>
              </a:rPr>
              <a:t>Tetra Top</a:t>
            </a:r>
            <a:endParaRPr lang="en-IN" b="1" dirty="0" smtClean="0"/>
          </a:p>
          <a:p>
            <a:r>
              <a:rPr lang="en-IN" b="1" dirty="0" smtClean="0">
                <a:hlinkClick r:id="rId4"/>
              </a:rPr>
              <a:t>Tetra </a:t>
            </a:r>
            <a:r>
              <a:rPr lang="en-IN" b="1" dirty="0" err="1" smtClean="0">
                <a:hlinkClick r:id="rId4"/>
              </a:rPr>
              <a:t>Prisma</a:t>
            </a:r>
            <a:r>
              <a:rPr lang="en-IN" b="1" dirty="0" smtClean="0">
                <a:hlinkClick r:id="rId4"/>
              </a:rPr>
              <a:t> Aseptic</a:t>
            </a:r>
            <a:endParaRPr lang="en-IN" b="1" dirty="0" smtClean="0"/>
          </a:p>
          <a:p>
            <a:r>
              <a:rPr lang="en-IN" b="1" dirty="0" smtClean="0">
                <a:hlinkClick r:id="rId5"/>
              </a:rPr>
              <a:t>Tetra </a:t>
            </a:r>
            <a:r>
              <a:rPr lang="en-IN" b="1" dirty="0" err="1" smtClean="0">
                <a:hlinkClick r:id="rId5"/>
              </a:rPr>
              <a:t>Brik</a:t>
            </a:r>
            <a:r>
              <a:rPr lang="en-IN" b="1" dirty="0" smtClean="0">
                <a:hlinkClick r:id="rId5"/>
              </a:rPr>
              <a:t> Aseptic</a:t>
            </a:r>
            <a:endParaRPr lang="en-IN" b="1" dirty="0" smtClean="0"/>
          </a:p>
          <a:p>
            <a:r>
              <a:rPr lang="en-IN" b="1" dirty="0" smtClean="0">
                <a:hlinkClick r:id="rId6"/>
              </a:rPr>
              <a:t>Tetra Wedge Aseptic</a:t>
            </a:r>
            <a:endParaRPr lang="en-IN" b="1" dirty="0" smtClean="0"/>
          </a:p>
          <a:p>
            <a:r>
              <a:rPr lang="en-IN" b="1" dirty="0" smtClean="0">
                <a:hlinkClick r:id="rId7"/>
              </a:rPr>
              <a:t>Tetra </a:t>
            </a:r>
            <a:r>
              <a:rPr lang="en-IN" b="1" dirty="0" err="1" smtClean="0">
                <a:hlinkClick r:id="rId7"/>
              </a:rPr>
              <a:t>Fino</a:t>
            </a:r>
            <a:r>
              <a:rPr lang="en-IN" b="1" dirty="0" smtClean="0">
                <a:hlinkClick r:id="rId7"/>
              </a:rPr>
              <a:t> Aseptic</a:t>
            </a:r>
            <a:endParaRPr lang="en-IN" b="1" dirty="0" smtClean="0"/>
          </a:p>
          <a:p>
            <a:r>
              <a:rPr lang="en-IN" b="1" dirty="0" smtClean="0"/>
              <a:t>Bottles</a:t>
            </a:r>
          </a:p>
          <a:p>
            <a:r>
              <a:rPr lang="en-IN" b="1" dirty="0" smtClean="0"/>
              <a:t>Polythene</a:t>
            </a:r>
          </a:p>
          <a:p>
            <a:pPr>
              <a:buNone/>
            </a:pPr>
            <a:endParaRPr lang="en-IN" b="1" dirty="0" smtClean="0"/>
          </a:p>
          <a:p>
            <a:pPr>
              <a:buNone/>
            </a:pPr>
            <a:endParaRPr lang="en-IN" b="1" dirty="0" smtClean="0"/>
          </a:p>
          <a:p>
            <a:endParaRPr lang="en-IN"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Thank u Images: Find best latest Thank u Images in HD for your PC desktop  background and mobile phones. | Thank you pictures, Thank you images, Thank  you photos"/>
          <p:cNvPicPr>
            <a:picLocks noChangeAspect="1" noChangeArrowheads="1"/>
          </p:cNvPicPr>
          <p:nvPr/>
        </p:nvPicPr>
        <p:blipFill>
          <a:blip r:embed="rId2"/>
          <a:srcRect/>
          <a:stretch>
            <a:fillRect/>
          </a:stretch>
        </p:blipFill>
        <p:spPr bwMode="auto">
          <a:xfrm>
            <a:off x="1"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 Flavoured milk</a:t>
            </a:r>
            <a:r>
              <a:rPr lang="en-IN" dirty="0" smtClean="0"/>
              <a:t> </a:t>
            </a:r>
            <a:endParaRPr lang="en-IN" dirty="0"/>
          </a:p>
        </p:txBody>
      </p:sp>
      <p:sp>
        <p:nvSpPr>
          <p:cNvPr id="3" name="Content Placeholder 2"/>
          <p:cNvSpPr>
            <a:spLocks noGrp="1"/>
          </p:cNvSpPr>
          <p:nvPr>
            <p:ph idx="1"/>
          </p:nvPr>
        </p:nvSpPr>
        <p:spPr/>
        <p:txBody>
          <a:bodyPr/>
          <a:lstStyle/>
          <a:p>
            <a:pPr algn="just">
              <a:buNone/>
            </a:pPr>
            <a:r>
              <a:rPr lang="en-IN" b="1" dirty="0" smtClean="0"/>
              <a:t>    Flavoured milk</a:t>
            </a:r>
            <a:r>
              <a:rPr lang="en-IN" dirty="0" smtClean="0"/>
              <a:t> is a </a:t>
            </a:r>
            <a:r>
              <a:rPr lang="en-IN" b="1" dirty="0" smtClean="0"/>
              <a:t>dairy</a:t>
            </a:r>
            <a:r>
              <a:rPr lang="en-IN" dirty="0" smtClean="0"/>
              <a:t> drink made with </a:t>
            </a:r>
            <a:r>
              <a:rPr lang="en-IN" b="1" dirty="0" smtClean="0"/>
              <a:t>milk</a:t>
            </a:r>
            <a:r>
              <a:rPr lang="en-IN" dirty="0" smtClean="0"/>
              <a:t>, flavourings and sugar, often enriched with vitamins and calcium. As a result, these drinks have traditionally been targeted at children and are included in school meal plans in several countries, for example in the US and India.</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a:t>
            </a:r>
            <a:endParaRPr lang="en-IN" dirty="0"/>
          </a:p>
        </p:txBody>
      </p:sp>
      <p:sp>
        <p:nvSpPr>
          <p:cNvPr id="3" name="Content Placeholder 2"/>
          <p:cNvSpPr>
            <a:spLocks noGrp="1"/>
          </p:cNvSpPr>
          <p:nvPr>
            <p:ph idx="1"/>
          </p:nvPr>
        </p:nvSpPr>
        <p:spPr/>
        <p:txBody>
          <a:bodyPr>
            <a:normAutofit lnSpcReduction="10000"/>
          </a:bodyPr>
          <a:lstStyle/>
          <a:p>
            <a:r>
              <a:rPr lang="en-IN" dirty="0" smtClean="0"/>
              <a:t>Chocolate Marshmallow </a:t>
            </a:r>
            <a:r>
              <a:rPr lang="en-IN" b="1" dirty="0" smtClean="0"/>
              <a:t>Milk</a:t>
            </a:r>
            <a:r>
              <a:rPr lang="en-IN" dirty="0" smtClean="0"/>
              <a:t>.</a:t>
            </a:r>
          </a:p>
          <a:p>
            <a:r>
              <a:rPr lang="en-IN" dirty="0" smtClean="0"/>
              <a:t>Cherry </a:t>
            </a:r>
            <a:r>
              <a:rPr lang="en-IN" b="1" dirty="0" smtClean="0"/>
              <a:t>Milk</a:t>
            </a:r>
            <a:r>
              <a:rPr lang="en-IN" dirty="0" smtClean="0"/>
              <a:t>.</a:t>
            </a:r>
          </a:p>
          <a:p>
            <a:r>
              <a:rPr lang="en-IN" dirty="0" smtClean="0"/>
              <a:t>Caramel </a:t>
            </a:r>
            <a:r>
              <a:rPr lang="en-IN" b="1" dirty="0" smtClean="0"/>
              <a:t>Milk</a:t>
            </a:r>
            <a:r>
              <a:rPr lang="en-IN" dirty="0" smtClean="0"/>
              <a:t>.</a:t>
            </a:r>
          </a:p>
          <a:p>
            <a:r>
              <a:rPr lang="en-IN" dirty="0" smtClean="0"/>
              <a:t>Peppermint </a:t>
            </a:r>
            <a:r>
              <a:rPr lang="en-IN" b="1" dirty="0" smtClean="0"/>
              <a:t>Milk</a:t>
            </a:r>
            <a:r>
              <a:rPr lang="en-IN" dirty="0" smtClean="0"/>
              <a:t>.</a:t>
            </a:r>
          </a:p>
          <a:p>
            <a:r>
              <a:rPr lang="en-IN" dirty="0" smtClean="0"/>
              <a:t>Banana </a:t>
            </a:r>
            <a:r>
              <a:rPr lang="en-IN" b="1" dirty="0" smtClean="0"/>
              <a:t>Milk</a:t>
            </a:r>
            <a:r>
              <a:rPr lang="en-IN" dirty="0" smtClean="0"/>
              <a:t>.</a:t>
            </a:r>
          </a:p>
          <a:p>
            <a:r>
              <a:rPr lang="en-IN" dirty="0" smtClean="0"/>
              <a:t>Warm Vanilla </a:t>
            </a:r>
            <a:r>
              <a:rPr lang="en-IN" b="1" dirty="0" smtClean="0"/>
              <a:t>Milk</a:t>
            </a:r>
            <a:r>
              <a:rPr lang="en-IN" dirty="0" smtClean="0"/>
              <a:t>.</a:t>
            </a:r>
          </a:p>
          <a:p>
            <a:r>
              <a:rPr lang="en-IN" dirty="0" smtClean="0"/>
              <a:t>Rose </a:t>
            </a:r>
            <a:r>
              <a:rPr lang="en-IN" b="1" dirty="0" smtClean="0"/>
              <a:t>Milk</a:t>
            </a:r>
            <a:r>
              <a:rPr lang="en-IN" dirty="0" smtClean="0"/>
              <a:t>.</a:t>
            </a:r>
          </a:p>
          <a:p>
            <a:r>
              <a:rPr lang="en-IN" dirty="0" smtClean="0"/>
              <a:t>Lavender </a:t>
            </a:r>
            <a:r>
              <a:rPr lang="en-IN" b="1" dirty="0" smtClean="0"/>
              <a:t>Milk</a:t>
            </a:r>
            <a:r>
              <a:rPr lang="en-IN" dirty="0" smtClean="0"/>
              <a:t> Steamer.</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Health Benefits</a:t>
            </a:r>
            <a:endParaRPr lang="en-IN" dirty="0"/>
          </a:p>
        </p:txBody>
      </p:sp>
      <p:sp>
        <p:nvSpPr>
          <p:cNvPr id="3" name="Content Placeholder 2"/>
          <p:cNvSpPr>
            <a:spLocks noGrp="1"/>
          </p:cNvSpPr>
          <p:nvPr>
            <p:ph idx="1"/>
          </p:nvPr>
        </p:nvSpPr>
        <p:spPr/>
        <p:txBody>
          <a:bodyPr/>
          <a:lstStyle/>
          <a:p>
            <a:pPr algn="just">
              <a:buNone/>
            </a:pPr>
            <a:r>
              <a:rPr lang="en-IN" b="1" dirty="0" smtClean="0"/>
              <a:t>   Flavoured milk</a:t>
            </a:r>
            <a:r>
              <a:rPr lang="en-IN" dirty="0" smtClean="0"/>
              <a:t> contains all the same nutrients and </a:t>
            </a:r>
            <a:r>
              <a:rPr lang="en-IN" b="1" dirty="0" smtClean="0"/>
              <a:t>health benefits</a:t>
            </a:r>
            <a:r>
              <a:rPr lang="en-IN" dirty="0" smtClean="0"/>
              <a:t> of plain </a:t>
            </a:r>
            <a:r>
              <a:rPr lang="en-IN" b="1" dirty="0" smtClean="0"/>
              <a:t>milk</a:t>
            </a:r>
            <a:r>
              <a:rPr lang="en-IN" dirty="0" smtClean="0"/>
              <a:t>. Although many varieties contain added sugar, evidence shows </a:t>
            </a:r>
            <a:r>
              <a:rPr lang="en-IN" b="1" dirty="0" smtClean="0"/>
              <a:t>flavoured milk</a:t>
            </a:r>
            <a:r>
              <a:rPr lang="en-IN" dirty="0" smtClean="0"/>
              <a:t> does not lead to weight gain or tooth decay. Drinking </a:t>
            </a:r>
            <a:r>
              <a:rPr lang="en-IN" b="1" dirty="0" smtClean="0"/>
              <a:t>flavoured milk</a:t>
            </a:r>
            <a:r>
              <a:rPr lang="en-IN" dirty="0" smtClean="0"/>
              <a:t> also helps increase intake of the </a:t>
            </a:r>
            <a:r>
              <a:rPr lang="en-IN" b="1" dirty="0" smtClean="0"/>
              <a:t>dairy</a:t>
            </a:r>
            <a:r>
              <a:rPr lang="en-IN" dirty="0" smtClean="0"/>
              <a:t> food group.</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92500" lnSpcReduction="10000"/>
          </a:bodyPr>
          <a:lstStyle/>
          <a:p>
            <a:pPr algn="just">
              <a:buNone/>
            </a:pPr>
            <a:r>
              <a:rPr lang="en-IN" dirty="0" smtClean="0"/>
              <a:t>    </a:t>
            </a:r>
            <a:r>
              <a:rPr lang="en-IN" dirty="0" err="1" smtClean="0"/>
              <a:t>Flavored</a:t>
            </a:r>
            <a:r>
              <a:rPr lang="en-IN" dirty="0" smtClean="0"/>
              <a:t> milk, either cow, soy, almond, or camel, contains sugar, </a:t>
            </a:r>
            <a:r>
              <a:rPr lang="en-IN" dirty="0" err="1" smtClean="0"/>
              <a:t>colorings</a:t>
            </a:r>
            <a:r>
              <a:rPr lang="en-IN" dirty="0" smtClean="0"/>
              <a:t>, and </a:t>
            </a:r>
            <a:r>
              <a:rPr lang="en-IN" dirty="0" err="1" smtClean="0"/>
              <a:t>flavorings</a:t>
            </a:r>
            <a:r>
              <a:rPr lang="en-IN" dirty="0" smtClean="0"/>
              <a:t> (one prominent example being the artificial </a:t>
            </a:r>
            <a:r>
              <a:rPr lang="en-IN" dirty="0" smtClean="0">
                <a:hlinkClick r:id="rId2" tooltip="Strawberry"/>
              </a:rPr>
              <a:t>strawberry</a:t>
            </a:r>
            <a:r>
              <a:rPr lang="en-IN" dirty="0" smtClean="0"/>
              <a:t> </a:t>
            </a:r>
            <a:r>
              <a:rPr lang="en-IN" dirty="0" err="1" smtClean="0"/>
              <a:t>flavor</a:t>
            </a:r>
            <a:r>
              <a:rPr lang="en-IN" dirty="0" smtClean="0"/>
              <a:t>, </a:t>
            </a:r>
            <a:r>
              <a:rPr lang="en-IN" dirty="0" smtClean="0">
                <a:hlinkClick r:id="rId3" tooltip="Ethyl methylphenylglycidate"/>
              </a:rPr>
              <a:t>ethyl </a:t>
            </a:r>
            <a:r>
              <a:rPr lang="en-IN" dirty="0" err="1" smtClean="0">
                <a:hlinkClick r:id="rId3" tooltip="Ethyl methylphenylglycidate"/>
              </a:rPr>
              <a:t>methylphenylglycidate</a:t>
            </a:r>
            <a:r>
              <a:rPr lang="en-IN" dirty="0" smtClean="0"/>
              <a:t>). These </a:t>
            </a:r>
            <a:r>
              <a:rPr lang="en-IN" dirty="0" err="1" smtClean="0"/>
              <a:t>flavorings</a:t>
            </a:r>
            <a:r>
              <a:rPr lang="en-IN" dirty="0" smtClean="0"/>
              <a:t> can be sold as a powder to be added to plain milk, or bought pre-mixed alongside other milk products. </a:t>
            </a:r>
            <a:r>
              <a:rPr lang="en-IN" dirty="0" err="1" smtClean="0"/>
              <a:t>Flavoring</a:t>
            </a:r>
            <a:r>
              <a:rPr lang="en-IN" dirty="0" smtClean="0"/>
              <a:t> can be included in a straw, and some </a:t>
            </a:r>
            <a:r>
              <a:rPr lang="en-IN" dirty="0" err="1" smtClean="0"/>
              <a:t>flavored</a:t>
            </a:r>
            <a:r>
              <a:rPr lang="en-IN" dirty="0" smtClean="0"/>
              <a:t> milk products are designed as </a:t>
            </a:r>
            <a:r>
              <a:rPr lang="en-IN" dirty="0" smtClean="0">
                <a:hlinkClick r:id="rId4" tooltip="Dietary supplement"/>
              </a:rPr>
              <a:t>dietary supplements</a:t>
            </a:r>
            <a:r>
              <a:rPr lang="en-IN" dirty="0" smtClean="0"/>
              <a:t> by including additional vitamins or minerals.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Preparation of Chocolate Milk Drink</a:t>
            </a:r>
            <a:br>
              <a:rPr lang="en-IN" b="1" dirty="0" smtClean="0"/>
            </a:br>
            <a:endParaRPr lang="en-IN" dirty="0"/>
          </a:p>
        </p:txBody>
      </p:sp>
      <p:sp>
        <p:nvSpPr>
          <p:cNvPr id="3" name="Content Placeholder 2"/>
          <p:cNvSpPr>
            <a:spLocks noGrp="1"/>
          </p:cNvSpPr>
          <p:nvPr>
            <p:ph idx="1"/>
          </p:nvPr>
        </p:nvSpPr>
        <p:spPr/>
        <p:txBody>
          <a:bodyPr>
            <a:normAutofit fontScale="85000" lnSpcReduction="20000"/>
          </a:bodyPr>
          <a:lstStyle/>
          <a:p>
            <a:pPr algn="just">
              <a:buNone/>
            </a:pPr>
            <a:r>
              <a:rPr lang="en-IN" dirty="0" smtClean="0"/>
              <a:t>The milk on receipt is standardized to 2% fat level for preparation of drink. Standardized milk is then pre-heated to 35-40°C and filtered; alternatively, after standardization it is pre-heated to 60°C, homogenized at 2500 psi and then clarified. To the warm milk, cocoa powder (1 to 1.5%), sugar (5 to 7%) and stabilizer(sodium alginate – 0.2%) are slowly added and stirred to dissolve them properly. The mixture is then pasteurized at 71°C/30 min., cooled rapidly to 5°C, bottled and kept under refrigeration (5°C) until used. The detailed flow diagram for the manufacture of chocolate milk/ drink is given below:</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4.bp.blogspot.com/-nGU7OeafNg8/UtQQ9VxAAuI/AAAAAAAAAYQ/rlApd6Oo6lc/s1600/Screenshot+from+2014-01-13+21:42:37.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Preparation of Fruit Flavoured Milk</a:t>
            </a:r>
            <a:br>
              <a:rPr lang="en-IN" b="1" dirty="0" smtClean="0"/>
            </a:b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smtClean="0"/>
              <a:t>The method of preparation of fruit flavoured milk is similar to that used for chocolate milk/drink. Instead of cocoa powder, permitted fruit flavours/essence, together with permitted (matching) colours and sugar are used. The common flavours used are strawberry, orange, lemon, pineapple, banana, vanilla, etc. In order to obtain good results, the following precautions should be taken:</a:t>
            </a:r>
          </a:p>
          <a:p>
            <a:pPr algn="just"/>
            <a:r>
              <a:rPr lang="en-IN" dirty="0" smtClean="0"/>
              <a:t> No acid (citric or tartaric) should be added to the fruit syrup, as this may cause curdling of milk.</a:t>
            </a:r>
          </a:p>
          <a:p>
            <a:pPr algn="just"/>
            <a:r>
              <a:rPr lang="en-IN" dirty="0" smtClean="0"/>
              <a:t> Excessive sweet syrup should be avoided. The best sugar content of the syrup is 45-55 per cent.</a:t>
            </a:r>
          </a:p>
          <a:p>
            <a:pPr algn="just"/>
            <a:r>
              <a:rPr lang="en-IN" dirty="0" smtClean="0"/>
              <a:t> Add 1 part of fruit syrup to 5 parts of milk.</a:t>
            </a:r>
          </a:p>
          <a:p>
            <a:pPr algn="just"/>
            <a:r>
              <a:rPr lang="en-IN" dirty="0" smtClean="0"/>
              <a:t> Care should be taken to see that there is a pleasant blend of sweet, fruity and milky flavours (together with an appealing colour)</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Preparation of Sterilized Flavour Milk</a:t>
            </a:r>
            <a:br>
              <a:rPr lang="en-IN" b="1" dirty="0" smtClean="0"/>
            </a:br>
            <a:endParaRPr lang="en-IN" dirty="0"/>
          </a:p>
        </p:txBody>
      </p:sp>
      <p:sp>
        <p:nvSpPr>
          <p:cNvPr id="3" name="Content Placeholder 2"/>
          <p:cNvSpPr>
            <a:spLocks noGrp="1"/>
          </p:cNvSpPr>
          <p:nvPr>
            <p:ph idx="1"/>
          </p:nvPr>
        </p:nvSpPr>
        <p:spPr/>
        <p:txBody>
          <a:bodyPr/>
          <a:lstStyle/>
          <a:p>
            <a:pPr>
              <a:buNone/>
            </a:pPr>
            <a:r>
              <a:rPr lang="en-IN" dirty="0" smtClean="0"/>
              <a:t>Receiving of milk—Cold storage—Preheating—Filtration– Mixing </a:t>
            </a:r>
            <a:r>
              <a:rPr lang="en-IN" dirty="0" err="1" smtClean="0"/>
              <a:t>color</a:t>
            </a:r>
            <a:r>
              <a:rPr lang="en-IN" dirty="0" smtClean="0"/>
              <a:t>/sugar/</a:t>
            </a:r>
            <a:r>
              <a:rPr lang="en-IN" dirty="0" err="1" smtClean="0"/>
              <a:t>flavor</a:t>
            </a:r>
            <a:r>
              <a:rPr lang="en-IN" dirty="0" smtClean="0"/>
              <a:t>—Bottle filling---Sterilization(108-110C/25-30min)---Cooling (room temperature)—Storage(room temperature)</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475</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Flavoured milk</vt:lpstr>
      <vt:lpstr> Flavoured milk </vt:lpstr>
      <vt:lpstr>Types</vt:lpstr>
      <vt:lpstr>Health Benefits</vt:lpstr>
      <vt:lpstr>Cont...</vt:lpstr>
      <vt:lpstr>Preparation of Chocolate Milk Drink </vt:lpstr>
      <vt:lpstr>Slide 7</vt:lpstr>
      <vt:lpstr>Preparation of Fruit Flavoured Milk </vt:lpstr>
      <vt:lpstr>Preparation of Sterilized Flavour Milk </vt:lpstr>
      <vt:lpstr>Packages </vt:lpstr>
      <vt:lpstr>Slide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Flavoured milk</dc:title>
  <dc:creator>SGAU</dc:creator>
  <cp:lastModifiedBy>SGAU</cp:lastModifiedBy>
  <cp:revision>33</cp:revision>
  <dcterms:created xsi:type="dcterms:W3CDTF">2020-10-13T04:04:25Z</dcterms:created>
  <dcterms:modified xsi:type="dcterms:W3CDTF">2020-10-13T06:20:21Z</dcterms:modified>
</cp:coreProperties>
</file>