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78" r:id="rId3"/>
    <p:sldId id="281" r:id="rId4"/>
    <p:sldId id="279" r:id="rId5"/>
    <p:sldId id="282" r:id="rId6"/>
    <p:sldId id="277" r:id="rId7"/>
    <p:sldId id="283" r:id="rId8"/>
    <p:sldId id="280" r:id="rId9"/>
    <p:sldId id="284" r:id="rId10"/>
    <p:sldId id="285" r:id="rId11"/>
    <p:sldId id="28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DC34F-D378-444E-B3D5-95C4CCC52A22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E0EB2-D00C-4FE9-8F66-82051C00CE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278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E0EB2-D00C-4FE9-8F66-82051C00CE0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269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0C3D-5010-472F-A4F4-AD7E8FFC7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0782D-F58F-4F3A-9C32-9DA360B22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1B127-CE61-4E32-B874-68C7736D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77761-C2AC-4B23-9CB5-6820EC6F1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A3752-1EA6-4304-B60A-23E3E3472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69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82AD-1840-4CF1-9293-BE4930FB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3835D-D14F-4571-89C2-752E6D86C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17643-C70A-42A4-B02D-63F8BD48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BD3C7-10B0-4737-AE95-B7BB89FB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AB2FD-C33E-4C3D-B50B-BC227997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92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B897D-BCC1-4990-B0D5-5B05D8322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14D96-9615-493C-9C04-B30AD45CB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287B8-0350-4D7F-91AA-F3757ADF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4EA03-3950-4D48-80E8-B1F7A4D1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3A2DF-746C-4C87-BCEC-1A75344E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7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7D25-274B-45B3-A2F2-F3E1C2C1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B73D-5B75-4DF1-9DDF-B9C8B48FC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FC3CF-CA49-4490-A859-747FF87F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AD2FE-64BF-4229-9E97-80E2986D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311B1-D265-4CE4-9470-633CB5C8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235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19B6C-B087-47F7-B26A-6FC91585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FCBAB-23BA-4E7C-AB86-D36D91040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39EC9-CD0A-445D-8070-6424B47F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E6380-CEEF-4EB3-AADB-DC18366F7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F0D09-DF17-4329-A738-7C9A4B5B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03EA-24F3-44DA-9C09-EF91D7F1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15AC-F2F0-41BA-B50A-D13A14E95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70BA6-9BB1-45D3-A0D7-0E35DD8B3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05829-3F48-44F5-A132-D2D43CAB3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522BA-404C-4296-A66A-07B1A0ED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B8850-9DE8-4CF5-8DC7-A4C1658A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92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AFB7F-0070-4FDE-A244-438C3D34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1F02-E414-46D6-8123-9BCCD6DB4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0B20D-8E82-4805-B24E-E89B33AB1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56912E-3F9B-4809-AD71-F3FEA8A43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940D68-A937-4822-BD72-AF9D3A09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35587-A6AE-4583-9F29-EF600971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63262-7212-40B6-8BF2-C889D799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997BA9-E44C-41A2-B7C1-0FBB183E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688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01A1-2681-48DD-B3C7-D6A806F5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57CF9-CC11-4132-AF0B-3DD61BCA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5B73B-25AB-4A8C-B6A5-F3C09417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F9E15-8416-4AA4-8EA9-6A9AE0D4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643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AD844-9B6E-4399-A3DB-105DE044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692C2-758D-4CE0-B611-CB0EF339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31C4F-7811-4525-9F91-052A65F3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693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E0D9-815B-448E-891B-AA5BF5A3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F48A-16E1-4C99-A383-555C85331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3F3D3-223B-432E-9208-4A20290A8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C491-43CF-4FCD-9E9F-CA9D6480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43A28-A163-43BF-B373-7FADA718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8023E-A318-4E0C-BF47-7742D657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955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DF34-513A-434E-AA78-1B4CEBE3A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1AA7B-DFCA-4E13-9B44-9284C9732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141FE-5B11-48A6-914A-18AB5573F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E8A4E-0921-4100-8C0C-7AEA921F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B65A7-8130-4DED-AF19-1E13628D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B05DF-177C-4BCF-8392-5799811C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62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73E509-9749-4E80-8689-61042F815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D0F6C-91DA-4EA8-85F1-09DE2E67F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5845D-1433-44E9-BBAC-B2656180B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FCEB-E2BF-4DFF-892F-4330DDA313EC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4E498-7FDF-449B-945B-A328875CE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11D1C-9C15-49DC-8594-D3E1F8126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30AF-39A8-4F77-8BB7-7C64A05427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36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E136-459B-49B9-9AB4-F58165760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r>
              <a:rPr lang="en-IN" dirty="0"/>
              <a:t> MILK PRODUCTS</a:t>
            </a:r>
            <a:br>
              <a:rPr lang="en-IN" dirty="0"/>
            </a:br>
            <a:br>
              <a:rPr lang="en-IN" dirty="0"/>
            </a:br>
            <a:r>
              <a:rPr lang="en-IN" dirty="0"/>
              <a:t>(Part-2)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3080-D660-4821-83DD-FECB9224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00196"/>
            <a:ext cx="12192000" cy="2957804"/>
          </a:xfrm>
        </p:spPr>
        <p:txBody>
          <a:bodyPr>
            <a:normAutofit/>
          </a:bodyPr>
          <a:lstStyle/>
          <a:p>
            <a:r>
              <a:rPr lang="en-IN" dirty="0"/>
              <a:t>     BY-</a:t>
            </a:r>
          </a:p>
          <a:p>
            <a:r>
              <a:rPr lang="en-IN" dirty="0"/>
              <a:t>  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SUSHMA KUMARI</a:t>
            </a:r>
          </a:p>
          <a:p>
            <a:r>
              <a:rPr lang="en-IN" dirty="0"/>
              <a:t>                                                     </a:t>
            </a:r>
            <a:r>
              <a:rPr lang="en-IN" dirty="0" err="1"/>
              <a:t>Asst.Prof</a:t>
            </a:r>
            <a:r>
              <a:rPr lang="en-IN" dirty="0"/>
              <a:t>.,</a:t>
            </a:r>
          </a:p>
          <a:p>
            <a:r>
              <a:rPr lang="en-IN" dirty="0"/>
              <a:t>                                                       DEPT. OF LPT,BVC,</a:t>
            </a:r>
          </a:p>
          <a:p>
            <a:r>
              <a:rPr lang="en-IN" dirty="0"/>
              <a:t>                                                             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319408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39357-06F9-4658-A6C9-C5501294B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What is the difference between yoghurt and curd? - Quora">
            <a:extLst>
              <a:ext uri="{FF2B5EF4-FFF2-40B4-BE49-F238E27FC236}">
                <a16:creationId xmlns:a16="http://schemas.microsoft.com/office/drawing/2014/main" id="{149F9144-D544-4D1F-B620-CC0DC45F36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43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CBC0-2654-49DE-9C4A-98673C67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Difference Between Yoghurt and Curd - Pediaa.Com">
            <a:extLst>
              <a:ext uri="{FF2B5EF4-FFF2-40B4-BE49-F238E27FC236}">
                <a16:creationId xmlns:a16="http://schemas.microsoft.com/office/drawing/2014/main" id="{79D0B178-03FE-4914-B6AC-0C52D4ACF7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77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F90B-78AC-408B-8D5C-13D73F6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558212"/>
            <a:ext cx="10515600" cy="11476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BD95-167D-4E80-9C81-8BB741BB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0465" cy="6858000"/>
          </a:xfrm>
        </p:spPr>
        <p:txBody>
          <a:bodyPr/>
          <a:lstStyle/>
          <a:p>
            <a:r>
              <a:rPr lang="en-IN" dirty="0"/>
              <a:t>                                                 </a:t>
            </a:r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dirty="0"/>
              <a:t> </a:t>
            </a:r>
            <a:r>
              <a:rPr lang="en-IN" sz="8000" dirty="0"/>
              <a:t>                                                               THANKS</a:t>
            </a:r>
          </a:p>
        </p:txBody>
      </p:sp>
    </p:spTree>
    <p:extLst>
      <p:ext uri="{BB962C8B-B14F-4D97-AF65-F5344CB8AC3E}">
        <p14:creationId xmlns:p14="http://schemas.microsoft.com/office/powerpoint/2010/main" val="320641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Preparation of milk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pPr algn="ctr"/>
            <a:r>
              <a:rPr lang="en-IN" u="sng" dirty="0">
                <a:solidFill>
                  <a:srgbClr val="FF0000"/>
                </a:solidFill>
              </a:rPr>
              <a:t>CURD/ DAHI-</a:t>
            </a:r>
          </a:p>
          <a:p>
            <a:r>
              <a:rPr lang="en-IN" dirty="0"/>
              <a:t>Curd is a fermented milk product prepared by  inoculation of heated milk with starter culture or lactic acid producing harmless bacteria.</a:t>
            </a:r>
          </a:p>
          <a:p>
            <a:r>
              <a:rPr lang="en-IN" dirty="0"/>
              <a:t> </a:t>
            </a:r>
            <a:r>
              <a:rPr lang="en-IN" dirty="0">
                <a:solidFill>
                  <a:srgbClr val="00B0F0"/>
                </a:solidFill>
              </a:rPr>
              <a:t>Starter culture-</a:t>
            </a:r>
          </a:p>
          <a:p>
            <a:r>
              <a:rPr lang="en-IN" i="1" u="sng" dirty="0"/>
              <a:t>Streptococcus </a:t>
            </a:r>
            <a:r>
              <a:rPr lang="en-IN" i="1" u="sng" dirty="0" err="1"/>
              <a:t>lactis</a:t>
            </a:r>
            <a:endParaRPr lang="en-IN" i="1" u="sng" dirty="0"/>
          </a:p>
          <a:p>
            <a:r>
              <a:rPr lang="en-IN" i="1" u="sng" dirty="0"/>
              <a:t>Str. </a:t>
            </a:r>
            <a:r>
              <a:rPr lang="en-IN" i="1" u="sng" dirty="0" err="1"/>
              <a:t>cremoris</a:t>
            </a:r>
            <a:endParaRPr lang="en-IN" i="1" u="sng" dirty="0"/>
          </a:p>
          <a:p>
            <a:r>
              <a:rPr lang="en-IN" i="1" u="sng" dirty="0"/>
              <a:t>Str. </a:t>
            </a:r>
            <a:r>
              <a:rPr lang="en-IN" i="1" u="sng" dirty="0" err="1"/>
              <a:t>diacetalactis</a:t>
            </a:r>
            <a:endParaRPr lang="en-IN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9B00-64D2-4811-8463-F4FBC0B4F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2" descr="how to make curd | how to make yogurt | dahi recipe | thick curd recipe">
            <a:extLst>
              <a:ext uri="{FF2B5EF4-FFF2-40B4-BE49-F238E27FC236}">
                <a16:creationId xmlns:a16="http://schemas.microsoft.com/office/drawing/2014/main" id="{F35DE954-715C-4E71-9D4B-AB0B49F87A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97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6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4">
                    <a:lumMod val="50000"/>
                  </a:schemeClr>
                </a:solidFill>
              </a:rPr>
              <a:t>Benefits of </a:t>
            </a:r>
            <a:r>
              <a:rPr lang="en-IN" dirty="0" err="1">
                <a:solidFill>
                  <a:schemeClr val="accent4">
                    <a:lumMod val="50000"/>
                  </a:schemeClr>
                </a:solidFill>
              </a:rPr>
              <a:t>dahi</a:t>
            </a:r>
            <a:r>
              <a:rPr lang="en-IN" dirty="0">
                <a:solidFill>
                  <a:schemeClr val="accent4">
                    <a:lumMod val="50000"/>
                  </a:schemeClr>
                </a:solidFill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More nutritious than original milk</a:t>
            </a:r>
          </a:p>
          <a:p>
            <a:r>
              <a:rPr lang="en-IN" dirty="0"/>
              <a:t>More palatable and digestible</a:t>
            </a:r>
          </a:p>
          <a:p>
            <a:r>
              <a:rPr lang="en-IN" dirty="0"/>
              <a:t>Therapeutic value in the stomach and during intestinal disorder due to presence of antibiotics.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4B2D-8EB5-451B-87BE-1433C03C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low fat curds recipe | healthy low fat curds | low fat dahi | Indian low  fat curds |">
            <a:extLst>
              <a:ext uri="{FF2B5EF4-FFF2-40B4-BE49-F238E27FC236}">
                <a16:creationId xmlns:a16="http://schemas.microsoft.com/office/drawing/2014/main" id="{D65EE2C0-5669-4CAD-B551-6E37496A50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43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/>
          <a:lstStyle/>
          <a:p>
            <a:r>
              <a:rPr lang="en-IN" dirty="0"/>
              <a:t>Flow chart for curd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N" dirty="0"/>
              <a:t>Milk </a:t>
            </a:r>
          </a:p>
          <a:p>
            <a:pPr algn="ctr">
              <a:buNone/>
            </a:pPr>
            <a:r>
              <a:rPr lang="en-IN" dirty="0"/>
              <a:t>Pre-heating  (35-40 C)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Filtration/clarification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Standardization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Homogenization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Pasteurization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Cooling (25 C)</a:t>
            </a:r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057900" y="15621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019800" y="2209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72994" y="3048000"/>
            <a:ext cx="75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057900" y="2933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6057900" y="3619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096000" y="4343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096000" y="45720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6096000" y="48006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096000" y="52578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6096000" y="50292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6248400" y="54102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6096000" y="60960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42CB2-196D-47E5-9653-D95ED687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625151"/>
            <a:ext cx="10515600" cy="8397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3D451-4BBA-4E1F-951F-EFE609B57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Inoculation (1% starter culture)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Packaging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Incubation (25 C for 16-18 hrs)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Curd/yoghurt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Cooling and storage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069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yoghurt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Milk</a:t>
            </a:r>
          </a:p>
          <a:p>
            <a:r>
              <a:rPr lang="en-IN" dirty="0"/>
              <a:t>Heating</a:t>
            </a:r>
          </a:p>
          <a:p>
            <a:r>
              <a:rPr lang="en-IN" dirty="0"/>
              <a:t>Cooling (40C)</a:t>
            </a:r>
          </a:p>
          <a:p>
            <a:r>
              <a:rPr lang="en-IN" dirty="0"/>
              <a:t>Inoculation (Lactobacillus </a:t>
            </a:r>
            <a:r>
              <a:rPr lang="en-IN" dirty="0" err="1"/>
              <a:t>bulgaricus</a:t>
            </a:r>
            <a:r>
              <a:rPr lang="en-IN" dirty="0"/>
              <a:t> :</a:t>
            </a:r>
          </a:p>
          <a:p>
            <a:r>
              <a:rPr lang="en-IN" dirty="0"/>
              <a:t>                       Streptococcus </a:t>
            </a:r>
            <a:r>
              <a:rPr lang="en-IN" dirty="0" err="1"/>
              <a:t>thermophillus</a:t>
            </a:r>
            <a:r>
              <a:rPr lang="en-IN" dirty="0"/>
              <a:t> 1:1)</a:t>
            </a:r>
          </a:p>
          <a:p>
            <a:r>
              <a:rPr lang="en-IN" dirty="0"/>
              <a:t>Incubation (40C) for 16-18 hrs</a:t>
            </a:r>
          </a:p>
          <a:p>
            <a:r>
              <a:rPr lang="en-IN" dirty="0"/>
              <a:t>yoghurt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78E2-359D-4E4B-B9CA-695EA71E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Greek Yoghurt Recipe: How to make Greek yoghurt at home">
            <a:extLst>
              <a:ext uri="{FF2B5EF4-FFF2-40B4-BE49-F238E27FC236}">
                <a16:creationId xmlns:a16="http://schemas.microsoft.com/office/drawing/2014/main" id="{84599629-79BA-494B-BDFB-48B196CDA3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04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32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174</Words>
  <Application>Microsoft Office PowerPoint</Application>
  <PresentationFormat>Widescreen</PresentationFormat>
  <Paragraphs>54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MILK PRODUCTS  (Part-2)</vt:lpstr>
      <vt:lpstr>Preparation of milk products</vt:lpstr>
      <vt:lpstr>PowerPoint Presentation</vt:lpstr>
      <vt:lpstr>Benefits of dahi-</vt:lpstr>
      <vt:lpstr>PowerPoint Presentation</vt:lpstr>
      <vt:lpstr>Flow chart for curd</vt:lpstr>
      <vt:lpstr>PowerPoint Presentation</vt:lpstr>
      <vt:lpstr>yoghurt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MILK PRODUCTS  (Part-2)</dc:title>
  <dc:creator>SAKET GUNGUN</dc:creator>
  <cp:lastModifiedBy>SAKET GUNGUN</cp:lastModifiedBy>
  <cp:revision>3</cp:revision>
  <dcterms:created xsi:type="dcterms:W3CDTF">2020-11-13T15:44:29Z</dcterms:created>
  <dcterms:modified xsi:type="dcterms:W3CDTF">2020-11-13T16:11:59Z</dcterms:modified>
</cp:coreProperties>
</file>