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hyperlink" Target="https://bioknowledgy.weebly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CFDCD-B690-4B81-9F32-E9566AF38AA4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03B68-C8B2-4218-952D-662E3DCD629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C85A-AC19-44BB-9D35-7B7CF4E37DE0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EAE96-4B10-4D5F-85B4-FE2CA6CFAAB8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C492-2DC1-4A40-955F-D40490B5C24C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9CB8-3F49-4760-973E-C19ABEB97473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DC8D3-C9A2-4D21-8E69-BBB37684A55F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10966-616E-4EB1-80E6-56B0BD114C18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A893-027E-4EF1-88BE-E72058F5803C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73D92-6961-49E0-A1E8-2605F1D3DE0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D7A7B8E-476B-46A7-B9BB-62BE65163BF1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2E775-F52A-40A0-8204-4C8721030D90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1DA345E-5349-4206-BD1D-1420CFC3F5D6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9CD5192-9A94-4045-9BC2-87531451F336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94D16-199B-4C28-A1F1-089CD2CA7BEE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3FD0E-2610-41DA-92D1-FDC191C451E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IN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04ACB-6377-4183-AED9-7A99C27AAC4F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IN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6B81-B0FD-47B1-B1CB-7C56B2EE1B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1E3DA-967C-4043-9DB0-EF35432FC6D0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2895-0DD1-4F2E-9D82-5FEB8D215B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2FCB7-D470-4566-88F3-99FA53C21B85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22B7F5-8AAF-4FC7-A680-0BBE5D24F15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E7B680-FE80-4B14-BDD0-37288CCC7441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4BE35F-E3C5-4B65-BAA5-2355FEB7057C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806A-EAB6-4C8A-BB06-3EDFE4D1E1B3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57586A-70FC-43E7-810F-7D89BE116DEE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149850" y="5778500"/>
            <a:ext cx="3497263" cy="900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prstClr val="black"/>
                </a:solidFill>
              </a:rPr>
              <a:t>By Chris Paine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u="sng">
                <a:solidFill>
                  <a:prstClr val="black"/>
                </a:solidFill>
                <a:hlinkClick r:id="rId2"/>
              </a:rPr>
              <a:t>https://bioknowledgy.weebly.com/</a:t>
            </a:r>
            <a:r>
              <a:rPr lang="en-US" altLang="en-US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7CA0-3FB5-4FA9-9D7C-87CC63AD470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08D6C3-0C13-4B42-86CB-3E995103169B}" type="slidenum">
              <a:rPr lang="en-US" altLang="en-US">
                <a:solidFill>
                  <a:srgbClr val="90C226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90C22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9.wmf"/><Relationship Id="rId42" Type="http://schemas.openxmlformats.org/officeDocument/2006/relationships/image" Target="../media/image23.wmf"/><Relationship Id="rId47" Type="http://schemas.openxmlformats.org/officeDocument/2006/relationships/oleObject" Target="../embeddings/oleObject23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21.wmf"/><Relationship Id="rId46" Type="http://schemas.openxmlformats.org/officeDocument/2006/relationships/image" Target="../media/image25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2.wmf"/><Relationship Id="rId45" Type="http://schemas.openxmlformats.org/officeDocument/2006/relationships/oleObject" Target="../embeddings/oleObject2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6.wmf"/><Relationship Id="rId36" Type="http://schemas.openxmlformats.org/officeDocument/2006/relationships/image" Target="../media/image20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4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7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220196"/>
            <a:ext cx="7066893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350" y="2099696"/>
            <a:ext cx="1456680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836384" y="1866059"/>
            <a:ext cx="2987899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1939159"/>
            <a:ext cx="5733470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Nucleic Acid Metabolism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950" y="4782320"/>
            <a:ext cx="5733470" cy="132944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VBC-607</a:t>
            </a:r>
            <a:endParaRPr lang="en-US"/>
          </a:p>
          <a:p>
            <a:pPr algn="r"/>
            <a:r>
              <a:rPr lang="en-US" dirty="0"/>
              <a:t>Unit-1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CE018B-E3C8-4B5E-99A9-62DF01AAD61C}"/>
              </a:ext>
            </a:extLst>
          </p:cNvPr>
          <p:cNvSpPr txBox="1"/>
          <p:nvPr/>
        </p:nvSpPr>
        <p:spPr>
          <a:xfrm>
            <a:off x="7924800" y="152400"/>
            <a:ext cx="83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P.G.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B7CE6F-A7BE-47D9-832D-F153353004F6}"/>
              </a:ext>
            </a:extLst>
          </p:cNvPr>
          <p:cNvSpPr txBox="1"/>
          <p:nvPr/>
        </p:nvSpPr>
        <p:spPr>
          <a:xfrm>
            <a:off x="228600" y="6409208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16.10.2020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490" name="Picture 7" descr="AMP_Inos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4008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7491" name="Text Box 8"/>
          <p:cNvSpPr txBox="1">
            <a:spLocks noChangeArrowheads="1"/>
          </p:cNvSpPr>
          <p:nvPr/>
        </p:nvSpPr>
        <p:spPr bwMode="auto">
          <a:xfrm>
            <a:off x="1905000" y="228600"/>
            <a:ext cx="442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Adenosine Degradation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Xanthosine Degradation</a:t>
            </a:r>
          </a:p>
        </p:txBody>
      </p:sp>
      <p:pic>
        <p:nvPicPr>
          <p:cNvPr id="448515" name="Picture 5" descr="xanthos_xant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219200"/>
            <a:ext cx="7772400" cy="2913063"/>
          </a:xfrm>
          <a:noFill/>
        </p:spPr>
      </p:pic>
      <p:sp>
        <p:nvSpPr>
          <p:cNvPr id="448516" name="Text Box 7"/>
          <p:cNvSpPr txBox="1">
            <a:spLocks noChangeArrowheads="1"/>
          </p:cNvSpPr>
          <p:nvPr/>
        </p:nvSpPr>
        <p:spPr bwMode="auto">
          <a:xfrm>
            <a:off x="914400" y="4343400"/>
            <a:ext cx="72278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Ribose sugar gets recycled (Ribose-1-Phosphate </a:t>
            </a: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R-5-P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– can be incorporated into PRPP (efficiency)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Hypoxanthine is converted to Xanthine by </a:t>
            </a:r>
            <a:r>
              <a:rPr lang="en-US" altLang="en-US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Xanthine Oxidase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Guanine is converted to Xanthine by Guanine Deaminase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Xanthine gets converted to </a:t>
            </a:r>
            <a:r>
              <a:rPr lang="en-US" altLang="en-US" sz="2000" b="1">
                <a:solidFill>
                  <a:srgbClr val="99CA3C"/>
                </a:solidFill>
                <a:latin typeface="Arial" pitchFamily="34" charset="0"/>
                <a:cs typeface="Arial" pitchFamily="34" charset="0"/>
              </a:rPr>
              <a:t>Uric Acid</a:t>
            </a: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altLang="en-US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Xanthine Oxidase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Xanthine Oxidase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A homodimeric protein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Contains electron transfer proteins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FAD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Mo-pterin complex in +4 or +6 state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Two  2Fe-2S clusters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Transfers electrons to O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H</a:t>
            </a:r>
            <a:r>
              <a:rPr lang="en-US" altLang="en-US" sz="2800" baseline="-25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O</a:t>
            </a:r>
            <a:r>
              <a:rPr lang="en-US" altLang="en-US" sz="2800" baseline="-25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</a:t>
            </a:r>
            <a:endParaRPr lang="en-US" altLang="en-US" sz="2800" baseline="-10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H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is toxic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Disproportionated to H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O and O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by catalase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ym typeface="Wingdings" pitchFamily="2" charset="2"/>
              </a:rPr>
              <a:t>Purine </a:t>
            </a:r>
            <a:r>
              <a:rPr lang="en-US" altLang="en-US" sz="4000" u="sng">
                <a:sym typeface="Wingdings" pitchFamily="2" charset="2"/>
              </a:rPr>
              <a:t>Salvage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6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Adenine phosphoribosyl transferase (APRT)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Adenine + PRPP  AMP + PP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6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Hypoxanthine-Guanine phosphoribosyl transferase (HGPRT)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Hypoxanthine + PRPP  IMP + PP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Guanine + PRPP  GMP + PP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(NOTE: THESE ARE ALL </a:t>
            </a:r>
            <a:r>
              <a:rPr lang="en-US" altLang="en-US" sz="2400" u="sng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REVERSIBLE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REACTIONS)</a:t>
            </a:r>
            <a:r>
              <a:rPr lang="en-US" altLang="en-US" sz="2800" b="1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000" baseline="-100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rgbClr val="FF0000"/>
                </a:solidFill>
                <a:sym typeface="Wingdings" panose="05000000000000000000" pitchFamily="2" charset="2"/>
              </a:rPr>
              <a:t>AMP,IMP,GMP  do not need to be resynthesized </a:t>
            </a:r>
            <a:r>
              <a:rPr lang="en-US" altLang="en-US" sz="2800" i="1">
                <a:solidFill>
                  <a:srgbClr val="FF0000"/>
                </a:solidFill>
                <a:sym typeface="Wingdings" panose="05000000000000000000" pitchFamily="2" charset="2"/>
              </a:rPr>
              <a:t>de novo 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>
                <a:sym typeface="Wingdings" pitchFamily="2" charset="2"/>
              </a:rPr>
              <a:t>Gout</a:t>
            </a:r>
          </a:p>
        </p:txBody>
      </p:sp>
      <p:sp>
        <p:nvSpPr>
          <p:cNvPr id="45158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209800" y="1600200"/>
            <a:ext cx="6934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>
                <a:sym typeface="Wingdings" pitchFamily="2" charset="2"/>
              </a:rPr>
              <a:t>Impaired excretion or overproduction of uric acid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>
                <a:sym typeface="Wingdings" pitchFamily="2" charset="2"/>
              </a:rPr>
              <a:t>Uric acid crystals precipitate into joints (Gouty Arthritis), kidneys, ureters (stones)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>
                <a:sym typeface="Wingdings" pitchFamily="2" charset="2"/>
              </a:rPr>
              <a:t>Lead impairs uric acid excretion – lead poisoning from pewter drinking goblets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ym typeface="Wingdings" pitchFamily="2" charset="2"/>
              </a:rPr>
              <a:t>Fall of Roman Empire?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>
                <a:sym typeface="Wingdings" pitchFamily="2" charset="2"/>
              </a:rPr>
              <a:t>Xanthine oxidase inhibitors inhibit production of uric acid, and treat gout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>
                <a:sym typeface="Wingdings" pitchFamily="2" charset="2"/>
              </a:rPr>
              <a:t>Allopurinol treatment – hypoxanthine analog that binds to Xanthine Oxidase to decrease uric acid production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/>
          </p:cNvSpPr>
          <p:nvPr>
            <p:ph type="title"/>
          </p:nvPr>
        </p:nvSpPr>
        <p:spPr>
          <a:xfrm>
            <a:off x="499268" y="381000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  <a:sym typeface="Wingdings" pitchFamily="2" charset="2"/>
              </a:rPr>
              <a:t>Pyrimidine Ribonucleotide Synthesis</a:t>
            </a:r>
          </a:p>
        </p:txBody>
      </p:sp>
      <p:pic>
        <p:nvPicPr>
          <p:cNvPr id="452611" name="Picture 4" descr="pyr_nu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4724400"/>
            <a:ext cx="1616075" cy="1905000"/>
          </a:xfrm>
          <a:noFill/>
        </p:spPr>
      </p:pic>
      <p:sp>
        <p:nvSpPr>
          <p:cNvPr id="452612" name="Rectangle 6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>
                <a:sym typeface="Wingdings" pitchFamily="2" charset="2"/>
              </a:rPr>
              <a:t> Uridine Monophosphate (UMP) is synthesized first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CTP is synthesized from UMP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Pyrimidine ring synthesis completed first; then attached to ribose-5-phosphate</a:t>
            </a:r>
          </a:p>
        </p:txBody>
      </p:sp>
      <p:sp>
        <p:nvSpPr>
          <p:cNvPr id="452613" name="Text Box 7"/>
          <p:cNvSpPr txBox="1">
            <a:spLocks noChangeArrowheads="1"/>
          </p:cNvSpPr>
          <p:nvPr/>
        </p:nvSpPr>
        <p:spPr bwMode="auto">
          <a:xfrm>
            <a:off x="3886200" y="5181600"/>
            <a:ext cx="40544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Aspartate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HCO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en-US" sz="2200" baseline="3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Glutamine amide Nitrogen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3634" name="Object 5"/>
          <p:cNvGraphicFramePr>
            <a:graphicFrameLocks noChangeAspect="1"/>
          </p:cNvGraphicFramePr>
          <p:nvPr/>
        </p:nvGraphicFramePr>
        <p:xfrm>
          <a:off x="381000" y="762000"/>
          <a:ext cx="28194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S ChemDraw Drawing" r:id="rId3" imgW="6067425" imgH="504825" progId="ChemDraw.Document.6.0">
                  <p:embed/>
                </p:oleObj>
              </mc:Choice>
              <mc:Fallback>
                <p:oleObj name="CS ChemDraw Drawing" r:id="rId3" imgW="6067425" imgH="504825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28194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5" name="Object 6"/>
          <p:cNvGraphicFramePr>
            <a:graphicFrameLocks noChangeAspect="1"/>
          </p:cNvGraphicFramePr>
          <p:nvPr/>
        </p:nvGraphicFramePr>
        <p:xfrm>
          <a:off x="990600" y="1981200"/>
          <a:ext cx="1376363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CS ChemDraw Drawing" r:id="rId5" imgW="3714750" imgH="3438525" progId="ChemDraw.Document.6.0">
                  <p:embed/>
                </p:oleObj>
              </mc:Choice>
              <mc:Fallback>
                <p:oleObj name="CS ChemDraw Drawing" r:id="rId5" imgW="3714750" imgH="3438525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1376363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914400" y="4343400"/>
          <a:ext cx="1617663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CS ChemDraw Drawing" r:id="rId7" imgW="4371975" imgH="5372100" progId="ChemDraw.Document.6.0">
                  <p:embed/>
                </p:oleObj>
              </mc:Choice>
              <mc:Fallback>
                <p:oleObj name="CS ChemDraw Drawing" r:id="rId7" imgW="4371975" imgH="537210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617663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3810000" y="4267200"/>
          <a:ext cx="1617663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S ChemDraw Drawing" r:id="rId9" imgW="4371975" imgH="5200650" progId="ChemDraw.Document.6.0">
                  <p:embed/>
                </p:oleObj>
              </mc:Choice>
              <mc:Fallback>
                <p:oleObj name="CS ChemDraw Drawing" r:id="rId9" imgW="4371975" imgH="5200650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67200"/>
                        <a:ext cx="1617663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3810000" y="1143000"/>
          <a:ext cx="1617663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S ChemDraw Drawing" r:id="rId11" imgW="4371975" imgH="4953000" progId="ChemDraw.Document.6.0">
                  <p:embed/>
                </p:oleObj>
              </mc:Choice>
              <mc:Fallback>
                <p:oleObj name="CS ChemDraw Drawing" r:id="rId11" imgW="4371975" imgH="4953000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143000"/>
                        <a:ext cx="1617663" cy="18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6400800" y="457200"/>
          <a:ext cx="27432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CS ChemDraw Drawing" r:id="rId13" imgW="8191500" imgH="7877175" progId="ChemDraw.Document.6.0">
                  <p:embed/>
                </p:oleObj>
              </mc:Choice>
              <mc:Fallback>
                <p:oleObj name="CS ChemDraw Drawing" r:id="rId13" imgW="8191500" imgH="7877175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57200"/>
                        <a:ext cx="27432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7" name="Object 11"/>
          <p:cNvGraphicFramePr>
            <a:graphicFrameLocks noChangeAspect="1"/>
          </p:cNvGraphicFramePr>
          <p:nvPr/>
        </p:nvGraphicFramePr>
        <p:xfrm>
          <a:off x="6477000" y="3886200"/>
          <a:ext cx="230981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CS ChemDraw Drawing" r:id="rId15" imgW="7086600" imgH="7943850" progId="ChemDraw.Document.6.0">
                  <p:embed/>
                </p:oleObj>
              </mc:Choice>
              <mc:Fallback>
                <p:oleObj name="CS ChemDraw Drawing" r:id="rId15" imgW="7086600" imgH="7943850" progId="ChemDraw.Document.6.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886200"/>
                        <a:ext cx="2309813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1" name="Object 12"/>
          <p:cNvGraphicFramePr>
            <a:graphicFrameLocks noChangeAspect="1"/>
          </p:cNvGraphicFramePr>
          <p:nvPr/>
        </p:nvGraphicFramePr>
        <p:xfrm>
          <a:off x="914400" y="1066800"/>
          <a:ext cx="12954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CS ChemDraw Drawing" r:id="rId17" imgW="4762500" imgH="2876550" progId="ChemDraw.Document.6.0">
                  <p:embed/>
                </p:oleObj>
              </mc:Choice>
              <mc:Fallback>
                <p:oleObj name="CS ChemDraw Drawing" r:id="rId17" imgW="4762500" imgH="2876550" progId="ChemDraw.Document.6.0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12954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9" name="Object 13"/>
          <p:cNvGraphicFramePr>
            <a:graphicFrameLocks noChangeAspect="1"/>
          </p:cNvGraphicFramePr>
          <p:nvPr/>
        </p:nvGraphicFramePr>
        <p:xfrm>
          <a:off x="1066800" y="3352800"/>
          <a:ext cx="15240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CS ChemDraw Drawing" r:id="rId19" imgW="5229225" imgH="2876550" progId="ChemDraw.Document.6.0">
                  <p:embed/>
                </p:oleObj>
              </mc:Choice>
              <mc:Fallback>
                <p:oleObj name="CS ChemDraw Drawing" r:id="rId19" imgW="5229225" imgH="2876550" progId="ChemDraw.Document.6.0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15240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0" name="Object 14"/>
          <p:cNvGraphicFramePr>
            <a:graphicFrameLocks noChangeAspect="1"/>
          </p:cNvGraphicFramePr>
          <p:nvPr/>
        </p:nvGraphicFramePr>
        <p:xfrm>
          <a:off x="2667000" y="5029200"/>
          <a:ext cx="914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S ChemDraw Drawing" r:id="rId21" imgW="3019425" imgH="2209800" progId="ChemDraw.Document.6.0">
                  <p:embed/>
                </p:oleObj>
              </mc:Choice>
              <mc:Fallback>
                <p:oleObj name="CS ChemDraw Drawing" r:id="rId21" imgW="3019425" imgH="2209800" progId="ChemDraw.Document.6.0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029200"/>
                        <a:ext cx="9144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1" name="Object 15"/>
          <p:cNvGraphicFramePr>
            <a:graphicFrameLocks noChangeAspect="1"/>
          </p:cNvGraphicFramePr>
          <p:nvPr/>
        </p:nvGraphicFramePr>
        <p:xfrm>
          <a:off x="3962400" y="3276600"/>
          <a:ext cx="13208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S ChemDraw Drawing" r:id="rId23" imgW="4667250" imgH="2676525" progId="ChemDraw.Document.6.0">
                  <p:embed/>
                </p:oleObj>
              </mc:Choice>
              <mc:Fallback>
                <p:oleObj name="CS ChemDraw Drawing" r:id="rId23" imgW="4667250" imgH="2676525" progId="ChemDraw.Document.6.0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76600"/>
                        <a:ext cx="13208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2" name="Object 16"/>
          <p:cNvGraphicFramePr>
            <a:graphicFrameLocks noChangeAspect="1"/>
          </p:cNvGraphicFramePr>
          <p:nvPr/>
        </p:nvGraphicFramePr>
        <p:xfrm>
          <a:off x="5257800" y="1752600"/>
          <a:ext cx="121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CS ChemDraw Drawing" r:id="rId25" imgW="4000500" imgH="2162175" progId="ChemDraw.Document.6.0">
                  <p:embed/>
                </p:oleObj>
              </mc:Choice>
              <mc:Fallback>
                <p:oleObj name="CS ChemDraw Drawing" r:id="rId25" imgW="4000500" imgH="2162175" progId="ChemDraw.Document.6.0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52600"/>
                        <a:ext cx="1219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3" name="Object 17"/>
          <p:cNvGraphicFramePr>
            <a:graphicFrameLocks noChangeAspect="1"/>
          </p:cNvGraphicFramePr>
          <p:nvPr/>
        </p:nvGraphicFramePr>
        <p:xfrm>
          <a:off x="7467600" y="3200400"/>
          <a:ext cx="11430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CS ChemDraw Drawing" r:id="rId27" imgW="3933825" imgH="2876550" progId="ChemDraw.Document.6.0">
                  <p:embed/>
                </p:oleObj>
              </mc:Choice>
              <mc:Fallback>
                <p:oleObj name="CS ChemDraw Drawing" r:id="rId27" imgW="3933825" imgH="2876550" progId="ChemDraw.Document.6.0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200400"/>
                        <a:ext cx="11430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47" name="Text Box 18"/>
          <p:cNvSpPr txBox="1">
            <a:spLocks noChangeArrowheads="1"/>
          </p:cNvSpPr>
          <p:nvPr/>
        </p:nvSpPr>
        <p:spPr bwMode="auto">
          <a:xfrm>
            <a:off x="2667000" y="0"/>
            <a:ext cx="348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Pyrimidine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sym typeface="Wingdings" pitchFamily="2" charset="2"/>
              </a:rPr>
              <a:t>UMP Synthesis Overview</a:t>
            </a:r>
          </a:p>
        </p:txBody>
      </p:sp>
      <p:sp>
        <p:nvSpPr>
          <p:cNvPr id="454659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Wingdings" pitchFamily="2" charset="2"/>
              </a:rPr>
              <a:t>2 ATPs needed: both used in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Wingdings" pitchFamily="2" charset="2"/>
              </a:rPr>
              <a:t>One transfers phosphate, the other is hydrolyzed to ADP and 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Wingdings" pitchFamily="2" charset="2"/>
              </a:rPr>
              <a:t>2 condensation rxns: form carbamoyl aspartate and dihydroorotate (intramolecular)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Wingdings" pitchFamily="2" charset="2"/>
              </a:rPr>
              <a:t>Dihydroorotate dehydrogenase is   an </a:t>
            </a:r>
            <a:r>
              <a:rPr lang="en-US" altLang="en-US" sz="2400" u="sng">
                <a:sym typeface="Wingdings" pitchFamily="2" charset="2"/>
              </a:rPr>
              <a:t>intra-mitochondrial </a:t>
            </a:r>
            <a:r>
              <a:rPr lang="en-US" altLang="en-US" sz="2400">
                <a:sym typeface="Wingdings" pitchFamily="2" charset="2"/>
              </a:rPr>
              <a:t>enzyme; oxidizing power comes from quinone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Wingdings" pitchFamily="2" charset="2"/>
              </a:rPr>
              <a:t>Attachment of  base to ribose ring is catalyzed by OPRT; </a:t>
            </a:r>
            <a:r>
              <a:rPr lang="en-US" altLang="en-US" sz="2400" u="sng">
                <a:sym typeface="Wingdings" pitchFamily="2" charset="2"/>
              </a:rPr>
              <a:t>PRPP provides ribose-5-P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Wingdings" pitchFamily="2" charset="2"/>
              </a:rPr>
              <a:t>PP</a:t>
            </a:r>
            <a:r>
              <a:rPr lang="en-US" altLang="en-US" sz="2000" baseline="-25000">
                <a:sym typeface="Wingdings" pitchFamily="2" charset="2"/>
              </a:rPr>
              <a:t>i</a:t>
            </a:r>
            <a:r>
              <a:rPr lang="en-US" altLang="en-US" sz="2000">
                <a:sym typeface="Wingdings" pitchFamily="2" charset="2"/>
              </a:rPr>
              <a:t> splits off PRPP – irreversible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Wingdings" pitchFamily="2" charset="2"/>
              </a:rPr>
              <a:t>Channeling: enzymes 1, 2, and 3 on same chain; 5 and 6 on same chain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/>
              <a:t>OMP DECARBOXYLASE : THE MOST CATALYTICALLY PROFICIENT ENZYME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FINAL REACTION OF PYRIMIDINE PATHWAY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ANOTHER MECHANISM FOR DECARBOXYLATION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 HIGH ENERGY CARBANION INTERMEDIATE NOT NEEDED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NO COFACTORS NEEDED !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SOME OF THE BINDING ENERGY BETWEEN OMP AND THE ACTIVE SITE IS USED TO STABILIZE THE TRANSITION STATE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“PREFERENTIAL TRANSITION STATE BINDING”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706" name="Picture 4" descr="OMP Decarboxyl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7989888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u="sng"/>
              <a:t>Nucleotide Metabolism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2362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PURINE RIBONUCLEOTIDES: formed </a:t>
            </a:r>
            <a:r>
              <a:rPr lang="en-US" altLang="en-US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novo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i.e., purines are </a:t>
            </a:r>
            <a:r>
              <a:rPr lang="en-US" alt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initially synthesized as free bases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purine derivative formed is Inosine Mono-phosphate (IMP)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purine base is </a:t>
            </a:r>
            <a:r>
              <a:rPr lang="en-US" alt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hypoxanthine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AMP and GMP are formed from IMP</a:t>
            </a:r>
          </a:p>
        </p:txBody>
      </p:sp>
      <p:pic>
        <p:nvPicPr>
          <p:cNvPr id="439300" name="Picture 5" descr="hypoxant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4648200"/>
            <a:ext cx="1665288" cy="1981200"/>
          </a:xfrm>
          <a:noFill/>
        </p:spPr>
      </p:pic>
      <p:pic>
        <p:nvPicPr>
          <p:cNvPr id="439301" name="Picture 8" descr="im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3505200"/>
            <a:ext cx="2659063" cy="297180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UMP </a:t>
            </a:r>
            <a:r>
              <a:rPr lang="en-US" altLang="en-US">
                <a:sym typeface="Wingdings" pitchFamily="2" charset="2"/>
              </a:rPr>
              <a:t> </a:t>
            </a:r>
            <a:r>
              <a:rPr lang="en-US" altLang="en-US"/>
              <a:t>UTP and CTP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Nucleoside monophosphate kinase catalyzes transfer of 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to UMP to form UDP; nucleoside diphosphate kinase catalyzes transfer of 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from ATP to UDP to form UTP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CTP formed from UTP via </a:t>
            </a:r>
            <a:r>
              <a:rPr lang="en-US" altLang="en-US" sz="2800" u="sng">
                <a:solidFill>
                  <a:schemeClr val="tx1">
                    <a:lumMod val="75000"/>
                    <a:lumOff val="25000"/>
                  </a:schemeClr>
                </a:solidFill>
              </a:rPr>
              <a:t>CTP Synthetase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	driven by ATP hydrolysis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Glutamine provides amide nitrogen for C</a:t>
            </a:r>
            <a:r>
              <a:rPr lang="en-US" altLang="en-US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in animals</a:t>
            </a:r>
            <a:endParaRPr lang="en-US" altLang="en-US" baseline="-10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54" name="Picture 5" descr="utp_ct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447800"/>
            <a:ext cx="8153400" cy="3587750"/>
          </a:xfrm>
          <a:noFill/>
        </p:spPr>
      </p:pic>
      <p:sp>
        <p:nvSpPr>
          <p:cNvPr id="458755" name="Text Box 8"/>
          <p:cNvSpPr txBox="1">
            <a:spLocks noChangeArrowheads="1"/>
          </p:cNvSpPr>
          <p:nvPr/>
        </p:nvSpPr>
        <p:spPr bwMode="auto">
          <a:xfrm>
            <a:off x="2041525" y="399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8756" name="Text Box 10"/>
          <p:cNvSpPr txBox="1">
            <a:spLocks noChangeArrowheads="1"/>
          </p:cNvSpPr>
          <p:nvPr/>
        </p:nvSpPr>
        <p:spPr bwMode="auto">
          <a:xfrm>
            <a:off x="1736725" y="39989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458757" name="Text Box 11"/>
          <p:cNvSpPr txBox="1">
            <a:spLocks noChangeArrowheads="1"/>
          </p:cNvSpPr>
          <p:nvPr/>
        </p:nvSpPr>
        <p:spPr bwMode="auto">
          <a:xfrm>
            <a:off x="1774825" y="4267200"/>
            <a:ext cx="96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8758" name="Text Box 15"/>
          <p:cNvSpPr txBox="1">
            <a:spLocks noChangeArrowheads="1"/>
          </p:cNvSpPr>
          <p:nvPr/>
        </p:nvSpPr>
        <p:spPr bwMode="auto">
          <a:xfrm>
            <a:off x="1736725" y="3998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/>
          </p:cNvSpPr>
          <p:nvPr>
            <p:ph type="title"/>
          </p:nvPr>
        </p:nvSpPr>
        <p:spPr>
          <a:xfrm>
            <a:off x="609600" y="399473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Regulatory Control of Pyrimidine Synthesis</a:t>
            </a:r>
          </a:p>
        </p:txBody>
      </p:sp>
      <p:sp>
        <p:nvSpPr>
          <p:cNvPr id="459779" name="Rectangle 3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Differs between bacteria and animals</a:t>
            </a:r>
          </a:p>
          <a:p>
            <a:pPr lvl="1" eaLnBrk="1" hangingPunct="1"/>
            <a:r>
              <a:rPr lang="en-US" altLang="en-US" sz="2400"/>
              <a:t>Bacteria – regulation at ATCase rxn</a:t>
            </a:r>
          </a:p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Animals</a:t>
            </a:r>
            <a:r>
              <a:rPr lang="en-US" altLang="en-US" sz="2800"/>
              <a:t> – regulation at carbamoyl phosphate synthetase II</a:t>
            </a:r>
          </a:p>
          <a:p>
            <a:pPr lvl="1" eaLnBrk="1" hangingPunct="1"/>
            <a:r>
              <a:rPr lang="en-US" altLang="en-US" sz="2400"/>
              <a:t>UDP and UTP inhibit enzyme; ATP and PRPP activate it</a:t>
            </a:r>
          </a:p>
          <a:p>
            <a:pPr lvl="1" eaLnBrk="1" hangingPunct="1"/>
            <a:r>
              <a:rPr lang="en-US" altLang="en-US" sz="2400"/>
              <a:t>UMP and CMP competitively inhibit OMP Decarboxylase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/>
              <a:t>*Purine synthesis inhibited by ADP and GDP at ribose phosphate pyrophosphokinase step, controlling level of PRPP </a:t>
            </a:r>
            <a:r>
              <a:rPr lang="en-US" altLang="en-US" sz="2800">
                <a:sym typeface="Wingdings" pitchFamily="2" charset="2"/>
              </a:rPr>
              <a:t> also regulates pyrimidines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Purine Nucleotides</a:t>
            </a:r>
          </a:p>
        </p:txBody>
      </p:sp>
      <p:sp>
        <p:nvSpPr>
          <p:cNvPr id="44032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1601788"/>
          </a:xfrm>
        </p:spPr>
        <p:txBody>
          <a:bodyPr/>
          <a:lstStyle/>
          <a:p>
            <a:pPr eaLnBrk="1" hangingPunct="1"/>
            <a:r>
              <a:rPr lang="en-US" altLang="en-US" sz="2800"/>
              <a:t>Get broken down into Uric Acid (a purine) Buchanan (mid 1900s) showed where purine ring components came from:</a:t>
            </a:r>
          </a:p>
        </p:txBody>
      </p:sp>
      <p:pic>
        <p:nvPicPr>
          <p:cNvPr id="440324" name="Picture 5" descr="ura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3657600"/>
            <a:ext cx="3276600" cy="2906713"/>
          </a:xfrm>
          <a:noFill/>
        </p:spPr>
      </p:pic>
      <p:sp>
        <p:nvSpPr>
          <p:cNvPr id="440325" name="Text Box 7"/>
          <p:cNvSpPr txBox="1">
            <a:spLocks noChangeArrowheads="1"/>
          </p:cNvSpPr>
          <p:nvPr/>
        </p:nvSpPr>
        <p:spPr bwMode="auto">
          <a:xfrm>
            <a:off x="5410200" y="3733800"/>
            <a:ext cx="224948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Aspartate Amine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Formate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N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Glutamine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N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Glycine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Bicarbonate 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0" y="-228600"/>
            <a:ext cx="4876800" cy="685800"/>
          </a:xfrm>
        </p:spPr>
        <p:txBody>
          <a:bodyPr/>
          <a:lstStyle/>
          <a:p>
            <a:pPr eaLnBrk="1" hangingPunct="1"/>
            <a:r>
              <a:rPr lang="en-US" altLang="en-US" sz="2000" b="1"/>
              <a:t>Purine Nucleotide Synthesis</a:t>
            </a:r>
          </a:p>
        </p:txBody>
      </p:sp>
      <p:graphicFrame>
        <p:nvGraphicFramePr>
          <p:cNvPr id="441347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57200"/>
          <a:ext cx="144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S ChemDraw Drawing" r:id="rId3" imgW="6315075" imgH="3219450" progId="ChemDraw.Document.6.0">
                  <p:embed/>
                </p:oleObj>
              </mc:Choice>
              <mc:Fallback>
                <p:oleObj name="CS ChemDraw Drawing" r:id="rId3" imgW="6315075" imgH="3219450" progId="ChemDraw.Document.6.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447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8" name="Object 1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2057400"/>
          <a:ext cx="19812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CS ChemDraw Drawing" r:id="rId5" imgW="10134600" imgH="5343525" progId="ChemDraw.Document.6.0">
                  <p:embed/>
                </p:oleObj>
              </mc:Choice>
              <mc:Fallback>
                <p:oleObj name="CS ChemDraw Drawing" r:id="rId5" imgW="10134600" imgH="5343525" progId="ChemDraw.Document.6.0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198120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9" name="Object 1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1295400"/>
          <a:ext cx="9906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CS ChemDraw Drawing" r:id="rId7" imgW="4762500" imgH="2571750" progId="ChemDraw.Document.6.0">
                  <p:embed/>
                </p:oleObj>
              </mc:Choice>
              <mc:Fallback>
                <p:oleObj name="CS ChemDraw Drawing" r:id="rId7" imgW="4762500" imgH="2571750" progId="ChemDraw.Document.6.0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9906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2" name="Object 2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3962400"/>
          <a:ext cx="14478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CS ChemDraw Drawing" r:id="rId9" imgW="6219825" imgH="3562350" progId="ChemDraw.Document.6.0">
                  <p:embed/>
                </p:oleObj>
              </mc:Choice>
              <mc:Fallback>
                <p:oleObj name="CS ChemDraw Drawing" r:id="rId9" imgW="6219825" imgH="3562350" progId="ChemDraw.Document.6.0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62400"/>
                        <a:ext cx="14478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4" name="Object 22"/>
          <p:cNvGraphicFramePr>
            <a:graphicFrameLocks noChangeAspect="1"/>
          </p:cNvGraphicFramePr>
          <p:nvPr/>
        </p:nvGraphicFramePr>
        <p:xfrm>
          <a:off x="838200" y="3276600"/>
          <a:ext cx="11430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CS ChemDraw Drawing" r:id="rId11" imgW="5715000" imgH="2752725" progId="ChemDraw.Document.6.0">
                  <p:embed/>
                </p:oleObj>
              </mc:Choice>
              <mc:Fallback>
                <p:oleObj name="CS ChemDraw Drawing" r:id="rId11" imgW="5715000" imgH="2752725" progId="ChemDraw.Document.6.0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11430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5" name="Object 23"/>
          <p:cNvGraphicFramePr>
            <a:graphicFrameLocks noChangeAspect="1"/>
          </p:cNvGraphicFramePr>
          <p:nvPr/>
        </p:nvGraphicFramePr>
        <p:xfrm>
          <a:off x="533400" y="5562600"/>
          <a:ext cx="16002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S ChemDraw Drawing" r:id="rId13" imgW="7162800" imgH="5238750" progId="ChemDraw.Document.6.0">
                  <p:embed/>
                </p:oleObj>
              </mc:Choice>
              <mc:Fallback>
                <p:oleObj name="CS ChemDraw Drawing" r:id="rId13" imgW="7162800" imgH="5238750" progId="ChemDraw.Document.6.0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160020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6" name="Object 24"/>
          <p:cNvGraphicFramePr>
            <a:graphicFrameLocks noChangeAspect="1"/>
          </p:cNvGraphicFramePr>
          <p:nvPr/>
        </p:nvGraphicFramePr>
        <p:xfrm>
          <a:off x="838200" y="4876800"/>
          <a:ext cx="9445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CS ChemDraw Drawing" r:id="rId15" imgW="4686300" imgH="2828925" progId="ChemDraw.Document.6.0">
                  <p:embed/>
                </p:oleObj>
              </mc:Choice>
              <mc:Fallback>
                <p:oleObj name="CS ChemDraw Drawing" r:id="rId15" imgW="4686300" imgH="2828925" progId="ChemDraw.Document.6.0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76800"/>
                        <a:ext cx="9445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/>
        </p:nvGraphicFramePr>
        <p:xfrm>
          <a:off x="3657600" y="5410200"/>
          <a:ext cx="15303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S ChemDraw Drawing" r:id="rId17" imgW="6210300" imgH="5229225" progId="ChemDraw.Document.6.0">
                  <p:embed/>
                </p:oleObj>
              </mc:Choice>
              <mc:Fallback>
                <p:oleObj name="CS ChemDraw Drawing" r:id="rId17" imgW="6210300" imgH="5229225" progId="ChemDraw.Document.6.0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10200"/>
                        <a:ext cx="153035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9" name="Object 27"/>
          <p:cNvGraphicFramePr>
            <a:graphicFrameLocks noChangeAspect="1"/>
          </p:cNvGraphicFramePr>
          <p:nvPr/>
        </p:nvGraphicFramePr>
        <p:xfrm>
          <a:off x="3429000" y="3581400"/>
          <a:ext cx="16827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S ChemDraw Drawing" r:id="rId19" imgW="6619875" imgH="5124450" progId="ChemDraw.Document.6.0">
                  <p:embed/>
                </p:oleObj>
              </mc:Choice>
              <mc:Fallback>
                <p:oleObj name="CS ChemDraw Drawing" r:id="rId19" imgW="6619875" imgH="5124450" progId="ChemDraw.Document.6.0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81400"/>
                        <a:ext cx="16827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0" name="Object 28"/>
          <p:cNvGraphicFramePr>
            <a:graphicFrameLocks noChangeAspect="1"/>
          </p:cNvGraphicFramePr>
          <p:nvPr/>
        </p:nvGraphicFramePr>
        <p:xfrm>
          <a:off x="2209800" y="6019800"/>
          <a:ext cx="12192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S ChemDraw Drawing" r:id="rId21" imgW="6181725" imgH="2324100" progId="ChemDraw.Document.6.0">
                  <p:embed/>
                </p:oleObj>
              </mc:Choice>
              <mc:Fallback>
                <p:oleObj name="CS ChemDraw Drawing" r:id="rId21" imgW="6181725" imgH="2324100" progId="ChemDraw.Document.6.0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19800"/>
                        <a:ext cx="12192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1" name="Object 29"/>
          <p:cNvGraphicFramePr>
            <a:graphicFrameLocks noChangeAspect="1"/>
          </p:cNvGraphicFramePr>
          <p:nvPr/>
        </p:nvGraphicFramePr>
        <p:xfrm>
          <a:off x="3890963" y="4864100"/>
          <a:ext cx="10588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S ChemDraw Drawing" r:id="rId23" imgW="5838825" imgH="3305175" progId="ChemDraw.Document.6.0">
                  <p:embed/>
                </p:oleObj>
              </mc:Choice>
              <mc:Fallback>
                <p:oleObj name="CS ChemDraw Drawing" r:id="rId23" imgW="5838825" imgH="3305175" progId="ChemDraw.Document.6.0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4864100"/>
                        <a:ext cx="105886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2" name="Object 30"/>
          <p:cNvGraphicFramePr>
            <a:graphicFrameLocks noChangeAspect="1"/>
          </p:cNvGraphicFramePr>
          <p:nvPr/>
        </p:nvGraphicFramePr>
        <p:xfrm>
          <a:off x="3505200" y="1981200"/>
          <a:ext cx="1447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CS ChemDraw Drawing" r:id="rId25" imgW="5800725" imgH="4276725" progId="ChemDraw.Document.6.0">
                  <p:embed/>
                </p:oleObj>
              </mc:Choice>
              <mc:Fallback>
                <p:oleObj name="CS ChemDraw Drawing" r:id="rId25" imgW="5800725" imgH="4276725" progId="ChemDraw.Document.6.0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81200"/>
                        <a:ext cx="1447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3843338" y="3052763"/>
          <a:ext cx="8477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S ChemDraw Drawing" r:id="rId27" imgW="4667250" imgH="2581275" progId="ChemDraw.Document.6.0">
                  <p:embed/>
                </p:oleObj>
              </mc:Choice>
              <mc:Fallback>
                <p:oleObj name="CS ChemDraw Drawing" r:id="rId27" imgW="4667250" imgH="2581275" progId="ChemDraw.Document.6.0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3052763"/>
                        <a:ext cx="847725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4" name="Object 32"/>
          <p:cNvGraphicFramePr>
            <a:graphicFrameLocks noChangeAspect="1"/>
          </p:cNvGraphicFramePr>
          <p:nvPr/>
        </p:nvGraphicFramePr>
        <p:xfrm>
          <a:off x="3352800" y="304800"/>
          <a:ext cx="16764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S ChemDraw Drawing" r:id="rId29" imgW="7038975" imgH="4800600" progId="ChemDraw.Document.6.0">
                  <p:embed/>
                </p:oleObj>
              </mc:Choice>
              <mc:Fallback>
                <p:oleObj name="CS ChemDraw Drawing" r:id="rId29" imgW="7038975" imgH="4800600" progId="ChemDraw.Document.6.0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"/>
                        <a:ext cx="16764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5" name="Object 33"/>
          <p:cNvGraphicFramePr>
            <a:graphicFrameLocks noChangeAspect="1"/>
          </p:cNvGraphicFramePr>
          <p:nvPr/>
        </p:nvGraphicFramePr>
        <p:xfrm>
          <a:off x="3783013" y="1416050"/>
          <a:ext cx="8159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S ChemDraw Drawing" r:id="rId31" imgW="4733925" imgH="3000375" progId="ChemDraw.Document.6.0">
                  <p:embed/>
                </p:oleObj>
              </mc:Choice>
              <mc:Fallback>
                <p:oleObj name="CS ChemDraw Drawing" r:id="rId31" imgW="4733925" imgH="3000375" progId="ChemDraw.Document.6.0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1416050"/>
                        <a:ext cx="8159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8" name="Object 36"/>
          <p:cNvGraphicFramePr>
            <a:graphicFrameLocks noChangeAspect="1"/>
          </p:cNvGraphicFramePr>
          <p:nvPr/>
        </p:nvGraphicFramePr>
        <p:xfrm>
          <a:off x="4953000" y="533400"/>
          <a:ext cx="10668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S ChemDraw Drawing" r:id="rId33" imgW="5857875" imgH="2886075" progId="ChemDraw.Document.6.0">
                  <p:embed/>
                </p:oleObj>
              </mc:Choice>
              <mc:Fallback>
                <p:oleObj name="CS ChemDraw Drawing" r:id="rId33" imgW="5857875" imgH="2886075" progId="ChemDraw.Document.6.0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3400"/>
                        <a:ext cx="10668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1" name="Object 39"/>
          <p:cNvGraphicFramePr>
            <a:graphicFrameLocks noChangeAspect="1"/>
          </p:cNvGraphicFramePr>
          <p:nvPr/>
        </p:nvGraphicFramePr>
        <p:xfrm>
          <a:off x="7086600" y="1524000"/>
          <a:ext cx="10668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S ChemDraw Drawing" r:id="rId35" imgW="5524500" imgH="2571750" progId="ChemDraw.Document.6.0">
                  <p:embed/>
                </p:oleObj>
              </mc:Choice>
              <mc:Fallback>
                <p:oleObj name="CS ChemDraw Drawing" r:id="rId35" imgW="5524500" imgH="2571750" progId="ChemDraw.Document.6.0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524000"/>
                        <a:ext cx="10668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2" name="Object 40"/>
          <p:cNvGraphicFramePr>
            <a:graphicFrameLocks noChangeAspect="1"/>
          </p:cNvGraphicFramePr>
          <p:nvPr/>
        </p:nvGraphicFramePr>
        <p:xfrm>
          <a:off x="6629400" y="3581400"/>
          <a:ext cx="1447800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S ChemDraw Drawing" r:id="rId37" imgW="6572250" imgH="6324600" progId="ChemDraw.Document.6.0">
                  <p:embed/>
                </p:oleObj>
              </mc:Choice>
              <mc:Fallback>
                <p:oleObj name="CS ChemDraw Drawing" r:id="rId37" imgW="6572250" imgH="6324600" progId="ChemDraw.Document.6.0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1447800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3" name="Object 41"/>
          <p:cNvGraphicFramePr>
            <a:graphicFrameLocks noChangeAspect="1"/>
          </p:cNvGraphicFramePr>
          <p:nvPr/>
        </p:nvGraphicFramePr>
        <p:xfrm>
          <a:off x="6629400" y="1828800"/>
          <a:ext cx="13065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S ChemDraw Drawing" r:id="rId39" imgW="6019800" imgH="6324600" progId="ChemDraw.Document.6.0">
                  <p:embed/>
                </p:oleObj>
              </mc:Choice>
              <mc:Fallback>
                <p:oleObj name="CS ChemDraw Drawing" r:id="rId39" imgW="6019800" imgH="6324600" progId="ChemDraw.Document.6.0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828800"/>
                        <a:ext cx="130651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4" name="Object 42"/>
          <p:cNvGraphicFramePr>
            <a:graphicFrameLocks noChangeAspect="1"/>
          </p:cNvGraphicFramePr>
          <p:nvPr/>
        </p:nvGraphicFramePr>
        <p:xfrm>
          <a:off x="6477000" y="152400"/>
          <a:ext cx="1828800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CS ChemDraw Drawing" r:id="rId41" imgW="8086725" imgH="6153150" progId="ChemDraw.Document.6.0">
                  <p:embed/>
                </p:oleObj>
              </mc:Choice>
              <mc:Fallback>
                <p:oleObj name="CS ChemDraw Drawing" r:id="rId41" imgW="8086725" imgH="6153150" progId="ChemDraw.Document.6.0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52400"/>
                        <a:ext cx="1828800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5" name="Object 43"/>
          <p:cNvGraphicFramePr>
            <a:graphicFrameLocks noChangeAspect="1"/>
          </p:cNvGraphicFramePr>
          <p:nvPr/>
        </p:nvGraphicFramePr>
        <p:xfrm>
          <a:off x="7239000" y="3276600"/>
          <a:ext cx="838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CS ChemDraw Drawing" r:id="rId43" imgW="4857750" imgH="2800350" progId="ChemDraw.Document.6.0">
                  <p:embed/>
                </p:oleObj>
              </mc:Choice>
              <mc:Fallback>
                <p:oleObj name="CS ChemDraw Drawing" r:id="rId43" imgW="4857750" imgH="2800350" progId="ChemDraw.Document.6.0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276600"/>
                        <a:ext cx="838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7" name="Object 45"/>
          <p:cNvGraphicFramePr>
            <a:graphicFrameLocks noChangeAspect="1"/>
          </p:cNvGraphicFramePr>
          <p:nvPr/>
        </p:nvGraphicFramePr>
        <p:xfrm>
          <a:off x="6629400" y="5334000"/>
          <a:ext cx="12874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CS ChemDraw Drawing" r:id="rId45" imgW="5876925" imgH="6267450" progId="ChemDraw.Document.6.0">
                  <p:embed/>
                </p:oleObj>
              </mc:Choice>
              <mc:Fallback>
                <p:oleObj name="CS ChemDraw Drawing" r:id="rId45" imgW="5876925" imgH="6267450" progId="ChemDraw.Document.6.0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334000"/>
                        <a:ext cx="128746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8" name="Object 46"/>
          <p:cNvGraphicFramePr>
            <a:graphicFrameLocks noChangeAspect="1"/>
          </p:cNvGraphicFramePr>
          <p:nvPr/>
        </p:nvGraphicFramePr>
        <p:xfrm>
          <a:off x="7086600" y="4953000"/>
          <a:ext cx="762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CS ChemDraw Drawing" r:id="rId47" imgW="4133850" imgH="2571750" progId="ChemDraw.Document.6.0">
                  <p:embed/>
                </p:oleObj>
              </mc:Choice>
              <mc:Fallback>
                <p:oleObj name="CS ChemDraw Drawing" r:id="rId47" imgW="4133850" imgH="2571750" progId="ChemDraw.Document.6.0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953000"/>
                        <a:ext cx="7620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/>
              <a:t>Purine Nucleotide Synthesis </a:t>
            </a:r>
            <a:br>
              <a:rPr lang="en-US" altLang="en-US" sz="4000"/>
            </a:br>
            <a:r>
              <a:rPr lang="en-US" altLang="en-US" sz="3000"/>
              <a:t>at a Glance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ATP is involved in 6 steps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1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PRPP in the first step of Purine synthesis is also a precursor for Pyrimidine Synthesis, His and Trp synthesis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1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900">
                <a:solidFill>
                  <a:schemeClr val="tx1">
                    <a:lumMod val="75000"/>
                    <a:lumOff val="25000"/>
                  </a:schemeClr>
                </a:solidFill>
              </a:rPr>
              <a:t>Role of ATP in first step is unique– group transfer rather than coupling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9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In second step, C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notation changes from 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(anomers specifying OH positioning on C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with respect to C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group)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In step 2, PP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is hydrolyzed to 2P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(irreversible, “committing” step)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800" b="1"/>
              <a:t>Regulatory Control of Purine Nucleotide Biosynthesis</a:t>
            </a:r>
          </a:p>
        </p:txBody>
      </p:sp>
      <p:sp>
        <p:nvSpPr>
          <p:cNvPr id="443395" name="Rectangle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400"/>
              <a:t>GTP is involved in AMP synthesis and ATP is  involved in GMP synthesis (reciprocal control of production)</a:t>
            </a:r>
          </a:p>
          <a:p>
            <a:pPr eaLnBrk="1" hangingPunct="1"/>
            <a:r>
              <a:rPr lang="en-US" altLang="en-US" sz="2400"/>
              <a:t>PRPP is a  biosynthetically “central” molecule (why?)</a:t>
            </a:r>
          </a:p>
          <a:p>
            <a:pPr lvl="1" eaLnBrk="1" hangingPunct="1"/>
            <a:r>
              <a:rPr lang="en-US" altLang="en-US" sz="2000"/>
              <a:t>ADP/GDP levels – negative feedback on Ribose Phosphate Pyrophosphokinase </a:t>
            </a:r>
          </a:p>
          <a:p>
            <a:pPr lvl="1" eaLnBrk="1" hangingPunct="1"/>
            <a:r>
              <a:rPr lang="en-US" altLang="en-US" sz="2000"/>
              <a:t>Amidophosphoribosyl transferase is activated by PRPP levels</a:t>
            </a:r>
          </a:p>
          <a:p>
            <a:pPr lvl="1" eaLnBrk="1" hangingPunct="1"/>
            <a:r>
              <a:rPr lang="en-US" altLang="en-US" sz="2000"/>
              <a:t>APRT activity has negative feedback at two sites</a:t>
            </a:r>
          </a:p>
          <a:p>
            <a:pPr lvl="2" eaLnBrk="1" hangingPunct="1"/>
            <a:r>
              <a:rPr lang="en-US" altLang="en-US" sz="1800"/>
              <a:t>ATP, ADP, AMP bound at one site</a:t>
            </a:r>
          </a:p>
          <a:p>
            <a:pPr lvl="2" eaLnBrk="1" hangingPunct="1"/>
            <a:r>
              <a:rPr lang="en-US" altLang="en-US" sz="1800"/>
              <a:t>GTP,GDP AND GMP bound at the other site</a:t>
            </a:r>
          </a:p>
          <a:p>
            <a:pPr eaLnBrk="1" hangingPunct="1"/>
            <a:r>
              <a:rPr lang="en-US" altLang="en-US" sz="2400"/>
              <a:t>Rate of AMP production increases with increasing concentrations of GTP; rate of GMP production increases with increasing concentrations of ATP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Purine Catabolism and Salvage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All purine degradation leads to </a:t>
            </a:r>
            <a:r>
              <a:rPr lang="en-US" altLang="en-US" sz="2400" u="sng">
                <a:solidFill>
                  <a:schemeClr val="tx1">
                    <a:lumMod val="75000"/>
                    <a:lumOff val="25000"/>
                  </a:schemeClr>
                </a:solidFill>
              </a:rPr>
              <a:t>uric acid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(but it might not stop there)</a:t>
            </a:r>
            <a:endParaRPr lang="en-US" altLang="en-US" sz="2400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Ingested nucleic acids are degraded to nucleotides by pancreatic nucleases, and intestinal phosphodiesterases in the intestine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Group-specific nucleotidases and non-specific phosphatases degrade nucleotides into nucleosides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Direct absorption of nucleosides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Further degradation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	   Nucleoside + H</a:t>
            </a:r>
            <a:r>
              <a:rPr lang="en-US" altLang="en-US" sz="20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base + ribose (nucleosidase)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   Nucleoside + P</a:t>
            </a:r>
            <a:r>
              <a:rPr lang="en-US" altLang="en-US" sz="2000" baseline="-25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 base + r-1-phosphate (n. phosphorylase)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1800" b="1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NOTE: MOST INGESTED NUCLEIC ACIDS ARE DEGRADED AND EXCRETED.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en-US" sz="4000"/>
            </a:br>
            <a:r>
              <a:rPr lang="en-US" altLang="en-US" sz="4000"/>
              <a:t>Intracellular Purine Catabolism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Nucleotides broken into nucleosides by action of 5’-nucleotidase  (hydrolysis reactions)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Purine nucleoside phosphorylase (PNP)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Inosine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Hypoxanthine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Xanthosine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Xanthine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Guanosine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Guanine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Ribose-1-phosphate splits off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Can be isomerized to ribose-5-phosphate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Adenosine is deaminated to Inosine (ADA)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Intracellular Purine Catabolism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Xanthine is the point of convergence for the metabolism of the purine bases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Xanthine 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Uric acid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Xanthine oxidase catalyzes two reactions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Purine ribonucleotide degradation pathway is same for purine deoxyribonucleotides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990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Symbol</vt:lpstr>
      <vt:lpstr>Trebuchet MS</vt:lpstr>
      <vt:lpstr>Wingdings</vt:lpstr>
      <vt:lpstr>Wingdings 3</vt:lpstr>
      <vt:lpstr>Office Theme</vt:lpstr>
      <vt:lpstr>Facet</vt:lpstr>
      <vt:lpstr>CS ChemDraw Drawing</vt:lpstr>
      <vt:lpstr>Nucleic Acid Metabolism</vt:lpstr>
      <vt:lpstr>Nucleotide Metabolism</vt:lpstr>
      <vt:lpstr>Purine Nucleotides</vt:lpstr>
      <vt:lpstr>Purine Nucleotide Synthesis</vt:lpstr>
      <vt:lpstr>Purine Nucleotide Synthesis  at a Glance</vt:lpstr>
      <vt:lpstr>Regulatory Control of Purine Nucleotide Biosynthesis</vt:lpstr>
      <vt:lpstr>Purine Catabolism and Salvage</vt:lpstr>
      <vt:lpstr> Intracellular Purine Catabolism</vt:lpstr>
      <vt:lpstr>Intracellular Purine Catabolism</vt:lpstr>
      <vt:lpstr>PowerPoint Presentation</vt:lpstr>
      <vt:lpstr>Xanthosine Degradation</vt:lpstr>
      <vt:lpstr>Xanthine Oxidase </vt:lpstr>
      <vt:lpstr>Purine Salvage</vt:lpstr>
      <vt:lpstr>Gout</vt:lpstr>
      <vt:lpstr>Pyrimidine Ribonucleotide Synthesis</vt:lpstr>
      <vt:lpstr>PowerPoint Presentation</vt:lpstr>
      <vt:lpstr>UMP Synthesis Overview</vt:lpstr>
      <vt:lpstr>OMP DECARBOXYLASE : THE MOST CATALYTICALLY PROFICIENT ENZYME</vt:lpstr>
      <vt:lpstr>PowerPoint Presentation</vt:lpstr>
      <vt:lpstr>UMP  UTP and CTP</vt:lpstr>
      <vt:lpstr>PowerPoint Presentation</vt:lpstr>
      <vt:lpstr>Regulatory Control of Pyrimidine Synthesis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Nucleic Acid Metabolism</dc:title>
  <dc:creator>ani.gatz1 ani.gatz1</dc:creator>
  <cp:lastModifiedBy>ani.gatz1 ani.gatz1</cp:lastModifiedBy>
  <cp:revision>1</cp:revision>
  <dcterms:created xsi:type="dcterms:W3CDTF">2020-10-31T05:12:26Z</dcterms:created>
  <dcterms:modified xsi:type="dcterms:W3CDTF">2020-10-31T05:13:52Z</dcterms:modified>
</cp:coreProperties>
</file>