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77" r:id="rId5"/>
    <p:sldId id="259" r:id="rId6"/>
    <p:sldId id="260" r:id="rId7"/>
    <p:sldId id="262" r:id="rId8"/>
    <p:sldId id="270" r:id="rId9"/>
    <p:sldId id="269" r:id="rId10"/>
    <p:sldId id="263" r:id="rId11"/>
    <p:sldId id="278" r:id="rId12"/>
    <p:sldId id="264" r:id="rId13"/>
    <p:sldId id="276" r:id="rId14"/>
    <p:sldId id="271" r:id="rId15"/>
    <p:sldId id="265" r:id="rId16"/>
    <p:sldId id="272" r:id="rId17"/>
    <p:sldId id="266" r:id="rId18"/>
    <p:sldId id="267" r:id="rId19"/>
    <p:sldId id="273" r:id="rId20"/>
    <p:sldId id="268" r:id="rId21"/>
    <p:sldId id="279"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4" d="100"/>
          <a:sy n="64" d="100"/>
        </p:scale>
        <p:origin x="954"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243E5CB-DAEF-46A9-82F0-513ACB041B6E}" type="datetimeFigureOut">
              <a:rPr lang="en-US" smtClean="0"/>
              <a:t>11/4/2020</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B41221A5-07CD-4ED1-89FF-017857527D41}" type="slidenum">
              <a:rPr lang="en-US" smtClean="0"/>
              <a:t>‹#›</a:t>
            </a:fld>
            <a:endParaRPr lang="en-US"/>
          </a:p>
        </p:txBody>
      </p:sp>
    </p:spTree>
    <p:extLst>
      <p:ext uri="{BB962C8B-B14F-4D97-AF65-F5344CB8AC3E}">
        <p14:creationId xmlns:p14="http://schemas.microsoft.com/office/powerpoint/2010/main" val="8015479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243E5CB-DAEF-46A9-82F0-513ACB041B6E}" type="datetimeFigureOut">
              <a:rPr lang="en-US" smtClean="0"/>
              <a:t>11/4/2020</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41221A5-07CD-4ED1-89FF-017857527D41}" type="slidenum">
              <a:rPr lang="en-US" smtClean="0"/>
              <a:t>‹#›</a:t>
            </a:fld>
            <a:endParaRPr lang="en-US"/>
          </a:p>
        </p:txBody>
      </p:sp>
    </p:spTree>
    <p:extLst>
      <p:ext uri="{BB962C8B-B14F-4D97-AF65-F5344CB8AC3E}">
        <p14:creationId xmlns:p14="http://schemas.microsoft.com/office/powerpoint/2010/main" val="34577151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243E5CB-DAEF-46A9-82F0-513ACB041B6E}" type="datetimeFigureOut">
              <a:rPr lang="en-US" smtClean="0"/>
              <a:t>11/4/2020</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41221A5-07CD-4ED1-89FF-017857527D41}"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8124859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2243E5CB-DAEF-46A9-82F0-513ACB041B6E}" type="datetimeFigureOut">
              <a:rPr lang="en-US" smtClean="0"/>
              <a:t>11/4/2020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41221A5-07CD-4ED1-89FF-017857527D41}" type="slidenum">
              <a:rPr lang="en-US" smtClean="0"/>
              <a:t>‹#›</a:t>
            </a:fld>
            <a:endParaRPr lang="en-US"/>
          </a:p>
        </p:txBody>
      </p:sp>
    </p:spTree>
    <p:extLst>
      <p:ext uri="{BB962C8B-B14F-4D97-AF65-F5344CB8AC3E}">
        <p14:creationId xmlns:p14="http://schemas.microsoft.com/office/powerpoint/2010/main" val="213603416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2243E5CB-DAEF-46A9-82F0-513ACB041B6E}" type="datetimeFigureOut">
              <a:rPr lang="en-US" smtClean="0"/>
              <a:t>11/4/2020</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41221A5-07CD-4ED1-89FF-017857527D41}"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4432720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2243E5CB-DAEF-46A9-82F0-513ACB041B6E}" type="datetimeFigureOut">
              <a:rPr lang="en-US" smtClean="0"/>
              <a:t>11/4/2020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41221A5-07CD-4ED1-89FF-017857527D41}" type="slidenum">
              <a:rPr lang="en-US" smtClean="0"/>
              <a:t>‹#›</a:t>
            </a:fld>
            <a:endParaRPr lang="en-US"/>
          </a:p>
        </p:txBody>
      </p:sp>
    </p:spTree>
    <p:extLst>
      <p:ext uri="{BB962C8B-B14F-4D97-AF65-F5344CB8AC3E}">
        <p14:creationId xmlns:p14="http://schemas.microsoft.com/office/powerpoint/2010/main" val="40469062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243E5CB-DAEF-46A9-82F0-513ACB041B6E}" type="datetimeFigureOut">
              <a:rPr lang="en-US" smtClean="0"/>
              <a:t>11/4/2020</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41221A5-07CD-4ED1-89FF-017857527D41}" type="slidenum">
              <a:rPr lang="en-US" smtClean="0"/>
              <a:t>‹#›</a:t>
            </a:fld>
            <a:endParaRPr lang="en-US"/>
          </a:p>
        </p:txBody>
      </p:sp>
    </p:spTree>
    <p:extLst>
      <p:ext uri="{BB962C8B-B14F-4D97-AF65-F5344CB8AC3E}">
        <p14:creationId xmlns:p14="http://schemas.microsoft.com/office/powerpoint/2010/main" val="117409238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243E5CB-DAEF-46A9-82F0-513ACB041B6E}" type="datetimeFigureOut">
              <a:rPr lang="en-US" smtClean="0"/>
              <a:t>11/4/2020</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41221A5-07CD-4ED1-89FF-017857527D41}" type="slidenum">
              <a:rPr lang="en-US" smtClean="0"/>
              <a:t>‹#›</a:t>
            </a:fld>
            <a:endParaRPr lang="en-US"/>
          </a:p>
        </p:txBody>
      </p:sp>
    </p:spTree>
    <p:extLst>
      <p:ext uri="{BB962C8B-B14F-4D97-AF65-F5344CB8AC3E}">
        <p14:creationId xmlns:p14="http://schemas.microsoft.com/office/powerpoint/2010/main" val="11151127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243E5CB-DAEF-46A9-82F0-513ACB041B6E}" type="datetimeFigureOut">
              <a:rPr lang="en-US" smtClean="0"/>
              <a:t>11/4/2020</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41221A5-07CD-4ED1-89FF-017857527D41}" type="slidenum">
              <a:rPr lang="en-US" smtClean="0"/>
              <a:t>‹#›</a:t>
            </a:fld>
            <a:endParaRPr lang="en-US"/>
          </a:p>
        </p:txBody>
      </p:sp>
    </p:spTree>
    <p:extLst>
      <p:ext uri="{BB962C8B-B14F-4D97-AF65-F5344CB8AC3E}">
        <p14:creationId xmlns:p14="http://schemas.microsoft.com/office/powerpoint/2010/main" val="15561521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243E5CB-DAEF-46A9-82F0-513ACB041B6E}" type="datetimeFigureOut">
              <a:rPr lang="en-US" smtClean="0"/>
              <a:t>11/4/2020</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41221A5-07CD-4ED1-89FF-017857527D41}" type="slidenum">
              <a:rPr lang="en-US" smtClean="0"/>
              <a:t>‹#›</a:t>
            </a:fld>
            <a:endParaRPr lang="en-US"/>
          </a:p>
        </p:txBody>
      </p:sp>
    </p:spTree>
    <p:extLst>
      <p:ext uri="{BB962C8B-B14F-4D97-AF65-F5344CB8AC3E}">
        <p14:creationId xmlns:p14="http://schemas.microsoft.com/office/powerpoint/2010/main" val="25536207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243E5CB-DAEF-46A9-82F0-513ACB041B6E}" type="datetimeFigureOut">
              <a:rPr lang="en-US" smtClean="0"/>
              <a:t>11/4/2020</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B41221A5-07CD-4ED1-89FF-017857527D41}" type="slidenum">
              <a:rPr lang="en-US" smtClean="0"/>
              <a:t>‹#›</a:t>
            </a:fld>
            <a:endParaRPr lang="en-US"/>
          </a:p>
        </p:txBody>
      </p:sp>
    </p:spTree>
    <p:extLst>
      <p:ext uri="{BB962C8B-B14F-4D97-AF65-F5344CB8AC3E}">
        <p14:creationId xmlns:p14="http://schemas.microsoft.com/office/powerpoint/2010/main" val="16977949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243E5CB-DAEF-46A9-82F0-513ACB041B6E}" type="datetimeFigureOut">
              <a:rPr lang="en-US" smtClean="0"/>
              <a:t>11/4/2020</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B41221A5-07CD-4ED1-89FF-017857527D41}" type="slidenum">
              <a:rPr lang="en-US" smtClean="0"/>
              <a:t>‹#›</a:t>
            </a:fld>
            <a:endParaRPr lang="en-US"/>
          </a:p>
        </p:txBody>
      </p:sp>
    </p:spTree>
    <p:extLst>
      <p:ext uri="{BB962C8B-B14F-4D97-AF65-F5344CB8AC3E}">
        <p14:creationId xmlns:p14="http://schemas.microsoft.com/office/powerpoint/2010/main" val="16509859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243E5CB-DAEF-46A9-82F0-513ACB041B6E}" type="datetimeFigureOut">
              <a:rPr lang="en-US" smtClean="0"/>
              <a:t>11/4/2020</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B41221A5-07CD-4ED1-89FF-017857527D41}" type="slidenum">
              <a:rPr lang="en-US" smtClean="0"/>
              <a:t>‹#›</a:t>
            </a:fld>
            <a:endParaRPr lang="en-US"/>
          </a:p>
        </p:txBody>
      </p:sp>
    </p:spTree>
    <p:extLst>
      <p:ext uri="{BB962C8B-B14F-4D97-AF65-F5344CB8AC3E}">
        <p14:creationId xmlns:p14="http://schemas.microsoft.com/office/powerpoint/2010/main" val="25140748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43E5CB-DAEF-46A9-82F0-513ACB041B6E}" type="datetimeFigureOut">
              <a:rPr lang="en-US" smtClean="0"/>
              <a:t>11/4/2020</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B41221A5-07CD-4ED1-89FF-017857527D41}" type="slidenum">
              <a:rPr lang="en-US" smtClean="0"/>
              <a:t>‹#›</a:t>
            </a:fld>
            <a:endParaRPr lang="en-US"/>
          </a:p>
        </p:txBody>
      </p:sp>
    </p:spTree>
    <p:extLst>
      <p:ext uri="{BB962C8B-B14F-4D97-AF65-F5344CB8AC3E}">
        <p14:creationId xmlns:p14="http://schemas.microsoft.com/office/powerpoint/2010/main" val="39544504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2243E5CB-DAEF-46A9-82F0-513ACB041B6E}" type="datetimeFigureOut">
              <a:rPr lang="en-US" smtClean="0"/>
              <a:t>11/4/2020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B41221A5-07CD-4ED1-89FF-017857527D41}" type="slidenum">
              <a:rPr lang="en-US" smtClean="0"/>
              <a:t>‹#›</a:t>
            </a:fld>
            <a:endParaRPr lang="en-US"/>
          </a:p>
        </p:txBody>
      </p:sp>
    </p:spTree>
    <p:extLst>
      <p:ext uri="{BB962C8B-B14F-4D97-AF65-F5344CB8AC3E}">
        <p14:creationId xmlns:p14="http://schemas.microsoft.com/office/powerpoint/2010/main" val="20521292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2243E5CB-DAEF-46A9-82F0-513ACB041B6E}" type="datetimeFigureOut">
              <a:rPr lang="en-US" smtClean="0"/>
              <a:t>11/4/2020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41221A5-07CD-4ED1-89FF-017857527D41}" type="slidenum">
              <a:rPr lang="en-US" smtClean="0"/>
              <a:t>‹#›</a:t>
            </a:fld>
            <a:endParaRPr lang="en-US"/>
          </a:p>
        </p:txBody>
      </p:sp>
    </p:spTree>
    <p:extLst>
      <p:ext uri="{BB962C8B-B14F-4D97-AF65-F5344CB8AC3E}">
        <p14:creationId xmlns:p14="http://schemas.microsoft.com/office/powerpoint/2010/main" val="41926955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2243E5CB-DAEF-46A9-82F0-513ACB041B6E}" type="datetimeFigureOut">
              <a:rPr lang="en-US" smtClean="0"/>
              <a:t>11/4/2020</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B41221A5-07CD-4ED1-89FF-017857527D41}" type="slidenum">
              <a:rPr lang="en-US" smtClean="0"/>
              <a:t>‹#›</a:t>
            </a:fld>
            <a:endParaRPr lang="en-US"/>
          </a:p>
        </p:txBody>
      </p:sp>
    </p:spTree>
    <p:extLst>
      <p:ext uri="{BB962C8B-B14F-4D97-AF65-F5344CB8AC3E}">
        <p14:creationId xmlns:p14="http://schemas.microsoft.com/office/powerpoint/2010/main" val="196401792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2.xml"/><Relationship Id="rId6" Type="http://schemas.openxmlformats.org/officeDocument/2006/relationships/image" Target="../media/image17.gif"/><Relationship Id="rId5" Type="http://schemas.openxmlformats.org/officeDocument/2006/relationships/image" Target="../media/image16.png"/><Relationship Id="rId4" Type="http://schemas.openxmlformats.org/officeDocument/2006/relationships/image" Target="../media/image15.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8.jpeg"/><Relationship Id="rId1" Type="http://schemas.openxmlformats.org/officeDocument/2006/relationships/slideLayout" Target="../slideLayouts/slideLayout2.xml"/><Relationship Id="rId5" Type="http://schemas.openxmlformats.org/officeDocument/2006/relationships/image" Target="../media/image20.gif"/><Relationship Id="rId4" Type="http://schemas.openxmlformats.org/officeDocument/2006/relationships/image" Target="../media/image11.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8.jpeg"/><Relationship Id="rId4" Type="http://schemas.openxmlformats.org/officeDocument/2006/relationships/image" Target="../media/image7.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2.gif"/><Relationship Id="rId2" Type="http://schemas.openxmlformats.org/officeDocument/2006/relationships/image" Target="../media/image1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4D0DD9-473F-48B2-8172-D09FB551DF28}"/>
              </a:ext>
            </a:extLst>
          </p:cNvPr>
          <p:cNvSpPr>
            <a:spLocks noGrp="1"/>
          </p:cNvSpPr>
          <p:nvPr>
            <p:ph type="ctrTitle"/>
          </p:nvPr>
        </p:nvSpPr>
        <p:spPr>
          <a:xfrm>
            <a:off x="1854695" y="319857"/>
            <a:ext cx="8915399" cy="1126283"/>
          </a:xfrm>
        </p:spPr>
        <p:txBody>
          <a:bodyPr>
            <a:normAutofit/>
          </a:bodyPr>
          <a:lstStyle/>
          <a:p>
            <a:pPr algn="ctr"/>
            <a:r>
              <a:rPr lang="en-US" b="1" dirty="0">
                <a:solidFill>
                  <a:srgbClr val="7030A0"/>
                </a:solidFill>
                <a:latin typeface="Algerian" panose="04020705040A02060702" pitchFamily="82" charset="0"/>
              </a:rPr>
              <a:t>Pen Culture</a:t>
            </a:r>
            <a:endParaRPr lang="en-US" dirty="0"/>
          </a:p>
        </p:txBody>
      </p:sp>
      <p:sp>
        <p:nvSpPr>
          <p:cNvPr id="3" name="Subtitle 2">
            <a:extLst>
              <a:ext uri="{FF2B5EF4-FFF2-40B4-BE49-F238E27FC236}">
                <a16:creationId xmlns:a16="http://schemas.microsoft.com/office/drawing/2014/main" id="{4453DEB7-88D2-4757-9AF3-3B5953553327}"/>
              </a:ext>
            </a:extLst>
          </p:cNvPr>
          <p:cNvSpPr>
            <a:spLocks noGrp="1"/>
          </p:cNvSpPr>
          <p:nvPr>
            <p:ph type="subTitle" idx="1"/>
          </p:nvPr>
        </p:nvSpPr>
        <p:spPr>
          <a:xfrm>
            <a:off x="8094689" y="5164661"/>
            <a:ext cx="3529844" cy="1126283"/>
          </a:xfrm>
        </p:spPr>
        <p:txBody>
          <a:bodyPr>
            <a:normAutofit lnSpcReduction="10000"/>
          </a:bodyPr>
          <a:lstStyle/>
          <a:p>
            <a:pPr algn="r"/>
            <a:r>
              <a:rPr lang="en-US" sz="2000" b="1" dirty="0">
                <a:solidFill>
                  <a:schemeClr val="accent2"/>
                </a:solidFill>
                <a:latin typeface="Times New Roman" panose="02020603050405020304" pitchFamily="18" charset="0"/>
                <a:cs typeface="Times New Roman" panose="02020603050405020304" pitchFamily="18" charset="0"/>
              </a:rPr>
              <a:t>Mr. </a:t>
            </a:r>
            <a:r>
              <a:rPr lang="en-US" sz="2000" b="1" dirty="0" err="1">
                <a:solidFill>
                  <a:schemeClr val="accent2"/>
                </a:solidFill>
                <a:latin typeface="Times New Roman" panose="02020603050405020304" pitchFamily="18" charset="0"/>
                <a:cs typeface="Times New Roman" panose="02020603050405020304" pitchFamily="18" charset="0"/>
              </a:rPr>
              <a:t>Bhartendu</a:t>
            </a:r>
            <a:r>
              <a:rPr lang="en-US" sz="2000" b="1" dirty="0">
                <a:solidFill>
                  <a:schemeClr val="accent2"/>
                </a:solidFill>
                <a:latin typeface="Times New Roman" panose="02020603050405020304" pitchFamily="18" charset="0"/>
                <a:cs typeface="Times New Roman" panose="02020603050405020304" pitchFamily="18" charset="0"/>
              </a:rPr>
              <a:t> Vimal</a:t>
            </a:r>
          </a:p>
          <a:p>
            <a:pPr algn="r"/>
            <a:r>
              <a:rPr lang="en-US" b="1" dirty="0">
                <a:solidFill>
                  <a:srgbClr val="002060"/>
                </a:solidFill>
                <a:latin typeface="Times New Roman" panose="02020603050405020304" pitchFamily="18" charset="0"/>
                <a:cs typeface="Times New Roman" panose="02020603050405020304" pitchFamily="18" charset="0"/>
              </a:rPr>
              <a:t>Guest faculty-Assistant professor</a:t>
            </a:r>
          </a:p>
          <a:p>
            <a:pPr algn="r"/>
            <a:r>
              <a:rPr lang="en-US" b="1" dirty="0" err="1">
                <a:solidFill>
                  <a:srgbClr val="0070C0"/>
                </a:solidFill>
                <a:latin typeface="Times New Roman" panose="02020603050405020304" pitchFamily="18" charset="0"/>
                <a:cs typeface="Times New Roman" panose="02020603050405020304" pitchFamily="18" charset="0"/>
              </a:rPr>
              <a:t>CoF</a:t>
            </a:r>
            <a:r>
              <a:rPr lang="en-US" b="1" dirty="0">
                <a:solidFill>
                  <a:srgbClr val="0070C0"/>
                </a:solidFill>
                <a:latin typeface="Times New Roman" panose="02020603050405020304" pitchFamily="18" charset="0"/>
                <a:cs typeface="Times New Roman" panose="02020603050405020304" pitchFamily="18" charset="0"/>
              </a:rPr>
              <a:t>, </a:t>
            </a:r>
            <a:r>
              <a:rPr lang="en-US" b="1" dirty="0" err="1">
                <a:solidFill>
                  <a:srgbClr val="0070C0"/>
                </a:solidFill>
                <a:latin typeface="Times New Roman" panose="02020603050405020304" pitchFamily="18" charset="0"/>
                <a:cs typeface="Times New Roman" panose="02020603050405020304" pitchFamily="18" charset="0"/>
              </a:rPr>
              <a:t>Kishanganj</a:t>
            </a:r>
            <a:r>
              <a:rPr lang="en-US" b="1" dirty="0">
                <a:solidFill>
                  <a:srgbClr val="0070C0"/>
                </a:solidFill>
                <a:latin typeface="Times New Roman" panose="02020603050405020304" pitchFamily="18" charset="0"/>
                <a:cs typeface="Times New Roman" panose="02020603050405020304" pitchFamily="18" charset="0"/>
              </a:rPr>
              <a:t>, BASU, Patna</a:t>
            </a:r>
          </a:p>
        </p:txBody>
      </p:sp>
      <p:pic>
        <p:nvPicPr>
          <p:cNvPr id="2050" name="Picture 2" descr="PEN CULTURE (ENCLOSURE CULTURE) AS AN AQUACULTURE SYSTEM">
            <a:extLst>
              <a:ext uri="{FF2B5EF4-FFF2-40B4-BE49-F238E27FC236}">
                <a16:creationId xmlns:a16="http://schemas.microsoft.com/office/drawing/2014/main" id="{88B2D37B-E13E-4AA6-8D45-F1FA21FFE1F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54695" y="1588958"/>
            <a:ext cx="9769838" cy="2012634"/>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pic>
        <p:nvPicPr>
          <p:cNvPr id="2052" name="Picture 4" descr="Fig : Cage and Pen Culture adjacent to Kolkata City near Naihati, North...  | Download Scientific Diagram">
            <a:extLst>
              <a:ext uri="{FF2B5EF4-FFF2-40B4-BE49-F238E27FC236}">
                <a16:creationId xmlns:a16="http://schemas.microsoft.com/office/drawing/2014/main" id="{745162A4-1780-4ECB-A9DE-47B1C451713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54695" y="3671196"/>
            <a:ext cx="6239994" cy="298693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565608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E1B17E-4129-4F3B-9856-31CC3771DE1B}"/>
              </a:ext>
            </a:extLst>
          </p:cNvPr>
          <p:cNvSpPr>
            <a:spLocks noGrp="1"/>
          </p:cNvSpPr>
          <p:nvPr>
            <p:ph type="title"/>
          </p:nvPr>
        </p:nvSpPr>
        <p:spPr>
          <a:xfrm>
            <a:off x="1993692" y="231383"/>
            <a:ext cx="9510921" cy="640445"/>
          </a:xfrm>
        </p:spPr>
        <p:txBody>
          <a:bodyPr>
            <a:normAutofit fontScale="90000"/>
          </a:bodyPr>
          <a:lstStyle/>
          <a:p>
            <a:r>
              <a:rPr lang="en-US" b="1" dirty="0">
                <a:latin typeface="Arial Black" panose="020B0A04020102020204" pitchFamily="34" charset="0"/>
              </a:rPr>
              <a:t>Types of Enclosures Used in Pen Culture:</a:t>
            </a:r>
            <a:br>
              <a:rPr lang="en-US" dirty="0">
                <a:latin typeface="Arial Black" panose="020B0A04020102020204" pitchFamily="34" charset="0"/>
              </a:rPr>
            </a:br>
            <a:endParaRPr lang="en-US" dirty="0">
              <a:latin typeface="Arial Black" panose="020B0A04020102020204" pitchFamily="34" charset="0"/>
            </a:endParaRPr>
          </a:p>
        </p:txBody>
      </p:sp>
      <p:sp>
        <p:nvSpPr>
          <p:cNvPr id="3" name="Content Placeholder 2">
            <a:extLst>
              <a:ext uri="{FF2B5EF4-FFF2-40B4-BE49-F238E27FC236}">
                <a16:creationId xmlns:a16="http://schemas.microsoft.com/office/drawing/2014/main" id="{AD28D41C-9B9C-477B-BFDA-E7F44CCFCDAF}"/>
              </a:ext>
            </a:extLst>
          </p:cNvPr>
          <p:cNvSpPr>
            <a:spLocks noGrp="1"/>
          </p:cNvSpPr>
          <p:nvPr>
            <p:ph idx="1"/>
          </p:nvPr>
        </p:nvSpPr>
        <p:spPr>
          <a:xfrm>
            <a:off x="1993692" y="871829"/>
            <a:ext cx="9510920" cy="5754788"/>
          </a:xfrm>
        </p:spPr>
        <p:txBody>
          <a:bodyPr>
            <a:normAutofit/>
          </a:bodyPr>
          <a:lstStyle/>
          <a:p>
            <a:pPr algn="just" fontAlgn="base"/>
            <a:r>
              <a:rPr lang="en-US" sz="2000" b="1" dirty="0">
                <a:latin typeface="Times New Roman" panose="02020603050405020304" pitchFamily="18" charset="0"/>
                <a:cs typeface="Times New Roman" panose="02020603050405020304" pitchFamily="18" charset="0"/>
              </a:rPr>
              <a:t>The enclosures used in pen culture may be of following types:</a:t>
            </a:r>
            <a:endParaRPr lang="en-US" sz="2000" dirty="0">
              <a:latin typeface="Times New Roman" panose="02020603050405020304" pitchFamily="18" charset="0"/>
              <a:cs typeface="Times New Roman" panose="02020603050405020304" pitchFamily="18" charset="0"/>
            </a:endParaRPr>
          </a:p>
          <a:p>
            <a:pPr marL="0" indent="0" algn="just" fontAlgn="base">
              <a:buNone/>
            </a:pPr>
            <a:r>
              <a:rPr lang="en-US" sz="2000" b="1" dirty="0">
                <a:latin typeface="Times New Roman" panose="02020603050405020304" pitchFamily="18" charset="0"/>
                <a:cs typeface="Times New Roman" panose="02020603050405020304" pitchFamily="18" charset="0"/>
              </a:rPr>
              <a:t>	</a:t>
            </a:r>
            <a:r>
              <a:rPr lang="en-US" sz="2000" b="1" dirty="0">
                <a:solidFill>
                  <a:srgbClr val="0070C0"/>
                </a:solidFill>
                <a:latin typeface="Times New Roman" panose="02020603050405020304" pitchFamily="18" charset="0"/>
                <a:cs typeface="Times New Roman" panose="02020603050405020304" pitchFamily="18" charset="0"/>
              </a:rPr>
              <a:t>(I) Bamboo Scaffolding-Enclosure:</a:t>
            </a:r>
            <a:endParaRPr lang="en-US" sz="2000" dirty="0">
              <a:solidFill>
                <a:srgbClr val="0070C0"/>
              </a:solidFill>
              <a:latin typeface="Times New Roman" panose="02020603050405020304" pitchFamily="18" charset="0"/>
              <a:cs typeface="Times New Roman" panose="02020603050405020304" pitchFamily="18" charset="0"/>
            </a:endParaRPr>
          </a:p>
          <a:p>
            <a:pPr lvl="1" algn="just" fontAlgn="base"/>
            <a:r>
              <a:rPr lang="en-US" sz="2000" dirty="0">
                <a:latin typeface="Times New Roman" panose="02020603050405020304" pitchFamily="18" charset="0"/>
                <a:cs typeface="Times New Roman" panose="02020603050405020304" pitchFamily="18" charset="0"/>
              </a:rPr>
              <a:t>It is generally used in Bays of </a:t>
            </a:r>
            <a:r>
              <a:rPr lang="en-US" sz="2000" b="1" dirty="0">
                <a:latin typeface="Times New Roman" panose="02020603050405020304" pitchFamily="18" charset="0"/>
                <a:cs typeface="Times New Roman" panose="02020603050405020304" pitchFamily="18" charset="0"/>
              </a:rPr>
              <a:t>Philippines</a:t>
            </a:r>
            <a:r>
              <a:rPr lang="en-US" sz="2000" dirty="0">
                <a:latin typeface="Times New Roman" panose="02020603050405020304" pitchFamily="18" charset="0"/>
                <a:cs typeface="Times New Roman" panose="02020603050405020304" pitchFamily="18" charset="0"/>
              </a:rPr>
              <a:t> and lakes of </a:t>
            </a:r>
            <a:r>
              <a:rPr lang="en-US" sz="2000" b="1" dirty="0">
                <a:latin typeface="Times New Roman" panose="02020603050405020304" pitchFamily="18" charset="0"/>
                <a:cs typeface="Times New Roman" panose="02020603050405020304" pitchFamily="18" charset="0"/>
              </a:rPr>
              <a:t>China</a:t>
            </a:r>
            <a:r>
              <a:rPr lang="en-US" sz="2000" dirty="0">
                <a:latin typeface="Times New Roman" panose="02020603050405020304" pitchFamily="18" charset="0"/>
                <a:cs typeface="Times New Roman" panose="02020603050405020304" pitchFamily="18" charset="0"/>
              </a:rPr>
              <a:t>. </a:t>
            </a:r>
          </a:p>
          <a:p>
            <a:pPr lvl="1" algn="just" fontAlgn="base"/>
            <a:r>
              <a:rPr lang="en-US" sz="2000" dirty="0">
                <a:latin typeface="Times New Roman" panose="02020603050405020304" pitchFamily="18" charset="0"/>
                <a:cs typeface="Times New Roman" panose="02020603050405020304" pitchFamily="18" charset="0"/>
              </a:rPr>
              <a:t>These enclosures are of various sizes (about </a:t>
            </a:r>
            <a:r>
              <a:rPr lang="en-US" sz="2000" b="1" dirty="0">
                <a:latin typeface="Times New Roman" panose="02020603050405020304" pitchFamily="18" charset="0"/>
                <a:cs typeface="Times New Roman" panose="02020603050405020304" pitchFamily="18" charset="0"/>
              </a:rPr>
              <a:t>2.5 m </a:t>
            </a:r>
            <a:r>
              <a:rPr lang="en-US" sz="2000" dirty="0">
                <a:latin typeface="Times New Roman" panose="02020603050405020304" pitchFamily="18" charset="0"/>
                <a:cs typeface="Times New Roman" panose="02020603050405020304" pitchFamily="18" charset="0"/>
              </a:rPr>
              <a:t>high and </a:t>
            </a:r>
            <a:r>
              <a:rPr lang="en-US" sz="2000" b="1" dirty="0">
                <a:latin typeface="Times New Roman" panose="02020603050405020304" pitchFamily="18" charset="0"/>
                <a:cs typeface="Times New Roman" panose="02020603050405020304" pitchFamily="18" charset="0"/>
              </a:rPr>
              <a:t>5-10 cm </a:t>
            </a:r>
            <a:r>
              <a:rPr lang="en-US" sz="2000" dirty="0">
                <a:latin typeface="Times New Roman" panose="02020603050405020304" pitchFamily="18" charset="0"/>
                <a:cs typeface="Times New Roman" panose="02020603050405020304" pitchFamily="18" charset="0"/>
              </a:rPr>
              <a:t>wide). </a:t>
            </a:r>
          </a:p>
          <a:p>
            <a:pPr lvl="1" algn="just" fontAlgn="base"/>
            <a:r>
              <a:rPr lang="en-US" sz="2000" dirty="0">
                <a:latin typeface="Times New Roman" panose="02020603050405020304" pitchFamily="18" charset="0"/>
                <a:cs typeface="Times New Roman" panose="02020603050405020304" pitchFamily="18" charset="0"/>
              </a:rPr>
              <a:t>A gap or interspace of approximately </a:t>
            </a:r>
            <a:r>
              <a:rPr lang="en-US" sz="2000" b="1" dirty="0">
                <a:latin typeface="Times New Roman" panose="02020603050405020304" pitchFamily="18" charset="0"/>
                <a:cs typeface="Times New Roman" panose="02020603050405020304" pitchFamily="18" charset="0"/>
              </a:rPr>
              <a:t>1.0-1.5 cm </a:t>
            </a:r>
            <a:r>
              <a:rPr lang="en-US" sz="2000" dirty="0">
                <a:latin typeface="Times New Roman" panose="02020603050405020304" pitchFamily="18" charset="0"/>
                <a:cs typeface="Times New Roman" panose="02020603050405020304" pitchFamily="18" charset="0"/>
              </a:rPr>
              <a:t>is essential between two bamboo splits for free exchange of water in pens.</a:t>
            </a:r>
          </a:p>
          <a:p>
            <a:pPr marL="0" indent="0" algn="just" fontAlgn="base">
              <a:buNone/>
            </a:pPr>
            <a:r>
              <a:rPr lang="en-US" sz="2000" b="1" dirty="0">
                <a:latin typeface="Times New Roman" panose="02020603050405020304" pitchFamily="18" charset="0"/>
                <a:cs typeface="Times New Roman" panose="02020603050405020304" pitchFamily="18" charset="0"/>
              </a:rPr>
              <a:t>	</a:t>
            </a:r>
            <a:r>
              <a:rPr lang="en-US" sz="2000" b="1" dirty="0">
                <a:solidFill>
                  <a:srgbClr val="0070C0"/>
                </a:solidFill>
                <a:latin typeface="Times New Roman" panose="02020603050405020304" pitchFamily="18" charset="0"/>
                <a:cs typeface="Times New Roman" panose="02020603050405020304" pitchFamily="18" charset="0"/>
              </a:rPr>
              <a:t>(II) Floating-Net-Enclosure:</a:t>
            </a:r>
            <a:endParaRPr lang="en-US" sz="2000" dirty="0">
              <a:solidFill>
                <a:srgbClr val="0070C0"/>
              </a:solidFill>
              <a:latin typeface="Times New Roman" panose="02020603050405020304" pitchFamily="18" charset="0"/>
              <a:cs typeface="Times New Roman" panose="02020603050405020304" pitchFamily="18" charset="0"/>
            </a:endParaRPr>
          </a:p>
          <a:p>
            <a:pPr lvl="1" algn="just" fontAlgn="base"/>
            <a:r>
              <a:rPr lang="en-US" sz="2000" dirty="0">
                <a:latin typeface="Times New Roman" panose="02020603050405020304" pitchFamily="18" charset="0"/>
                <a:cs typeface="Times New Roman" panose="02020603050405020304" pitchFamily="18" charset="0"/>
              </a:rPr>
              <a:t>It is a type of improved net enclosure. </a:t>
            </a:r>
          </a:p>
          <a:p>
            <a:pPr lvl="1" algn="just" fontAlgn="base"/>
            <a:r>
              <a:rPr lang="en-US" sz="2000" dirty="0">
                <a:latin typeface="Times New Roman" panose="02020603050405020304" pitchFamily="18" charset="0"/>
                <a:cs typeface="Times New Roman" panose="02020603050405020304" pitchFamily="18" charset="0"/>
              </a:rPr>
              <a:t>Here, the enclosure is held in place by concrete block sinkers with a series of small weights on the foot rope which is secured to a chain link between the sinkers. </a:t>
            </a:r>
          </a:p>
          <a:p>
            <a:pPr lvl="1" algn="just" fontAlgn="base"/>
            <a:r>
              <a:rPr lang="en-US" sz="2000" dirty="0">
                <a:latin typeface="Times New Roman" panose="02020603050405020304" pitchFamily="18" charset="0"/>
                <a:cs typeface="Times New Roman" panose="02020603050405020304" pitchFamily="18" charset="0"/>
              </a:rPr>
              <a:t>The net is kept floating by floats attached to the headrope. To prevent fishes from jumping, a horizontal net is stretched at the top of the enclosure. </a:t>
            </a:r>
          </a:p>
          <a:p>
            <a:pPr lvl="1" algn="just" fontAlgn="base"/>
            <a:r>
              <a:rPr lang="en-US" sz="2000" dirty="0">
                <a:latin typeface="Times New Roman" panose="02020603050405020304" pitchFamily="18" charset="0"/>
                <a:cs typeface="Times New Roman" panose="02020603050405020304" pitchFamily="18" charset="0"/>
              </a:rPr>
              <a:t>This type of enclosure has been proved useful for the culture of tilapia and milk fish in the lakes.</a:t>
            </a:r>
          </a:p>
          <a:p>
            <a:pPr algn="just"/>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242802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PEN CULTURE (ENCLOSURE CULTURE) AS AN AQUACULTURE SYSTEM">
            <a:extLst>
              <a:ext uri="{FF2B5EF4-FFF2-40B4-BE49-F238E27FC236}">
                <a16:creationId xmlns:a16="http://schemas.microsoft.com/office/drawing/2014/main" id="{58C74A38-E144-468C-A00E-A821D3E1760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97634" y="401572"/>
            <a:ext cx="3725686" cy="2957716"/>
          </a:xfrm>
          <a:prstGeom prst="rect">
            <a:avLst/>
          </a:prstGeom>
          <a:noFill/>
          <a:extLst>
            <a:ext uri="{909E8E84-426E-40DD-AFC4-6F175D3DCCD1}">
              <a14:hiddenFill xmlns:a14="http://schemas.microsoft.com/office/drawing/2010/main">
                <a:solidFill>
                  <a:srgbClr val="FFFFFF"/>
                </a:solidFill>
              </a14:hiddenFill>
            </a:ext>
          </a:extLst>
        </p:spPr>
      </p:pic>
      <p:pic>
        <p:nvPicPr>
          <p:cNvPr id="8198" name="Picture 6" descr="Cage and Pen fish farming">
            <a:extLst>
              <a:ext uri="{FF2B5EF4-FFF2-40B4-BE49-F238E27FC236}">
                <a16:creationId xmlns:a16="http://schemas.microsoft.com/office/drawing/2014/main" id="{1FFB1C6A-B316-45ED-A36F-8AF0007207A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26439" y="339863"/>
            <a:ext cx="3174796" cy="3019425"/>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PEN CULTURE (ENCLOSURE CULTURE) AS AN AQUACULTURE SYSTEM">
            <a:extLst>
              <a:ext uri="{FF2B5EF4-FFF2-40B4-BE49-F238E27FC236}">
                <a16:creationId xmlns:a16="http://schemas.microsoft.com/office/drawing/2014/main" id="{922E49A4-153C-40C5-B3CE-A0AA250E935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97634" y="3560420"/>
            <a:ext cx="5154431" cy="3019425"/>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pic>
        <p:nvPicPr>
          <p:cNvPr id="9" name="Picture 4" descr="Fish culture in pens">
            <a:extLst>
              <a:ext uri="{FF2B5EF4-FFF2-40B4-BE49-F238E27FC236}">
                <a16:creationId xmlns:a16="http://schemas.microsoft.com/office/drawing/2014/main" id="{BAF624B8-A313-4C77-91F2-303CE504DC5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604354" y="401572"/>
            <a:ext cx="3174796" cy="2896009"/>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4" descr="PEN CULTURE (ENCLOSURE CULTURE) AS AN AQUACULTURE SYSTEM">
            <a:extLst>
              <a:ext uri="{FF2B5EF4-FFF2-40B4-BE49-F238E27FC236}">
                <a16:creationId xmlns:a16="http://schemas.microsoft.com/office/drawing/2014/main" id="{F4530392-FF71-44D1-B69B-3CFADCA881A8}"/>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852065" y="3560420"/>
            <a:ext cx="4951750" cy="3019425"/>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246278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5DE827F-9818-41BE-AC43-011C68CCB946}"/>
              </a:ext>
            </a:extLst>
          </p:cNvPr>
          <p:cNvSpPr>
            <a:spLocks noGrp="1"/>
          </p:cNvSpPr>
          <p:nvPr>
            <p:ph idx="1"/>
          </p:nvPr>
        </p:nvSpPr>
        <p:spPr>
          <a:xfrm>
            <a:off x="1693888" y="753256"/>
            <a:ext cx="10133351" cy="5801194"/>
          </a:xfrm>
        </p:spPr>
        <p:txBody>
          <a:bodyPr>
            <a:normAutofit/>
          </a:bodyPr>
          <a:lstStyle/>
          <a:p>
            <a:pPr marL="0" indent="0" algn="just" fontAlgn="base">
              <a:buNone/>
            </a:pPr>
            <a:r>
              <a:rPr lang="en-US" sz="2400" b="1" dirty="0">
                <a:solidFill>
                  <a:srgbClr val="0070C0"/>
                </a:solidFill>
                <a:latin typeface="Times New Roman" panose="02020603050405020304" pitchFamily="18" charset="0"/>
                <a:cs typeface="Times New Roman" panose="02020603050405020304" pitchFamily="18" charset="0"/>
              </a:rPr>
              <a:t>	(III) Single Layered Pens of Nylon Webbing:</a:t>
            </a:r>
          </a:p>
          <a:p>
            <a:pPr marL="0" indent="0" algn="just" fontAlgn="base">
              <a:buNone/>
            </a:pPr>
            <a:endParaRPr lang="en-US" sz="2400" b="1" dirty="0">
              <a:solidFill>
                <a:srgbClr val="0070C0"/>
              </a:solidFill>
              <a:latin typeface="Times New Roman" panose="02020603050405020304" pitchFamily="18" charset="0"/>
              <a:cs typeface="Times New Roman" panose="02020603050405020304" pitchFamily="18" charset="0"/>
            </a:endParaRPr>
          </a:p>
          <a:p>
            <a:pPr lvl="1" algn="just" fontAlgn="base"/>
            <a:r>
              <a:rPr lang="en-US" sz="2400" dirty="0">
                <a:latin typeface="Times New Roman" panose="02020603050405020304" pitchFamily="18" charset="0"/>
                <a:cs typeface="Times New Roman" panose="02020603050405020304" pitchFamily="18" charset="0"/>
              </a:rPr>
              <a:t>In this type of enclosure, </a:t>
            </a:r>
            <a:r>
              <a:rPr lang="en-US" sz="2400" b="1" dirty="0">
                <a:latin typeface="Times New Roman" panose="02020603050405020304" pitchFamily="18" charset="0"/>
                <a:cs typeface="Times New Roman" panose="02020603050405020304" pitchFamily="18" charset="0"/>
              </a:rPr>
              <a:t>Palmyra</a:t>
            </a:r>
            <a:r>
              <a:rPr lang="en-US" sz="2400" dirty="0">
                <a:latin typeface="Times New Roman" panose="02020603050405020304" pitchFamily="18" charset="0"/>
                <a:cs typeface="Times New Roman" panose="02020603050405020304" pitchFamily="18" charset="0"/>
              </a:rPr>
              <a:t> (a tropical Asian Fan palm) poles are used for support which are pointed at one end. </a:t>
            </a:r>
          </a:p>
          <a:p>
            <a:pPr lvl="1" algn="just" fontAlgn="base"/>
            <a:r>
              <a:rPr lang="en-US" sz="2400" dirty="0">
                <a:latin typeface="Times New Roman" panose="02020603050405020304" pitchFamily="18" charset="0"/>
                <a:cs typeface="Times New Roman" panose="02020603050405020304" pitchFamily="18" charset="0"/>
              </a:rPr>
              <a:t>The size of the poles are </a:t>
            </a:r>
            <a:r>
              <a:rPr lang="en-US" sz="2400" b="1" dirty="0">
                <a:latin typeface="Times New Roman" panose="02020603050405020304" pitchFamily="18" charset="0"/>
                <a:cs typeface="Times New Roman" panose="02020603050405020304" pitchFamily="18" charset="0"/>
              </a:rPr>
              <a:t>3 m </a:t>
            </a:r>
            <a:r>
              <a:rPr lang="en-US" sz="2400" dirty="0">
                <a:latin typeface="Times New Roman" panose="02020603050405020304" pitchFamily="18" charset="0"/>
                <a:cs typeface="Times New Roman" panose="02020603050405020304" pitchFamily="18" charset="0"/>
              </a:rPr>
              <a:t>length, </a:t>
            </a:r>
            <a:r>
              <a:rPr lang="en-US" sz="2400" b="1" dirty="0">
                <a:latin typeface="Times New Roman" panose="02020603050405020304" pitchFamily="18" charset="0"/>
                <a:cs typeface="Times New Roman" panose="02020603050405020304" pitchFamily="18" charset="0"/>
              </a:rPr>
              <a:t>15 cm </a:t>
            </a:r>
            <a:r>
              <a:rPr lang="en-US" sz="2400" dirty="0">
                <a:latin typeface="Times New Roman" panose="02020603050405020304" pitchFamily="18" charset="0"/>
                <a:cs typeface="Times New Roman" panose="02020603050405020304" pitchFamily="18" charset="0"/>
              </a:rPr>
              <a:t>wide and </a:t>
            </a:r>
            <a:r>
              <a:rPr lang="en-US" sz="2400" b="1" dirty="0">
                <a:latin typeface="Times New Roman" panose="02020603050405020304" pitchFamily="18" charset="0"/>
                <a:cs typeface="Times New Roman" panose="02020603050405020304" pitchFamily="18" charset="0"/>
              </a:rPr>
              <a:t>5 cm </a:t>
            </a:r>
            <a:r>
              <a:rPr lang="en-US" sz="2400" dirty="0">
                <a:latin typeface="Times New Roman" panose="02020603050405020304" pitchFamily="18" charset="0"/>
                <a:cs typeface="Times New Roman" panose="02020603050405020304" pitchFamily="18" charset="0"/>
              </a:rPr>
              <a:t>thick.</a:t>
            </a:r>
          </a:p>
          <a:p>
            <a:pPr lvl="1" algn="just" fontAlgn="base"/>
            <a:r>
              <a:rPr lang="en-US" sz="2400" dirty="0">
                <a:latin typeface="Times New Roman" panose="02020603050405020304" pitchFamily="18" charset="0"/>
                <a:cs typeface="Times New Roman" panose="02020603050405020304" pitchFamily="18" charset="0"/>
              </a:rPr>
              <a:t>The poles are driven into the mud at about </a:t>
            </a:r>
            <a:r>
              <a:rPr lang="en-US" sz="2400" b="1" dirty="0">
                <a:latin typeface="Times New Roman" panose="02020603050405020304" pitchFamily="18" charset="0"/>
                <a:cs typeface="Times New Roman" panose="02020603050405020304" pitchFamily="18" charset="0"/>
              </a:rPr>
              <a:t>50 cm </a:t>
            </a:r>
            <a:r>
              <a:rPr lang="en-US" sz="2400" dirty="0">
                <a:latin typeface="Times New Roman" panose="02020603050405020304" pitchFamily="18" charset="0"/>
                <a:cs typeface="Times New Roman" panose="02020603050405020304" pitchFamily="18" charset="0"/>
              </a:rPr>
              <a:t>and are </a:t>
            </a:r>
            <a:r>
              <a:rPr lang="en-US" sz="2400" b="1" dirty="0">
                <a:latin typeface="Times New Roman" panose="02020603050405020304" pitchFamily="18" charset="0"/>
                <a:cs typeface="Times New Roman" panose="02020603050405020304" pitchFamily="18" charset="0"/>
              </a:rPr>
              <a:t>1.5 m</a:t>
            </a:r>
            <a:r>
              <a:rPr lang="en-US" sz="2400" dirty="0">
                <a:latin typeface="Times New Roman" panose="02020603050405020304" pitchFamily="18" charset="0"/>
                <a:cs typeface="Times New Roman" panose="02020603050405020304" pitchFamily="18" charset="0"/>
              </a:rPr>
              <a:t> apart. </a:t>
            </a:r>
          </a:p>
          <a:p>
            <a:pPr lvl="1" algn="just" fontAlgn="base"/>
            <a:r>
              <a:rPr lang="en-US" sz="2400" dirty="0">
                <a:latin typeface="Times New Roman" panose="02020603050405020304" pitchFamily="18" charset="0"/>
                <a:cs typeface="Times New Roman" panose="02020603050405020304" pitchFamily="18" charset="0"/>
              </a:rPr>
              <a:t>A </a:t>
            </a:r>
            <a:r>
              <a:rPr lang="en-US" sz="2400" b="1" dirty="0">
                <a:latin typeface="Times New Roman" panose="02020603050405020304" pitchFamily="18" charset="0"/>
                <a:cs typeface="Times New Roman" panose="02020603050405020304" pitchFamily="18" charset="0"/>
              </a:rPr>
              <a:t>20-25 mm </a:t>
            </a:r>
            <a:r>
              <a:rPr lang="en-US" sz="2400" dirty="0">
                <a:latin typeface="Times New Roman" panose="02020603050405020304" pitchFamily="18" charset="0"/>
                <a:cs typeface="Times New Roman" panose="02020603050405020304" pitchFamily="18" charset="0"/>
              </a:rPr>
              <a:t>thick polythene rope serves as a </a:t>
            </a:r>
            <a:r>
              <a:rPr lang="en-US" sz="2400" b="1" dirty="0">
                <a:latin typeface="Times New Roman" panose="02020603050405020304" pitchFamily="18" charset="0"/>
                <a:cs typeface="Times New Roman" panose="02020603050405020304" pitchFamily="18" charset="0"/>
              </a:rPr>
              <a:t>head rope </a:t>
            </a:r>
            <a:r>
              <a:rPr lang="en-US" sz="2400" dirty="0">
                <a:latin typeface="Times New Roman" panose="02020603050405020304" pitchFamily="18" charset="0"/>
                <a:cs typeface="Times New Roman" panose="02020603050405020304" pitchFamily="18" charset="0"/>
              </a:rPr>
              <a:t>and </a:t>
            </a:r>
            <a:r>
              <a:rPr lang="en-US" sz="2400" b="1" dirty="0">
                <a:latin typeface="Times New Roman" panose="02020603050405020304" pitchFamily="18" charset="0"/>
                <a:cs typeface="Times New Roman" panose="02020603050405020304" pitchFamily="18" charset="0"/>
              </a:rPr>
              <a:t>foot rope</a:t>
            </a:r>
            <a:r>
              <a:rPr lang="en-US" sz="2400" dirty="0">
                <a:latin typeface="Times New Roman" panose="02020603050405020304" pitchFamily="18" charset="0"/>
                <a:cs typeface="Times New Roman" panose="02020603050405020304" pitchFamily="18" charset="0"/>
              </a:rPr>
              <a:t>. </a:t>
            </a:r>
          </a:p>
          <a:p>
            <a:pPr lvl="1" algn="just" fontAlgn="base"/>
            <a:r>
              <a:rPr lang="en-US" sz="2400" dirty="0">
                <a:latin typeface="Times New Roman" panose="02020603050405020304" pitchFamily="18" charset="0"/>
                <a:cs typeface="Times New Roman" panose="02020603050405020304" pitchFamily="18" charset="0"/>
              </a:rPr>
              <a:t>Head rope is connected to a nail driven at the top of the poles so that webbing is firmly held to the poles. The laterite stones are attached to the foot rope at an interval of about </a:t>
            </a:r>
            <a:r>
              <a:rPr lang="en-US" sz="2400" b="1" dirty="0">
                <a:latin typeface="Times New Roman" panose="02020603050405020304" pitchFamily="18" charset="0"/>
                <a:cs typeface="Times New Roman" panose="02020603050405020304" pitchFamily="18" charset="0"/>
              </a:rPr>
              <a:t>1.5 m</a:t>
            </a:r>
            <a:r>
              <a:rPr lang="en-US" sz="2400" dirty="0">
                <a:latin typeface="Times New Roman" panose="02020603050405020304" pitchFamily="18" charset="0"/>
                <a:cs typeface="Times New Roman" panose="02020603050405020304" pitchFamily="18" charset="0"/>
              </a:rPr>
              <a:t>.</a:t>
            </a:r>
          </a:p>
          <a:p>
            <a:pPr lvl="1" algn="just" fontAlgn="base"/>
            <a:r>
              <a:rPr lang="en-US" sz="2400" dirty="0">
                <a:latin typeface="Times New Roman" panose="02020603050405020304" pitchFamily="18" charset="0"/>
                <a:cs typeface="Times New Roman" panose="02020603050405020304" pitchFamily="18" charset="0"/>
              </a:rPr>
              <a:t>The stones along with foot rope and webbing are anchored roughly </a:t>
            </a:r>
            <a:r>
              <a:rPr lang="en-US" sz="2400" b="1" dirty="0">
                <a:latin typeface="Times New Roman" panose="02020603050405020304" pitchFamily="18" charset="0"/>
                <a:cs typeface="Times New Roman" panose="02020603050405020304" pitchFamily="18" charset="0"/>
              </a:rPr>
              <a:t>40-45 cm </a:t>
            </a:r>
            <a:r>
              <a:rPr lang="en-US" sz="2400" dirty="0">
                <a:latin typeface="Times New Roman" panose="02020603050405020304" pitchFamily="18" charset="0"/>
                <a:cs typeface="Times New Roman" panose="02020603050405020304" pitchFamily="18" charset="0"/>
              </a:rPr>
              <a:t>in the mud. </a:t>
            </a:r>
          </a:p>
          <a:p>
            <a:pPr marL="0" indent="0" fontAlgn="base">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410779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50" name="Picture 6" descr="PEN CULTURE (ENCLOSURE CULTURE) AS AN AQUACULTURE SYSTEM">
            <a:extLst>
              <a:ext uri="{FF2B5EF4-FFF2-40B4-BE49-F238E27FC236}">
                <a16:creationId xmlns:a16="http://schemas.microsoft.com/office/drawing/2014/main" id="{23AFF2B8-FB7C-43C2-8D03-9610D8504B0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42399" y="439088"/>
            <a:ext cx="4908106" cy="2726649"/>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pic>
        <p:nvPicPr>
          <p:cNvPr id="7" name="Picture 8" descr="Pen Culture Cage, aquaculture net cage, Fish Cages, एक्वाकल्चर केज,  एक्वाकल्चर पिंजरा in Savedi, Ahmednagar , Samarth Udyog | ID: 15890240688">
            <a:extLst>
              <a:ext uri="{FF2B5EF4-FFF2-40B4-BE49-F238E27FC236}">
                <a16:creationId xmlns:a16="http://schemas.microsoft.com/office/drawing/2014/main" id="{E56BD762-67CA-473E-AB14-316EDB7C51D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24765" y="409576"/>
            <a:ext cx="4762500" cy="272665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pic>
        <p:nvPicPr>
          <p:cNvPr id="8" name="Picture 6" descr="PEN CULTURE (ENCLOSURE CULTURE) AS AN AQUACULTURE SYSTEM">
            <a:extLst>
              <a:ext uri="{FF2B5EF4-FFF2-40B4-BE49-F238E27FC236}">
                <a16:creationId xmlns:a16="http://schemas.microsoft.com/office/drawing/2014/main" id="{A0476648-7BF3-442E-AED5-B0EC184255D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42399" y="3428999"/>
            <a:ext cx="5082366" cy="3121703"/>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pic>
        <p:nvPicPr>
          <p:cNvPr id="9" name="Picture 8" descr="PEN CULTURE (ENCLOSURE CULTURE) AS AN AQUACULTURE SYSTEM">
            <a:extLst>
              <a:ext uri="{FF2B5EF4-FFF2-40B4-BE49-F238E27FC236}">
                <a16:creationId xmlns:a16="http://schemas.microsoft.com/office/drawing/2014/main" id="{520EE491-8080-46A1-9C59-99C11A4C41A4}"/>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254926" y="3428998"/>
            <a:ext cx="4532339" cy="3019425"/>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864246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6F0C8A6-5E76-48F2-8926-8FFEA9FF88C3}"/>
              </a:ext>
            </a:extLst>
          </p:cNvPr>
          <p:cNvSpPr>
            <a:spLocks noGrp="1"/>
          </p:cNvSpPr>
          <p:nvPr>
            <p:ph idx="1"/>
          </p:nvPr>
        </p:nvSpPr>
        <p:spPr>
          <a:xfrm>
            <a:off x="1708879" y="749507"/>
            <a:ext cx="9960625" cy="5711253"/>
          </a:xfrm>
        </p:spPr>
        <p:txBody>
          <a:bodyPr/>
          <a:lstStyle/>
          <a:p>
            <a:pPr lvl="1" algn="just" fontAlgn="base"/>
            <a:r>
              <a:rPr lang="en-US" sz="2400" dirty="0">
                <a:latin typeface="Times New Roman" panose="02020603050405020304" pitchFamily="18" charset="0"/>
                <a:cs typeface="Times New Roman" panose="02020603050405020304" pitchFamily="18" charset="0"/>
              </a:rPr>
              <a:t>The </a:t>
            </a:r>
            <a:r>
              <a:rPr lang="en-US" sz="2400" b="1" dirty="0">
                <a:latin typeface="Times New Roman" panose="02020603050405020304" pitchFamily="18" charset="0"/>
                <a:cs typeface="Times New Roman" panose="02020603050405020304" pitchFamily="18" charset="0"/>
              </a:rPr>
              <a:t>mesh size </a:t>
            </a:r>
            <a:r>
              <a:rPr lang="en-US" sz="2400" dirty="0">
                <a:latin typeface="Times New Roman" panose="02020603050405020304" pitchFamily="18" charset="0"/>
                <a:cs typeface="Times New Roman" panose="02020603050405020304" pitchFamily="18" charset="0"/>
              </a:rPr>
              <a:t>of knotless nylon webbing is about </a:t>
            </a:r>
            <a:r>
              <a:rPr lang="en-US" sz="2400" b="1" dirty="0">
                <a:latin typeface="Times New Roman" panose="02020603050405020304" pitchFamily="18" charset="0"/>
                <a:cs typeface="Times New Roman" panose="02020603050405020304" pitchFamily="18" charset="0"/>
              </a:rPr>
              <a:t>10-20 mm</a:t>
            </a:r>
            <a:r>
              <a:rPr lang="en-US" sz="2400" dirty="0">
                <a:latin typeface="Times New Roman" panose="02020603050405020304" pitchFamily="18" charset="0"/>
                <a:cs typeface="Times New Roman" panose="02020603050405020304" pitchFamily="18" charset="0"/>
              </a:rPr>
              <a:t>, and the approximate area enclosed by such nets is up to 1.0 hectare. </a:t>
            </a:r>
          </a:p>
          <a:p>
            <a:pPr lvl="1" algn="just" fontAlgn="base"/>
            <a:r>
              <a:rPr lang="en-US" sz="2400" dirty="0">
                <a:latin typeface="Times New Roman" panose="02020603050405020304" pitchFamily="18" charset="0"/>
                <a:cs typeface="Times New Roman" panose="02020603050405020304" pitchFamily="18" charset="0"/>
              </a:rPr>
              <a:t>Scare-line composed of tender leaves of Palmyra is attached to a polyethylene twine at an interval of about </a:t>
            </a:r>
            <a:r>
              <a:rPr lang="en-US" sz="2400" b="1" dirty="0">
                <a:latin typeface="Times New Roman" panose="02020603050405020304" pitchFamily="18" charset="0"/>
                <a:cs typeface="Times New Roman" panose="02020603050405020304" pitchFamily="18" charset="0"/>
              </a:rPr>
              <a:t>1.0 m </a:t>
            </a:r>
            <a:r>
              <a:rPr lang="en-US" sz="2400" dirty="0">
                <a:latin typeface="Times New Roman" panose="02020603050405020304" pitchFamily="18" charset="0"/>
                <a:cs typeface="Times New Roman" panose="02020603050405020304" pitchFamily="18" charset="0"/>
              </a:rPr>
              <a:t>inside the enclosure about </a:t>
            </a:r>
            <a:r>
              <a:rPr lang="en-US" sz="2400" b="1" dirty="0">
                <a:latin typeface="Times New Roman" panose="02020603050405020304" pitchFamily="18" charset="0"/>
                <a:cs typeface="Times New Roman" panose="02020603050405020304" pitchFamily="18" charset="0"/>
              </a:rPr>
              <a:t>40-50 cm </a:t>
            </a:r>
            <a:r>
              <a:rPr lang="en-US" sz="2400" dirty="0">
                <a:latin typeface="Times New Roman" panose="02020603050405020304" pitchFamily="18" charset="0"/>
                <a:cs typeface="Times New Roman" panose="02020603050405020304" pitchFamily="18" charset="0"/>
              </a:rPr>
              <a:t>above the bed of the pen. It is because, the fingerlings and juveniles may not dash against the webbing and get themselves injured.</a:t>
            </a:r>
          </a:p>
          <a:p>
            <a:pPr marL="457200" lvl="1" indent="0" algn="just" fontAlgn="base">
              <a:buNone/>
            </a:pPr>
            <a:endParaRPr lang="en-US" sz="2400" dirty="0">
              <a:latin typeface="Times New Roman" panose="02020603050405020304" pitchFamily="18" charset="0"/>
              <a:cs typeface="Times New Roman" panose="02020603050405020304" pitchFamily="18" charset="0"/>
            </a:endParaRPr>
          </a:p>
          <a:p>
            <a:pPr marL="0" indent="0" algn="just" fontAlgn="base">
              <a:buNone/>
            </a:pPr>
            <a:r>
              <a:rPr lang="en-US" sz="2400" b="1" dirty="0">
                <a:solidFill>
                  <a:srgbClr val="0070C0"/>
                </a:solidFill>
                <a:latin typeface="Times New Roman" panose="02020603050405020304" pitchFamily="18" charset="0"/>
                <a:cs typeface="Times New Roman" panose="02020603050405020304" pitchFamily="18" charset="0"/>
              </a:rPr>
              <a:t>	(IV) Double-Layered Pens:</a:t>
            </a:r>
          </a:p>
          <a:p>
            <a:pPr lvl="1" algn="just" fontAlgn="base"/>
            <a:r>
              <a:rPr lang="en-US" sz="2400" dirty="0">
                <a:latin typeface="Times New Roman" panose="02020603050405020304" pitchFamily="18" charset="0"/>
                <a:cs typeface="Times New Roman" panose="02020603050405020304" pitchFamily="18" charset="0"/>
              </a:rPr>
              <a:t>These are suitably applied as nurseries for fish or prawn seeds. </a:t>
            </a:r>
          </a:p>
          <a:p>
            <a:pPr lvl="1" algn="just" fontAlgn="base"/>
            <a:r>
              <a:rPr lang="en-US" sz="2400" dirty="0">
                <a:latin typeface="Times New Roman" panose="02020603050405020304" pitchFamily="18" charset="0"/>
                <a:cs typeface="Times New Roman" panose="02020603050405020304" pitchFamily="18" charset="0"/>
              </a:rPr>
              <a:t>Double-layered pens contain an inner nylon enclosure of less than </a:t>
            </a:r>
            <a:r>
              <a:rPr lang="en-US" sz="2400" b="1" dirty="0">
                <a:latin typeface="Times New Roman" panose="02020603050405020304" pitchFamily="18" charset="0"/>
                <a:cs typeface="Times New Roman" panose="02020603050405020304" pitchFamily="18" charset="0"/>
              </a:rPr>
              <a:t>1.0 cm </a:t>
            </a:r>
            <a:r>
              <a:rPr lang="en-US" sz="2400" dirty="0">
                <a:latin typeface="Times New Roman" panose="02020603050405020304" pitchFamily="18" charset="0"/>
                <a:cs typeface="Times New Roman" panose="02020603050405020304" pitchFamily="18" charset="0"/>
              </a:rPr>
              <a:t>mesh size and an outer enclosure of split bamboo mass.</a:t>
            </a:r>
          </a:p>
          <a:p>
            <a:pPr lvl="1" algn="just" fontAlgn="base"/>
            <a:endParaRPr lang="en-US" sz="2200"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5165167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F4E8B5-9954-4F7E-8078-837CFE071910}"/>
              </a:ext>
            </a:extLst>
          </p:cNvPr>
          <p:cNvSpPr>
            <a:spLocks noGrp="1"/>
          </p:cNvSpPr>
          <p:nvPr>
            <p:ph type="title"/>
          </p:nvPr>
        </p:nvSpPr>
        <p:spPr>
          <a:xfrm>
            <a:off x="1693889" y="99454"/>
            <a:ext cx="10253271" cy="650054"/>
          </a:xfrm>
        </p:spPr>
        <p:txBody>
          <a:bodyPr>
            <a:normAutofit fontScale="90000"/>
          </a:bodyPr>
          <a:lstStyle/>
          <a:p>
            <a:r>
              <a:rPr lang="en-US" b="1" dirty="0">
                <a:latin typeface="Arial Black" panose="020B0A04020102020204" pitchFamily="34" charset="0"/>
              </a:rPr>
              <a:t>Aquatic Species Suitable for Pens</a:t>
            </a:r>
            <a:br>
              <a:rPr lang="en-US" dirty="0">
                <a:latin typeface="Arial Black" panose="020B0A04020102020204" pitchFamily="34" charset="0"/>
              </a:rPr>
            </a:br>
            <a:endParaRPr lang="en-US" dirty="0">
              <a:latin typeface="Arial Black" panose="020B0A04020102020204" pitchFamily="34" charset="0"/>
            </a:endParaRPr>
          </a:p>
        </p:txBody>
      </p:sp>
      <p:sp>
        <p:nvSpPr>
          <p:cNvPr id="3" name="Content Placeholder 2">
            <a:extLst>
              <a:ext uri="{FF2B5EF4-FFF2-40B4-BE49-F238E27FC236}">
                <a16:creationId xmlns:a16="http://schemas.microsoft.com/office/drawing/2014/main" id="{25E2C04D-D9AD-42A3-B20E-32692A477D9E}"/>
              </a:ext>
            </a:extLst>
          </p:cNvPr>
          <p:cNvSpPr>
            <a:spLocks noGrp="1"/>
          </p:cNvSpPr>
          <p:nvPr>
            <p:ph idx="1"/>
          </p:nvPr>
        </p:nvSpPr>
        <p:spPr>
          <a:xfrm>
            <a:off x="1693890" y="809469"/>
            <a:ext cx="9893508" cy="5906123"/>
          </a:xfrm>
        </p:spPr>
        <p:txBody>
          <a:bodyPr>
            <a:normAutofit/>
          </a:bodyPr>
          <a:lstStyle/>
          <a:p>
            <a:pPr algn="just" fontAlgn="base"/>
            <a:r>
              <a:rPr lang="en-US" sz="2400" dirty="0">
                <a:latin typeface="Times New Roman" panose="02020603050405020304" pitchFamily="18" charset="0"/>
                <a:cs typeface="Times New Roman" panose="02020603050405020304" pitchFamily="18" charset="0"/>
              </a:rPr>
              <a:t>The market demand and the availability of seed greatly influence the selection of candidate species for pen culture. </a:t>
            </a:r>
          </a:p>
          <a:p>
            <a:pPr algn="just" fontAlgn="base"/>
            <a:r>
              <a:rPr lang="en-US" sz="2400" dirty="0">
                <a:latin typeface="Times New Roman" panose="02020603050405020304" pitchFamily="18" charset="0"/>
                <a:cs typeface="Times New Roman" panose="02020603050405020304" pitchFamily="18" charset="0"/>
              </a:rPr>
              <a:t>The main desirable characteristics for enclosure aquaculture are faster growth rate, high survivability, capacity to withstand  overcrowding, acceptance of artificial feeds, high FCR, and resistance to diseases.</a:t>
            </a:r>
          </a:p>
          <a:p>
            <a:pPr algn="just" fontAlgn="base"/>
            <a:r>
              <a:rPr lang="en-US" sz="2400" dirty="0">
                <a:latin typeface="Times New Roman" panose="02020603050405020304" pitchFamily="18" charset="0"/>
                <a:cs typeface="Times New Roman" panose="02020603050405020304" pitchFamily="18" charset="0"/>
              </a:rPr>
              <a:t>IMC, EMC, Air-breathing catfishes, Tilapia, </a:t>
            </a:r>
            <a:r>
              <a:rPr lang="en-US" sz="2400" dirty="0" err="1">
                <a:latin typeface="Times New Roman" panose="02020603050405020304" pitchFamily="18" charset="0"/>
                <a:cs typeface="Times New Roman" panose="02020603050405020304" pitchFamily="18" charset="0"/>
              </a:rPr>
              <a:t>Murrels</a:t>
            </a:r>
            <a:r>
              <a:rPr lang="en-US" sz="2400" dirty="0">
                <a:latin typeface="Times New Roman" panose="02020603050405020304" pitchFamily="18" charset="0"/>
                <a:cs typeface="Times New Roman" panose="02020603050405020304" pitchFamily="18" charset="0"/>
              </a:rPr>
              <a:t> and prawns can be cultured in the pens.</a:t>
            </a:r>
          </a:p>
          <a:p>
            <a:pPr algn="just" fontAlgn="base"/>
            <a:r>
              <a:rPr lang="en-US" sz="2400" dirty="0">
                <a:latin typeface="Times New Roman" panose="02020603050405020304" pitchFamily="18" charset="0"/>
                <a:cs typeface="Times New Roman" panose="02020603050405020304" pitchFamily="18" charset="0"/>
              </a:rPr>
              <a:t>The principal fish species cultured in south east Asian countries like </a:t>
            </a:r>
            <a:r>
              <a:rPr lang="en-US" sz="2400" dirty="0" err="1">
                <a:latin typeface="Times New Roman" panose="02020603050405020304" pitchFamily="18" charset="0"/>
                <a:cs typeface="Times New Roman" panose="02020603050405020304" pitchFamily="18" charset="0"/>
              </a:rPr>
              <a:t>Phillipines</a:t>
            </a:r>
            <a:r>
              <a:rPr lang="en-US" sz="2400" dirty="0">
                <a:latin typeface="Times New Roman" panose="02020603050405020304" pitchFamily="18" charset="0"/>
                <a:cs typeface="Times New Roman" panose="02020603050405020304" pitchFamily="18" charset="0"/>
              </a:rPr>
              <a:t> and China are milk fish (</a:t>
            </a:r>
            <a:r>
              <a:rPr lang="en-US" sz="2400" i="1" dirty="0" err="1">
                <a:latin typeface="Times New Roman" panose="02020603050405020304" pitchFamily="18" charset="0"/>
                <a:cs typeface="Times New Roman" panose="02020603050405020304" pitchFamily="18" charset="0"/>
              </a:rPr>
              <a:t>Chanos</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chanos</a:t>
            </a:r>
            <a:r>
              <a:rPr lang="en-US" sz="2400" dirty="0">
                <a:latin typeface="Times New Roman" panose="02020603050405020304" pitchFamily="18" charset="0"/>
                <a:cs typeface="Times New Roman" panose="02020603050405020304" pitchFamily="18" charset="0"/>
              </a:rPr>
              <a:t>) and carps viz., grass carp (</a:t>
            </a:r>
            <a:r>
              <a:rPr lang="en-US" sz="2400" i="1" dirty="0" err="1">
                <a:latin typeface="Times New Roman" panose="02020603050405020304" pitchFamily="18" charset="0"/>
                <a:cs typeface="Times New Roman" panose="02020603050405020304" pitchFamily="18" charset="0"/>
              </a:rPr>
              <a:t>Ctenopharyngodon</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idella</a:t>
            </a:r>
            <a:r>
              <a:rPr lang="en-US" sz="2400" dirty="0">
                <a:latin typeface="Times New Roman" panose="02020603050405020304" pitchFamily="18" charset="0"/>
                <a:cs typeface="Times New Roman" panose="02020603050405020304" pitchFamily="18" charset="0"/>
              </a:rPr>
              <a:t>); Silver carp (</a:t>
            </a:r>
            <a:r>
              <a:rPr lang="en-US" sz="2400" i="1" dirty="0" err="1">
                <a:latin typeface="Times New Roman" panose="02020603050405020304" pitchFamily="18" charset="0"/>
                <a:cs typeface="Times New Roman" panose="02020603050405020304" pitchFamily="18" charset="0"/>
              </a:rPr>
              <a:t>Hypophthalmichthys</a:t>
            </a:r>
            <a:r>
              <a:rPr lang="en-US" sz="2400" i="1" dirty="0">
                <a:latin typeface="Times New Roman" panose="02020603050405020304" pitchFamily="18" charset="0"/>
                <a:cs typeface="Times New Roman" panose="02020603050405020304" pitchFamily="18" charset="0"/>
              </a:rPr>
              <a:t> molitrix</a:t>
            </a:r>
            <a:r>
              <a:rPr lang="en-US" sz="2400" dirty="0">
                <a:latin typeface="Times New Roman" panose="02020603050405020304" pitchFamily="18" charset="0"/>
                <a:cs typeface="Times New Roman" panose="02020603050405020304" pitchFamily="18" charset="0"/>
              </a:rPr>
              <a:t>); bighead carp (</a:t>
            </a:r>
            <a:r>
              <a:rPr lang="en-US" sz="2400" i="1" dirty="0" err="1">
                <a:latin typeface="Times New Roman" panose="02020603050405020304" pitchFamily="18" charset="0"/>
                <a:cs typeface="Times New Roman" panose="02020603050405020304" pitchFamily="18" charset="0"/>
              </a:rPr>
              <a:t>Aristichthys</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nobilis</a:t>
            </a:r>
            <a:r>
              <a:rPr lang="en-US" sz="2400" dirty="0">
                <a:latin typeface="Times New Roman" panose="02020603050405020304" pitchFamily="18" charset="0"/>
                <a:cs typeface="Times New Roman" panose="02020603050405020304" pitchFamily="18" charset="0"/>
              </a:rPr>
              <a:t>).</a:t>
            </a:r>
          </a:p>
          <a:p>
            <a:pPr algn="just" fontAlgn="base"/>
            <a:r>
              <a:rPr lang="en-US" sz="2400" dirty="0">
                <a:latin typeface="Times New Roman" panose="02020603050405020304" pitchFamily="18" charset="0"/>
                <a:cs typeface="Times New Roman" panose="02020603050405020304" pitchFamily="18" charset="0"/>
              </a:rPr>
              <a:t>Some experimental culture of carps has been carried out in pens in oxbow lakes in Hungary and other countries such as Bangladesh and Egypt have expressed interest in their use. </a:t>
            </a:r>
          </a:p>
          <a:p>
            <a:pPr fontAlgn="base"/>
            <a:endParaRPr lang="en-US" dirty="0"/>
          </a:p>
          <a:p>
            <a:endParaRPr lang="en-US" dirty="0"/>
          </a:p>
        </p:txBody>
      </p:sp>
    </p:spTree>
    <p:extLst>
      <p:ext uri="{BB962C8B-B14F-4D97-AF65-F5344CB8AC3E}">
        <p14:creationId xmlns:p14="http://schemas.microsoft.com/office/powerpoint/2010/main" val="33312025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E785B85-348A-4FE1-A2A6-59AA9A993519}"/>
              </a:ext>
            </a:extLst>
          </p:cNvPr>
          <p:cNvSpPr>
            <a:spLocks noGrp="1"/>
          </p:cNvSpPr>
          <p:nvPr>
            <p:ph idx="1"/>
          </p:nvPr>
        </p:nvSpPr>
        <p:spPr>
          <a:xfrm>
            <a:off x="1918741" y="779488"/>
            <a:ext cx="9593705" cy="5846164"/>
          </a:xfrm>
        </p:spPr>
        <p:txBody>
          <a:bodyPr>
            <a:noAutofit/>
          </a:bodyPr>
          <a:lstStyle/>
          <a:p>
            <a:pPr algn="just" fontAlgn="base"/>
            <a:r>
              <a:rPr lang="en-US" sz="2400" dirty="0">
                <a:latin typeface="Times New Roman" panose="02020603050405020304" pitchFamily="18" charset="0"/>
                <a:cs typeface="Times New Roman" panose="02020603050405020304" pitchFamily="18" charset="0"/>
              </a:rPr>
              <a:t>The production of tilapias in net pens is also being evaluated in Philippines. Generally, the fish species which are herbivores or detritovores, fast growing and tolerant to salinity changes in coastal areas are preferred the most.</a:t>
            </a:r>
          </a:p>
          <a:p>
            <a:pPr algn="just" fontAlgn="base"/>
            <a:r>
              <a:rPr lang="en-US" sz="2400" i="1" dirty="0" err="1">
                <a:latin typeface="Times New Roman" panose="02020603050405020304" pitchFamily="18" charset="0"/>
                <a:cs typeface="Times New Roman" panose="02020603050405020304" pitchFamily="18" charset="0"/>
              </a:rPr>
              <a:t>Chanos</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chanos</a:t>
            </a:r>
            <a:r>
              <a:rPr lang="en-US" sz="2400" i="1"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(milkfish), </a:t>
            </a:r>
            <a:r>
              <a:rPr lang="en-US" sz="2400" i="1" dirty="0">
                <a:latin typeface="Times New Roman" panose="02020603050405020304" pitchFamily="18" charset="0"/>
                <a:cs typeface="Times New Roman" panose="02020603050405020304" pitchFamily="18" charset="0"/>
              </a:rPr>
              <a:t>Mugil </a:t>
            </a:r>
            <a:r>
              <a:rPr lang="en-US" sz="2400" dirty="0">
                <a:latin typeface="Times New Roman" panose="02020603050405020304" pitchFamily="18" charset="0"/>
                <a:cs typeface="Times New Roman" panose="02020603050405020304" pitchFamily="18" charset="0"/>
              </a:rPr>
              <a:t>sp. and </a:t>
            </a:r>
            <a:r>
              <a:rPr lang="en-US" sz="2400" i="1" dirty="0" err="1">
                <a:latin typeface="Times New Roman" panose="02020603050405020304" pitchFamily="18" charset="0"/>
                <a:cs typeface="Times New Roman" panose="02020603050405020304" pitchFamily="18" charset="0"/>
              </a:rPr>
              <a:t>Etroplus</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suratensis</a:t>
            </a:r>
            <a:r>
              <a:rPr lang="en-US" sz="2400" i="1"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are highly suitable fish-species for mono or polyculture. </a:t>
            </a:r>
          </a:p>
          <a:p>
            <a:pPr algn="just" fontAlgn="base"/>
            <a:r>
              <a:rPr lang="en-US" sz="2400" dirty="0">
                <a:latin typeface="Times New Roman" panose="02020603050405020304" pitchFamily="18" charset="0"/>
                <a:cs typeface="Times New Roman" panose="02020603050405020304" pitchFamily="18" charset="0"/>
              </a:rPr>
              <a:t>Some carnivorous fish species, viz., </a:t>
            </a:r>
            <a:r>
              <a:rPr lang="en-US" sz="2400" i="1" dirty="0" err="1">
                <a:latin typeface="Times New Roman" panose="02020603050405020304" pitchFamily="18" charset="0"/>
                <a:cs typeface="Times New Roman" panose="02020603050405020304" pitchFamily="18" charset="0"/>
              </a:rPr>
              <a:t>Lates</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calcarifer</a:t>
            </a:r>
            <a:r>
              <a:rPr lang="en-US" sz="2400"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Polynemus</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tetradactylum</a:t>
            </a:r>
            <a:r>
              <a:rPr lang="en-US" sz="2400"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Elops</a:t>
            </a:r>
            <a:r>
              <a:rPr lang="en-US" sz="2400" dirty="0">
                <a:latin typeface="Times New Roman" panose="02020603050405020304" pitchFamily="18" charset="0"/>
                <a:cs typeface="Times New Roman" panose="02020603050405020304" pitchFamily="18" charset="0"/>
              </a:rPr>
              <a:t> sp., </a:t>
            </a:r>
            <a:r>
              <a:rPr lang="en-US" sz="2400" i="1" dirty="0">
                <a:latin typeface="Times New Roman" panose="02020603050405020304" pitchFamily="18" charset="0"/>
                <a:cs typeface="Times New Roman" panose="02020603050405020304" pitchFamily="18" charset="0"/>
              </a:rPr>
              <a:t>Megalops</a:t>
            </a:r>
            <a:r>
              <a:rPr lang="en-US" sz="2400" dirty="0">
                <a:latin typeface="Times New Roman" panose="02020603050405020304" pitchFamily="18" charset="0"/>
                <a:cs typeface="Times New Roman" panose="02020603050405020304" pitchFamily="18" charset="0"/>
              </a:rPr>
              <a:t> etc. may also be stocked in separate pens. </a:t>
            </a:r>
          </a:p>
          <a:p>
            <a:pPr algn="just" fontAlgn="base"/>
            <a:r>
              <a:rPr lang="en-US" sz="2400" dirty="0">
                <a:latin typeface="Times New Roman" panose="02020603050405020304" pitchFamily="18" charset="0"/>
                <a:cs typeface="Times New Roman" panose="02020603050405020304" pitchFamily="18" charset="0"/>
              </a:rPr>
              <a:t>Apart from fishes, certain species of prawns and edible clams may also be cultured in pens.</a:t>
            </a:r>
          </a:p>
          <a:p>
            <a:pPr algn="just" fontAlgn="base">
              <a:buFont typeface="Wingdings" panose="05000000000000000000" pitchFamily="2" charset="2"/>
              <a:buChar char="q"/>
            </a:pPr>
            <a:r>
              <a:rPr lang="en-US" sz="2400" b="1" dirty="0">
                <a:solidFill>
                  <a:srgbClr val="C00000"/>
                </a:solidFill>
                <a:latin typeface="Times New Roman" panose="02020603050405020304" pitchFamily="18" charset="0"/>
                <a:cs typeface="Times New Roman" panose="02020603050405020304" pitchFamily="18" charset="0"/>
              </a:rPr>
              <a:t>Stocking Density in Pens:</a:t>
            </a:r>
            <a:endParaRPr lang="en-US" sz="2400" dirty="0">
              <a:solidFill>
                <a:srgbClr val="C00000"/>
              </a:solidFill>
              <a:latin typeface="Times New Roman" panose="02020603050405020304" pitchFamily="18" charset="0"/>
              <a:cs typeface="Times New Roman" panose="02020603050405020304" pitchFamily="18" charset="0"/>
            </a:endParaRPr>
          </a:p>
          <a:p>
            <a:pPr algn="just" fontAlgn="base"/>
            <a:r>
              <a:rPr lang="en-US" sz="2400" dirty="0">
                <a:latin typeface="Times New Roman" panose="02020603050405020304" pitchFamily="18" charset="0"/>
                <a:cs typeface="Times New Roman" panose="02020603050405020304" pitchFamily="18" charset="0"/>
              </a:rPr>
              <a:t>The stocking density of fish or shell fish for pens may range from </a:t>
            </a:r>
            <a:r>
              <a:rPr lang="en-US" sz="2400" b="1" dirty="0">
                <a:latin typeface="Times New Roman" panose="02020603050405020304" pitchFamily="18" charset="0"/>
                <a:cs typeface="Times New Roman" panose="02020603050405020304" pitchFamily="18" charset="0"/>
              </a:rPr>
              <a:t>10-100 individuals/m</a:t>
            </a:r>
            <a:r>
              <a:rPr lang="en-US" sz="2400" b="1" baseline="30000" dirty="0">
                <a:latin typeface="Times New Roman" panose="02020603050405020304" pitchFamily="18" charset="0"/>
                <a:cs typeface="Times New Roman" panose="02020603050405020304" pitchFamily="18" charset="0"/>
              </a:rPr>
              <a:t>2</a:t>
            </a:r>
            <a:endParaRPr lang="en-US" sz="2400" b="1" dirty="0">
              <a:latin typeface="Times New Roman" panose="02020603050405020304" pitchFamily="18" charset="0"/>
              <a:cs typeface="Times New Roman" panose="02020603050405020304" pitchFamily="18" charset="0"/>
            </a:endParaRPr>
          </a:p>
          <a:p>
            <a:endParaRPr lang="en-US" sz="2400" dirty="0"/>
          </a:p>
        </p:txBody>
      </p:sp>
    </p:spTree>
    <p:extLst>
      <p:ext uri="{BB962C8B-B14F-4D97-AF65-F5344CB8AC3E}">
        <p14:creationId xmlns:p14="http://schemas.microsoft.com/office/powerpoint/2010/main" val="40731424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3C675E-F379-4A22-8E78-8E1885A6B28C}"/>
              </a:ext>
            </a:extLst>
          </p:cNvPr>
          <p:cNvSpPr>
            <a:spLocks noGrp="1"/>
          </p:cNvSpPr>
          <p:nvPr>
            <p:ph type="title"/>
          </p:nvPr>
        </p:nvSpPr>
        <p:spPr>
          <a:xfrm>
            <a:off x="1873771" y="401995"/>
            <a:ext cx="9634554" cy="904887"/>
          </a:xfrm>
        </p:spPr>
        <p:txBody>
          <a:bodyPr>
            <a:normAutofit fontScale="90000"/>
          </a:bodyPr>
          <a:lstStyle/>
          <a:p>
            <a:r>
              <a:rPr lang="en-US" b="1" dirty="0">
                <a:latin typeface="Arial Black" panose="020B0A04020102020204" pitchFamily="34" charset="0"/>
              </a:rPr>
              <a:t>Merits of Pen Culture:</a:t>
            </a:r>
            <a:br>
              <a:rPr lang="en-US" dirty="0">
                <a:latin typeface="Arial Black" panose="020B0A04020102020204" pitchFamily="34" charset="0"/>
              </a:rPr>
            </a:br>
            <a:endParaRPr lang="en-US" dirty="0">
              <a:latin typeface="Arial Black" panose="020B0A04020102020204" pitchFamily="34" charset="0"/>
            </a:endParaRPr>
          </a:p>
        </p:txBody>
      </p:sp>
      <p:sp>
        <p:nvSpPr>
          <p:cNvPr id="3" name="Content Placeholder 2">
            <a:extLst>
              <a:ext uri="{FF2B5EF4-FFF2-40B4-BE49-F238E27FC236}">
                <a16:creationId xmlns:a16="http://schemas.microsoft.com/office/drawing/2014/main" id="{152ECD40-ED30-4ADD-AD0C-C20DAB1119BA}"/>
              </a:ext>
            </a:extLst>
          </p:cNvPr>
          <p:cNvSpPr>
            <a:spLocks noGrp="1"/>
          </p:cNvSpPr>
          <p:nvPr>
            <p:ph idx="1"/>
          </p:nvPr>
        </p:nvSpPr>
        <p:spPr>
          <a:xfrm>
            <a:off x="1873770" y="854439"/>
            <a:ext cx="9634555" cy="5634283"/>
          </a:xfrm>
        </p:spPr>
        <p:txBody>
          <a:bodyPr>
            <a:noAutofit/>
          </a:bodyPr>
          <a:lstStyle/>
          <a:p>
            <a:pPr algn="just" fontAlgn="base"/>
            <a:endParaRPr lang="en-US" sz="2400" dirty="0">
              <a:latin typeface="Times New Roman" panose="02020603050405020304" pitchFamily="18" charset="0"/>
              <a:cs typeface="Times New Roman" panose="02020603050405020304" pitchFamily="18" charset="0"/>
            </a:endParaRPr>
          </a:p>
          <a:p>
            <a:pPr algn="just" fontAlgn="base"/>
            <a:r>
              <a:rPr lang="en-US" sz="2400" dirty="0">
                <a:latin typeface="Times New Roman" panose="02020603050405020304" pitchFamily="18" charset="0"/>
                <a:cs typeface="Times New Roman" panose="02020603050405020304" pitchFamily="18" charset="0"/>
              </a:rPr>
              <a:t>More than arrange production is assured in a limited space with rich food and oxygen supply.</a:t>
            </a:r>
          </a:p>
          <a:p>
            <a:pPr algn="just" fontAlgn="base"/>
            <a:r>
              <a:rPr lang="en-US" sz="2400" dirty="0">
                <a:latin typeface="Times New Roman" panose="02020603050405020304" pitchFamily="18" charset="0"/>
                <a:cs typeface="Times New Roman" panose="02020603050405020304" pitchFamily="18" charset="0"/>
              </a:rPr>
              <a:t>It is a non-stop process because of continuous water supply.</a:t>
            </a:r>
          </a:p>
          <a:p>
            <a:pPr algn="just" fontAlgn="base"/>
            <a:r>
              <a:rPr lang="en-US" sz="2400" dirty="0">
                <a:latin typeface="Times New Roman" panose="02020603050405020304" pitchFamily="18" charset="0"/>
                <a:cs typeface="Times New Roman" panose="02020603050405020304" pitchFamily="18" charset="0"/>
              </a:rPr>
              <a:t>Maximum growth is possible in pens as energy is saved towards locomotion and feeding.</a:t>
            </a:r>
          </a:p>
          <a:p>
            <a:pPr algn="just" fontAlgn="base"/>
            <a:r>
              <a:rPr lang="en-US" sz="2400" dirty="0">
                <a:latin typeface="Times New Roman" panose="02020603050405020304" pitchFamily="18" charset="0"/>
                <a:cs typeface="Times New Roman" panose="02020603050405020304" pitchFamily="18" charset="0"/>
              </a:rPr>
              <a:t>No danger for mass mortality of fishes, since the toxic wastes like ammonia are flushed regularly.</a:t>
            </a:r>
          </a:p>
          <a:p>
            <a:pPr algn="just" fontAlgn="base"/>
            <a:r>
              <a:rPr lang="en-US" sz="2400" dirty="0">
                <a:latin typeface="Times New Roman" panose="02020603050405020304" pitchFamily="18" charset="0"/>
                <a:cs typeface="Times New Roman" panose="02020603050405020304" pitchFamily="18" charset="0"/>
              </a:rPr>
              <a:t>It generates employment opportunities for the coastal fisher-folk.</a:t>
            </a:r>
          </a:p>
          <a:p>
            <a:pPr algn="just" fontAlgn="base"/>
            <a:r>
              <a:rPr lang="en-US" sz="2400" dirty="0">
                <a:latin typeface="Times New Roman" panose="02020603050405020304" pitchFamily="18" charset="0"/>
                <a:cs typeface="Times New Roman" panose="02020603050405020304" pitchFamily="18" charset="0"/>
              </a:rPr>
              <a:t>It reduces over-exploitation of the fry.</a:t>
            </a:r>
          </a:p>
          <a:p>
            <a:pPr algn="just" fontAlgn="base"/>
            <a:r>
              <a:rPr lang="en-US" sz="2400" dirty="0">
                <a:latin typeface="Times New Roman" panose="02020603050405020304" pitchFamily="18" charset="0"/>
                <a:cs typeface="Times New Roman" panose="02020603050405020304" pitchFamily="18" charset="0"/>
              </a:rPr>
              <a:t>It requires comparatively low capital outlay.</a:t>
            </a:r>
          </a:p>
          <a:p>
            <a:pPr algn="just" fontAlgn="base"/>
            <a:r>
              <a:rPr lang="en-US" sz="2400" dirty="0">
                <a:latin typeface="Times New Roman" panose="02020603050405020304" pitchFamily="18" charset="0"/>
                <a:cs typeface="Times New Roman" panose="02020603050405020304" pitchFamily="18" charset="0"/>
              </a:rPr>
              <a:t>It requires simple technology of operation.</a:t>
            </a:r>
          </a:p>
        </p:txBody>
      </p:sp>
    </p:spTree>
    <p:extLst>
      <p:ext uri="{BB962C8B-B14F-4D97-AF65-F5344CB8AC3E}">
        <p14:creationId xmlns:p14="http://schemas.microsoft.com/office/powerpoint/2010/main" val="42794446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34D10-0856-4F7B-98AD-451D627B1097}"/>
              </a:ext>
            </a:extLst>
          </p:cNvPr>
          <p:cNvSpPr>
            <a:spLocks noGrp="1"/>
          </p:cNvSpPr>
          <p:nvPr>
            <p:ph type="title"/>
          </p:nvPr>
        </p:nvSpPr>
        <p:spPr>
          <a:xfrm>
            <a:off x="1768839" y="234366"/>
            <a:ext cx="9735773" cy="739995"/>
          </a:xfrm>
        </p:spPr>
        <p:txBody>
          <a:bodyPr>
            <a:normAutofit fontScale="90000"/>
          </a:bodyPr>
          <a:lstStyle/>
          <a:p>
            <a:r>
              <a:rPr lang="en-US" b="1" dirty="0">
                <a:latin typeface="Arial Black" panose="020B0A04020102020204" pitchFamily="34" charset="0"/>
              </a:rPr>
              <a:t>Demerits of Pen Culture:</a:t>
            </a:r>
            <a:br>
              <a:rPr lang="en-US" dirty="0">
                <a:latin typeface="Arial Black" panose="020B0A04020102020204" pitchFamily="34" charset="0"/>
              </a:rPr>
            </a:br>
            <a:endParaRPr lang="en-US" dirty="0">
              <a:latin typeface="Arial Black" panose="020B0A04020102020204" pitchFamily="34" charset="0"/>
            </a:endParaRPr>
          </a:p>
        </p:txBody>
      </p:sp>
      <p:sp>
        <p:nvSpPr>
          <p:cNvPr id="3" name="Content Placeholder 2">
            <a:extLst>
              <a:ext uri="{FF2B5EF4-FFF2-40B4-BE49-F238E27FC236}">
                <a16:creationId xmlns:a16="http://schemas.microsoft.com/office/drawing/2014/main" id="{C6EBE844-4623-481E-B6BA-0C58650FA12C}"/>
              </a:ext>
            </a:extLst>
          </p:cNvPr>
          <p:cNvSpPr>
            <a:spLocks noGrp="1"/>
          </p:cNvSpPr>
          <p:nvPr>
            <p:ph idx="1"/>
          </p:nvPr>
        </p:nvSpPr>
        <p:spPr>
          <a:xfrm>
            <a:off x="1768839" y="974361"/>
            <a:ext cx="9893509" cy="5441429"/>
          </a:xfrm>
        </p:spPr>
        <p:txBody>
          <a:bodyPr>
            <a:normAutofit/>
          </a:bodyPr>
          <a:lstStyle/>
          <a:p>
            <a:pPr algn="just" fontAlgn="base"/>
            <a:r>
              <a:rPr lang="en-US" sz="2400" dirty="0">
                <a:latin typeface="Times New Roman" panose="02020603050405020304" pitchFamily="18" charset="0"/>
                <a:cs typeface="Times New Roman" panose="02020603050405020304" pitchFamily="18" charset="0"/>
              </a:rPr>
              <a:t>Nylon—webbing enclosures may be cut or damaged by some species of crabs.</a:t>
            </a:r>
          </a:p>
          <a:p>
            <a:pPr algn="just" fontAlgn="base"/>
            <a:r>
              <a:rPr lang="en-US" sz="2400" dirty="0">
                <a:latin typeface="Times New Roman" panose="02020603050405020304" pitchFamily="18" charset="0"/>
                <a:cs typeface="Times New Roman" panose="02020603050405020304" pitchFamily="18" charset="0"/>
              </a:rPr>
              <a:t>Predator fishes, if not eradicated periodically, may cause considerable damage to cultured individuals viz., fry, fishes and prawns.</a:t>
            </a:r>
          </a:p>
          <a:p>
            <a:pPr algn="just" fontAlgn="base"/>
            <a:r>
              <a:rPr lang="en-US" sz="2400" dirty="0">
                <a:latin typeface="Times New Roman" panose="02020603050405020304" pitchFamily="18" charset="0"/>
                <a:cs typeface="Times New Roman" panose="02020603050405020304" pitchFamily="18" charset="0"/>
              </a:rPr>
              <a:t>The abundance of weeds in the surroundings of pens may disturb the environment by lowering the oxygen level through release of H</a:t>
            </a:r>
            <a:r>
              <a:rPr lang="en-US" sz="2400" baseline="-25000" dirty="0">
                <a:latin typeface="Times New Roman" panose="02020603050405020304" pitchFamily="18" charset="0"/>
                <a:cs typeface="Times New Roman" panose="02020603050405020304" pitchFamily="18" charset="0"/>
              </a:rPr>
              <a:t>2</a:t>
            </a:r>
            <a:r>
              <a:rPr lang="en-US" sz="2400" dirty="0">
                <a:latin typeface="Times New Roman" panose="02020603050405020304" pitchFamily="18" charset="0"/>
                <a:cs typeface="Times New Roman" panose="02020603050405020304" pitchFamily="18" charset="0"/>
              </a:rPr>
              <a:t>S upon death and decay.</a:t>
            </a:r>
          </a:p>
          <a:p>
            <a:pPr algn="just" fontAlgn="base"/>
            <a:r>
              <a:rPr lang="en-US" sz="2400" dirty="0">
                <a:latin typeface="Times New Roman" panose="02020603050405020304" pitchFamily="18" charset="0"/>
                <a:cs typeface="Times New Roman" panose="02020603050405020304" pitchFamily="18" charset="0"/>
              </a:rPr>
              <a:t>Few barnacles and algae like </a:t>
            </a:r>
            <a:r>
              <a:rPr lang="en-US" sz="2400" i="1" dirty="0" err="1">
                <a:latin typeface="Times New Roman" panose="02020603050405020304" pitchFamily="18" charset="0"/>
                <a:cs typeface="Times New Roman" panose="02020603050405020304" pitchFamily="18" charset="0"/>
              </a:rPr>
              <a:t>Ectocarpus</a:t>
            </a:r>
            <a:r>
              <a:rPr lang="en-US" sz="2400" dirty="0">
                <a:latin typeface="Times New Roman" panose="02020603050405020304" pitchFamily="18" charset="0"/>
                <a:cs typeface="Times New Roman" panose="02020603050405020304" pitchFamily="18" charset="0"/>
              </a:rPr>
              <a:t> when adhered to the bamboo poles, nets or other material of the pens may cause biofouling.</a:t>
            </a:r>
          </a:p>
          <a:p>
            <a:pPr algn="just" fontAlgn="base"/>
            <a:r>
              <a:rPr lang="en-US" sz="2400" dirty="0">
                <a:latin typeface="Times New Roman" panose="02020603050405020304" pitchFamily="18" charset="0"/>
                <a:cs typeface="Times New Roman" panose="02020603050405020304" pitchFamily="18" charset="0"/>
              </a:rPr>
              <a:t>Terrestrial insects also take shelter in exposed portions of pens and may cause damage.</a:t>
            </a:r>
          </a:p>
          <a:p>
            <a:pPr algn="just" fontAlgn="base"/>
            <a:r>
              <a:rPr lang="en-US" sz="2400" dirty="0">
                <a:latin typeface="Times New Roman" panose="02020603050405020304" pitchFamily="18" charset="0"/>
                <a:cs typeface="Times New Roman" panose="02020603050405020304" pitchFamily="18" charset="0"/>
              </a:rPr>
              <a:t>Unfavorable climatic conditions may damage the pen.</a:t>
            </a:r>
          </a:p>
          <a:p>
            <a:endParaRPr lang="en-US" dirty="0"/>
          </a:p>
        </p:txBody>
      </p:sp>
    </p:spTree>
    <p:extLst>
      <p:ext uri="{BB962C8B-B14F-4D97-AF65-F5344CB8AC3E}">
        <p14:creationId xmlns:p14="http://schemas.microsoft.com/office/powerpoint/2010/main" val="6120911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1771077-2913-4490-A27F-1D5B877F8965}"/>
              </a:ext>
            </a:extLst>
          </p:cNvPr>
          <p:cNvSpPr>
            <a:spLocks noGrp="1"/>
          </p:cNvSpPr>
          <p:nvPr>
            <p:ph idx="1"/>
          </p:nvPr>
        </p:nvSpPr>
        <p:spPr>
          <a:xfrm>
            <a:off x="1873770" y="854440"/>
            <a:ext cx="9660822" cy="5516380"/>
          </a:xfrm>
        </p:spPr>
        <p:txBody>
          <a:bodyPr>
            <a:normAutofit lnSpcReduction="10000"/>
          </a:bodyPr>
          <a:lstStyle/>
          <a:p>
            <a:pPr algn="just" fontAlgn="base"/>
            <a:r>
              <a:rPr lang="en-US" sz="2400" dirty="0">
                <a:latin typeface="Times New Roman" panose="02020603050405020304" pitchFamily="18" charset="0"/>
                <a:cs typeface="Times New Roman" panose="02020603050405020304" pitchFamily="18" charset="0"/>
              </a:rPr>
              <a:t>Pen culture may be adversely affected with the occasional abundance of red-tide causing organisms such as </a:t>
            </a:r>
            <a:r>
              <a:rPr lang="en-US" sz="2400" i="1" dirty="0">
                <a:latin typeface="Times New Roman" panose="02020603050405020304" pitchFamily="18" charset="0"/>
                <a:cs typeface="Times New Roman" panose="02020603050405020304" pitchFamily="18" charset="0"/>
              </a:rPr>
              <a:t>dinoflagellates</a:t>
            </a:r>
            <a:r>
              <a:rPr lang="en-US" sz="2400" dirty="0">
                <a:latin typeface="Times New Roman" panose="02020603050405020304" pitchFamily="18" charset="0"/>
                <a:cs typeface="Times New Roman" panose="02020603050405020304" pitchFamily="18" charset="0"/>
              </a:rPr>
              <a:t>, especially during summer or southwest monsoon.</a:t>
            </a:r>
          </a:p>
          <a:p>
            <a:pPr algn="just" fontAlgn="base"/>
            <a:r>
              <a:rPr lang="en-US" sz="2400" dirty="0">
                <a:latin typeface="Times New Roman" panose="02020603050405020304" pitchFamily="18" charset="0"/>
                <a:cs typeface="Times New Roman" panose="02020603050405020304" pitchFamily="18" charset="0"/>
              </a:rPr>
              <a:t>Pen culture may not be suitable for all fish species.</a:t>
            </a:r>
          </a:p>
          <a:p>
            <a:pPr algn="just" fontAlgn="base"/>
            <a:r>
              <a:rPr lang="en-US" sz="2400" dirty="0">
                <a:latin typeface="Times New Roman" panose="02020603050405020304" pitchFamily="18" charset="0"/>
                <a:cs typeface="Times New Roman" panose="02020603050405020304" pitchFamily="18" charset="0"/>
              </a:rPr>
              <a:t>Because fishes kept in pens have access to the benthos, the conversion of primary production to fish biomass is likely to be higher.</a:t>
            </a:r>
          </a:p>
          <a:p>
            <a:pPr algn="just" fontAlgn="base"/>
            <a:r>
              <a:rPr lang="en-US" sz="2400" dirty="0">
                <a:latin typeface="Times New Roman" panose="02020603050405020304" pitchFamily="18" charset="0"/>
                <a:cs typeface="Times New Roman" panose="02020603050405020304" pitchFamily="18" charset="0"/>
              </a:rPr>
              <a:t>The major drawback of pen culture seems to be in harvesting i.e., fish stocked in the pens reveal less percentage of recovery.</a:t>
            </a:r>
          </a:p>
          <a:p>
            <a:pPr algn="just" fontAlgn="base"/>
            <a:r>
              <a:rPr lang="en-US" sz="2400" dirty="0">
                <a:latin typeface="Times New Roman" panose="02020603050405020304" pitchFamily="18" charset="0"/>
                <a:cs typeface="Times New Roman" panose="02020603050405020304" pitchFamily="18" charset="0"/>
              </a:rPr>
              <a:t>Fishes culture in pens are bounded to bear toxic industrial pollution, if happens.</a:t>
            </a:r>
          </a:p>
          <a:p>
            <a:pPr algn="just" fontAlgn="base"/>
            <a:r>
              <a:rPr lang="en-US" sz="2400" dirty="0">
                <a:latin typeface="Times New Roman" panose="02020603050405020304" pitchFamily="18" charset="0"/>
                <a:cs typeface="Times New Roman" panose="02020603050405020304" pitchFamily="18" charset="0"/>
              </a:rPr>
              <a:t>Pens are largely restricted to lentic water bodies.</a:t>
            </a:r>
          </a:p>
          <a:p>
            <a:pPr algn="just" fontAlgn="base"/>
            <a:r>
              <a:rPr lang="en-US" sz="2400" dirty="0">
                <a:latin typeface="Times New Roman" panose="02020603050405020304" pitchFamily="18" charset="0"/>
                <a:cs typeface="Times New Roman" panose="02020603050405020304" pitchFamily="18" charset="0"/>
              </a:rPr>
              <a:t>There may not be largely intensive culture in pens i.e., it is only used for extensive and semi-intensive culture.</a:t>
            </a:r>
          </a:p>
          <a:p>
            <a:endParaRPr lang="en-US" dirty="0"/>
          </a:p>
        </p:txBody>
      </p:sp>
    </p:spTree>
    <p:extLst>
      <p:ext uri="{BB962C8B-B14F-4D97-AF65-F5344CB8AC3E}">
        <p14:creationId xmlns:p14="http://schemas.microsoft.com/office/powerpoint/2010/main" val="34561890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324A9A-9215-429A-9445-31B081FE1012}"/>
              </a:ext>
            </a:extLst>
          </p:cNvPr>
          <p:cNvSpPr>
            <a:spLocks noGrp="1"/>
          </p:cNvSpPr>
          <p:nvPr>
            <p:ph type="title"/>
          </p:nvPr>
        </p:nvSpPr>
        <p:spPr>
          <a:xfrm>
            <a:off x="1648545" y="624110"/>
            <a:ext cx="5519555" cy="680034"/>
          </a:xfrm>
        </p:spPr>
        <p:txBody>
          <a:bodyPr>
            <a:noAutofit/>
          </a:bodyPr>
          <a:lstStyle/>
          <a:p>
            <a:r>
              <a:rPr lang="en-US" sz="4000" b="1" dirty="0">
                <a:solidFill>
                  <a:srgbClr val="C00000"/>
                </a:solidFill>
              </a:rPr>
              <a:t>Contents</a:t>
            </a:r>
            <a:endParaRPr lang="en-US" sz="4000" dirty="0">
              <a:solidFill>
                <a:srgbClr val="C00000"/>
              </a:solidFill>
            </a:endParaRPr>
          </a:p>
        </p:txBody>
      </p:sp>
      <p:sp>
        <p:nvSpPr>
          <p:cNvPr id="3" name="Content Placeholder 2">
            <a:extLst>
              <a:ext uri="{FF2B5EF4-FFF2-40B4-BE49-F238E27FC236}">
                <a16:creationId xmlns:a16="http://schemas.microsoft.com/office/drawing/2014/main" id="{6C870D97-97C5-4170-882E-45807CAA79BB}"/>
              </a:ext>
            </a:extLst>
          </p:cNvPr>
          <p:cNvSpPr>
            <a:spLocks noGrp="1"/>
          </p:cNvSpPr>
          <p:nvPr>
            <p:ph idx="1"/>
          </p:nvPr>
        </p:nvSpPr>
        <p:spPr>
          <a:xfrm>
            <a:off x="1648546" y="1626812"/>
            <a:ext cx="5921487" cy="4607078"/>
          </a:xfrm>
        </p:spPr>
        <p:txBody>
          <a:bodyPr>
            <a:normAutofit fontScale="92500" lnSpcReduction="20000"/>
          </a:bodyPr>
          <a:lstStyle/>
          <a:p>
            <a:pPr fontAlgn="base"/>
            <a:r>
              <a:rPr lang="en-US" sz="2400" dirty="0">
                <a:solidFill>
                  <a:srgbClr val="0070C0"/>
                </a:solidFill>
                <a:latin typeface="Aharoni" panose="02010803020104030203" pitchFamily="2" charset="-79"/>
                <a:cs typeface="Aharoni" panose="02010803020104030203" pitchFamily="2" charset="-79"/>
              </a:rPr>
              <a:t>Meaning of Pen Culture</a:t>
            </a:r>
          </a:p>
          <a:p>
            <a:pPr fontAlgn="base"/>
            <a:endParaRPr lang="en-US" sz="2400" dirty="0">
              <a:solidFill>
                <a:srgbClr val="0070C0"/>
              </a:solidFill>
              <a:latin typeface="Aharoni" panose="02010803020104030203" pitchFamily="2" charset="-79"/>
              <a:cs typeface="Aharoni" panose="02010803020104030203" pitchFamily="2" charset="-79"/>
            </a:endParaRPr>
          </a:p>
          <a:p>
            <a:pPr fontAlgn="base"/>
            <a:r>
              <a:rPr lang="en-US" sz="2400" dirty="0">
                <a:solidFill>
                  <a:srgbClr val="0070C0"/>
                </a:solidFill>
                <a:latin typeface="Aharoni" panose="02010803020104030203" pitchFamily="2" charset="-79"/>
                <a:cs typeface="Aharoni" panose="02010803020104030203" pitchFamily="2" charset="-79"/>
              </a:rPr>
              <a:t>History of Pen Culture</a:t>
            </a:r>
          </a:p>
          <a:p>
            <a:pPr fontAlgn="base"/>
            <a:endParaRPr lang="en-US" sz="2400" dirty="0">
              <a:solidFill>
                <a:srgbClr val="0070C0"/>
              </a:solidFill>
              <a:latin typeface="Aharoni" panose="02010803020104030203" pitchFamily="2" charset="-79"/>
              <a:cs typeface="Aharoni" panose="02010803020104030203" pitchFamily="2" charset="-79"/>
            </a:endParaRPr>
          </a:p>
          <a:p>
            <a:pPr fontAlgn="base"/>
            <a:r>
              <a:rPr lang="en-US" sz="2400" dirty="0">
                <a:solidFill>
                  <a:srgbClr val="0070C0"/>
                </a:solidFill>
                <a:latin typeface="Aharoni" panose="02010803020104030203" pitchFamily="2" charset="-79"/>
                <a:cs typeface="Aharoni" panose="02010803020104030203" pitchFamily="2" charset="-79"/>
              </a:rPr>
              <a:t>Types of Barriers in Pen Culture</a:t>
            </a:r>
          </a:p>
          <a:p>
            <a:pPr fontAlgn="base"/>
            <a:endParaRPr lang="en-US" sz="2400" dirty="0">
              <a:solidFill>
                <a:srgbClr val="0070C0"/>
              </a:solidFill>
              <a:latin typeface="Aharoni" panose="02010803020104030203" pitchFamily="2" charset="-79"/>
              <a:cs typeface="Aharoni" panose="02010803020104030203" pitchFamily="2" charset="-79"/>
            </a:endParaRPr>
          </a:p>
          <a:p>
            <a:pPr fontAlgn="base"/>
            <a:r>
              <a:rPr lang="en-US" sz="2400" dirty="0">
                <a:solidFill>
                  <a:srgbClr val="0070C0"/>
                </a:solidFill>
                <a:latin typeface="Aharoni" panose="02010803020104030203" pitchFamily="2" charset="-79"/>
                <a:cs typeface="Aharoni" panose="02010803020104030203" pitchFamily="2" charset="-79"/>
              </a:rPr>
              <a:t>Types of Enclosures Used in Pen Culture</a:t>
            </a:r>
          </a:p>
          <a:p>
            <a:pPr fontAlgn="base"/>
            <a:endParaRPr lang="en-US" sz="2400" dirty="0">
              <a:solidFill>
                <a:srgbClr val="0070C0"/>
              </a:solidFill>
              <a:latin typeface="Aharoni" panose="02010803020104030203" pitchFamily="2" charset="-79"/>
              <a:cs typeface="Aharoni" panose="02010803020104030203" pitchFamily="2" charset="-79"/>
            </a:endParaRPr>
          </a:p>
          <a:p>
            <a:pPr fontAlgn="base"/>
            <a:r>
              <a:rPr lang="en-US" sz="2400" dirty="0">
                <a:solidFill>
                  <a:srgbClr val="0070C0"/>
                </a:solidFill>
                <a:latin typeface="Aharoni" panose="02010803020104030203" pitchFamily="2" charset="-79"/>
                <a:cs typeface="Aharoni" panose="02010803020104030203" pitchFamily="2" charset="-79"/>
              </a:rPr>
              <a:t>Merits of Pen Culture</a:t>
            </a:r>
          </a:p>
          <a:p>
            <a:pPr fontAlgn="base"/>
            <a:endParaRPr lang="en-US" sz="2400" dirty="0">
              <a:solidFill>
                <a:srgbClr val="0070C0"/>
              </a:solidFill>
              <a:latin typeface="Aharoni" panose="02010803020104030203" pitchFamily="2" charset="-79"/>
              <a:cs typeface="Aharoni" panose="02010803020104030203" pitchFamily="2" charset="-79"/>
            </a:endParaRPr>
          </a:p>
          <a:p>
            <a:pPr fontAlgn="base"/>
            <a:r>
              <a:rPr lang="en-US" sz="2400" dirty="0">
                <a:solidFill>
                  <a:srgbClr val="0070C0"/>
                </a:solidFill>
                <a:latin typeface="Aharoni" panose="02010803020104030203" pitchFamily="2" charset="-79"/>
                <a:cs typeface="Aharoni" panose="02010803020104030203" pitchFamily="2" charset="-79"/>
              </a:rPr>
              <a:t>Demerits of Pen Culture</a:t>
            </a:r>
          </a:p>
          <a:p>
            <a:endParaRPr lang="en-US" dirty="0"/>
          </a:p>
        </p:txBody>
      </p:sp>
      <p:pic>
        <p:nvPicPr>
          <p:cNvPr id="3076" name="Picture 4" descr="PEN CULTURE (ENCLOSURE CULTURE) AS AN AQUACULTURE SYSTEM">
            <a:extLst>
              <a:ext uri="{FF2B5EF4-FFF2-40B4-BE49-F238E27FC236}">
                <a16:creationId xmlns:a16="http://schemas.microsoft.com/office/drawing/2014/main" id="{DFDADB87-098C-47C4-B3A0-EB0B70F5102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68100" y="459218"/>
            <a:ext cx="4336511" cy="280489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pic>
        <p:nvPicPr>
          <p:cNvPr id="3078" name="Picture 6" descr="Pen Culture Takmu, Moirang. - Photos | Facebook">
            <a:extLst>
              <a:ext uri="{FF2B5EF4-FFF2-40B4-BE49-F238E27FC236}">
                <a16:creationId xmlns:a16="http://schemas.microsoft.com/office/drawing/2014/main" id="{C78052C7-F57A-4BB9-9685-5CAD374B439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68100" y="3593892"/>
            <a:ext cx="4336511" cy="2804889"/>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268829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4F814C-31E9-4E56-BBF6-73E30E85846F}"/>
              </a:ext>
            </a:extLst>
          </p:cNvPr>
          <p:cNvSpPr>
            <a:spLocks noGrp="1"/>
          </p:cNvSpPr>
          <p:nvPr>
            <p:ph type="title"/>
          </p:nvPr>
        </p:nvSpPr>
        <p:spPr>
          <a:xfrm>
            <a:off x="2075950" y="561790"/>
            <a:ext cx="8911687" cy="769975"/>
          </a:xfrm>
        </p:spPr>
        <p:txBody>
          <a:bodyPr>
            <a:normAutofit fontScale="90000"/>
          </a:bodyPr>
          <a:lstStyle/>
          <a:p>
            <a:r>
              <a:rPr lang="en-US" b="1" dirty="0">
                <a:latin typeface="Arial Black" panose="020B0A04020102020204" pitchFamily="34" charset="0"/>
              </a:rPr>
              <a:t>Points to ponder:</a:t>
            </a:r>
            <a:br>
              <a:rPr lang="en-US" dirty="0">
                <a:latin typeface="Arial Black" panose="020B0A04020102020204" pitchFamily="34" charset="0"/>
              </a:rPr>
            </a:br>
            <a:endParaRPr lang="en-US" dirty="0">
              <a:latin typeface="Arial Black" panose="020B0A04020102020204" pitchFamily="34" charset="0"/>
            </a:endParaRPr>
          </a:p>
        </p:txBody>
      </p:sp>
      <p:sp>
        <p:nvSpPr>
          <p:cNvPr id="3" name="Content Placeholder 2">
            <a:extLst>
              <a:ext uri="{FF2B5EF4-FFF2-40B4-BE49-F238E27FC236}">
                <a16:creationId xmlns:a16="http://schemas.microsoft.com/office/drawing/2014/main" id="{60FCCBB2-1DA7-45E3-BA80-2E671781F470}"/>
              </a:ext>
            </a:extLst>
          </p:cNvPr>
          <p:cNvSpPr>
            <a:spLocks noGrp="1"/>
          </p:cNvSpPr>
          <p:nvPr>
            <p:ph idx="1"/>
          </p:nvPr>
        </p:nvSpPr>
        <p:spPr>
          <a:xfrm>
            <a:off x="1873770" y="1454046"/>
            <a:ext cx="9630842" cy="4842164"/>
          </a:xfrm>
        </p:spPr>
        <p:txBody>
          <a:bodyPr>
            <a:normAutofit fontScale="92500"/>
          </a:bodyPr>
          <a:lstStyle/>
          <a:p>
            <a:pPr algn="just" fontAlgn="base"/>
            <a:r>
              <a:rPr lang="en-US" sz="2400" dirty="0">
                <a:latin typeface="Times New Roman" panose="02020603050405020304" pitchFamily="18" charset="0"/>
                <a:cs typeface="Times New Roman" panose="02020603050405020304" pitchFamily="18" charset="0"/>
              </a:rPr>
              <a:t>Extensive culture relies solely on naturally available food such as plankton, detritus, benthos and drift, and no supplementary feeding are given. </a:t>
            </a:r>
          </a:p>
          <a:p>
            <a:pPr algn="just" fontAlgn="base"/>
            <a:r>
              <a:rPr lang="en-US" sz="2400" dirty="0">
                <a:latin typeface="Times New Roman" panose="02020603050405020304" pitchFamily="18" charset="0"/>
                <a:cs typeface="Times New Roman" panose="02020603050405020304" pitchFamily="18" charset="0"/>
              </a:rPr>
              <a:t>Semi-intensive culture involves the addition of low protein (</a:t>
            </a:r>
            <a:r>
              <a:rPr lang="en-US" sz="2400" b="1" dirty="0">
                <a:latin typeface="Times New Roman" panose="02020603050405020304" pitchFamily="18" charset="0"/>
                <a:cs typeface="Times New Roman" panose="02020603050405020304" pitchFamily="18" charset="0"/>
              </a:rPr>
              <a:t>&lt;</a:t>
            </a:r>
            <a:r>
              <a:rPr lang="en-US" sz="2400" dirty="0">
                <a:latin typeface="Times New Roman" panose="02020603050405020304" pitchFamily="18" charset="0"/>
                <a:cs typeface="Times New Roman" panose="02020603050405020304" pitchFamily="18" charset="0"/>
              </a:rPr>
              <a:t> </a:t>
            </a:r>
            <a:r>
              <a:rPr lang="en-US" sz="2400" b="1" dirty="0">
                <a:latin typeface="Times New Roman" panose="02020603050405020304" pitchFamily="18" charset="0"/>
                <a:cs typeface="Times New Roman" panose="02020603050405020304" pitchFamily="18" charset="0"/>
              </a:rPr>
              <a:t>10%</a:t>
            </a:r>
            <a:r>
              <a:rPr lang="en-US" sz="2400" dirty="0">
                <a:latin typeface="Times New Roman" panose="02020603050405020304" pitchFamily="18" charset="0"/>
                <a:cs typeface="Times New Roman" panose="02020603050405020304" pitchFamily="18" charset="0"/>
              </a:rPr>
              <a:t>) feedstuffs, usually compounded from locally available plants or agricultural byproducts to supplement the intake of natural food, </a:t>
            </a:r>
          </a:p>
          <a:p>
            <a:pPr algn="just" fontAlgn="base"/>
            <a:r>
              <a:rPr lang="en-US" sz="2400" dirty="0">
                <a:latin typeface="Times New Roman" panose="02020603050405020304" pitchFamily="18" charset="0"/>
                <a:cs typeface="Times New Roman" panose="02020603050405020304" pitchFamily="18" charset="0"/>
              </a:rPr>
              <a:t>whereas in intensive culture operations, fishes rely almost exclusively on an external supply of high protein (</a:t>
            </a:r>
            <a:r>
              <a:rPr lang="en-US" sz="2400" b="1" dirty="0">
                <a:latin typeface="Times New Roman" panose="02020603050405020304" pitchFamily="18" charset="0"/>
                <a:cs typeface="Times New Roman" panose="02020603050405020304" pitchFamily="18" charset="0"/>
              </a:rPr>
              <a:t>&lt; 20%</a:t>
            </a:r>
            <a:r>
              <a:rPr lang="en-US" sz="2400" dirty="0">
                <a:latin typeface="Times New Roman" panose="02020603050405020304" pitchFamily="18" charset="0"/>
                <a:cs typeface="Times New Roman" panose="02020603050405020304" pitchFamily="18" charset="0"/>
              </a:rPr>
              <a:t>) food, usually based on fish meal. </a:t>
            </a:r>
          </a:p>
          <a:p>
            <a:pPr algn="just" fontAlgn="base"/>
            <a:r>
              <a:rPr lang="en-US" sz="2400" dirty="0">
                <a:latin typeface="Times New Roman" panose="02020603050405020304" pitchFamily="18" charset="0"/>
                <a:cs typeface="Times New Roman" panose="02020603050405020304" pitchFamily="18" charset="0"/>
              </a:rPr>
              <a:t>In fast flowing rivers, however, intensive and semi-intensive fish culture is not advisable due to excessive loss of feed.</a:t>
            </a:r>
          </a:p>
          <a:p>
            <a:pPr algn="just" fontAlgn="base"/>
            <a:r>
              <a:rPr lang="en-US" sz="2400" dirty="0">
                <a:latin typeface="Times New Roman" panose="02020603050405020304" pitchFamily="18" charset="0"/>
                <a:cs typeface="Times New Roman" panose="02020603050405020304" pitchFamily="18" charset="0"/>
              </a:rPr>
              <a:t>At present, pen culture is of much less importance and is largely restricted to a few countries in Southeast Asia.</a:t>
            </a:r>
          </a:p>
          <a:p>
            <a:endParaRPr lang="en-US" dirty="0"/>
          </a:p>
        </p:txBody>
      </p:sp>
    </p:spTree>
    <p:extLst>
      <p:ext uri="{BB962C8B-B14F-4D97-AF65-F5344CB8AC3E}">
        <p14:creationId xmlns:p14="http://schemas.microsoft.com/office/powerpoint/2010/main" val="24528903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Introduction to metadata management">
            <a:extLst>
              <a:ext uri="{FF2B5EF4-FFF2-40B4-BE49-F238E27FC236}">
                <a16:creationId xmlns:a16="http://schemas.microsoft.com/office/drawing/2014/main" id="{09E4F11D-D1B4-4094-B84A-576BFC3C400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6132" b="11670"/>
          <a:stretch/>
        </p:blipFill>
        <p:spPr bwMode="auto">
          <a:xfrm>
            <a:off x="2713219" y="1978702"/>
            <a:ext cx="8649323" cy="2518347"/>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12090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DA480B-8A9D-4111-94EC-6047028DD821}"/>
              </a:ext>
            </a:extLst>
          </p:cNvPr>
          <p:cNvSpPr>
            <a:spLocks noGrp="1"/>
          </p:cNvSpPr>
          <p:nvPr>
            <p:ph type="title"/>
          </p:nvPr>
        </p:nvSpPr>
        <p:spPr>
          <a:xfrm>
            <a:off x="1903752" y="219375"/>
            <a:ext cx="9597147" cy="769975"/>
          </a:xfrm>
        </p:spPr>
        <p:txBody>
          <a:bodyPr>
            <a:normAutofit fontScale="90000"/>
          </a:bodyPr>
          <a:lstStyle/>
          <a:p>
            <a:r>
              <a:rPr lang="en-US" b="1" dirty="0">
                <a:latin typeface="Arial Black" panose="020B0A04020102020204" pitchFamily="34" charset="0"/>
              </a:rPr>
              <a:t> Meaning of Pen Culture</a:t>
            </a:r>
            <a:br>
              <a:rPr lang="en-US" b="1" dirty="0">
                <a:latin typeface="Arial Black" panose="020B0A04020102020204" pitchFamily="34" charset="0"/>
              </a:rPr>
            </a:br>
            <a:endParaRPr lang="en-US" dirty="0">
              <a:latin typeface="Arial Black" panose="020B0A04020102020204" pitchFamily="34" charset="0"/>
            </a:endParaRPr>
          </a:p>
        </p:txBody>
      </p:sp>
      <p:sp>
        <p:nvSpPr>
          <p:cNvPr id="3" name="Content Placeholder 2">
            <a:extLst>
              <a:ext uri="{FF2B5EF4-FFF2-40B4-BE49-F238E27FC236}">
                <a16:creationId xmlns:a16="http://schemas.microsoft.com/office/drawing/2014/main" id="{3B1143A5-89BE-490C-9467-46CA2E5C2A7B}"/>
              </a:ext>
            </a:extLst>
          </p:cNvPr>
          <p:cNvSpPr>
            <a:spLocks noGrp="1"/>
          </p:cNvSpPr>
          <p:nvPr>
            <p:ph idx="1"/>
          </p:nvPr>
        </p:nvSpPr>
        <p:spPr>
          <a:xfrm>
            <a:off x="1903752" y="1034319"/>
            <a:ext cx="9597148" cy="5604305"/>
          </a:xfrm>
        </p:spPr>
        <p:txBody>
          <a:bodyPr>
            <a:noAutofit/>
          </a:bodyPr>
          <a:lstStyle/>
          <a:p>
            <a:pPr algn="just"/>
            <a:r>
              <a:rPr lang="en-US" sz="2400" dirty="0">
                <a:latin typeface="Times New Roman" panose="02020603050405020304" pitchFamily="18" charset="0"/>
                <a:cs typeface="Times New Roman" panose="02020603050405020304" pitchFamily="18" charset="0"/>
              </a:rPr>
              <a:t>‘</a:t>
            </a:r>
            <a:r>
              <a:rPr lang="en-US" sz="2400" b="1" dirty="0">
                <a:latin typeface="Times New Roman" panose="02020603050405020304" pitchFamily="18" charset="0"/>
                <a:cs typeface="Times New Roman" panose="02020603050405020304" pitchFamily="18" charset="0"/>
              </a:rPr>
              <a:t>Cage culture</a:t>
            </a:r>
            <a:r>
              <a:rPr lang="en-US" sz="2400" dirty="0">
                <a:latin typeface="Times New Roman" panose="02020603050405020304" pitchFamily="18" charset="0"/>
                <a:cs typeface="Times New Roman" panose="02020603050405020304" pitchFamily="18" charset="0"/>
              </a:rPr>
              <a:t>’ &amp; ‘</a:t>
            </a:r>
            <a:r>
              <a:rPr lang="en-US" sz="2400" b="1" dirty="0">
                <a:latin typeface="Times New Roman" panose="02020603050405020304" pitchFamily="18" charset="0"/>
                <a:cs typeface="Times New Roman" panose="02020603050405020304" pitchFamily="18" charset="0"/>
              </a:rPr>
              <a:t>Pen culture</a:t>
            </a:r>
            <a:r>
              <a:rPr lang="en-US" sz="2400" dirty="0">
                <a:latin typeface="Times New Roman" panose="02020603050405020304" pitchFamily="18" charset="0"/>
                <a:cs typeface="Times New Roman" panose="02020603050405020304" pitchFamily="18" charset="0"/>
              </a:rPr>
              <a:t>’ both terms are often used interchangeably, particularly in </a:t>
            </a:r>
            <a:r>
              <a:rPr lang="en-US" sz="2400" i="1" dirty="0">
                <a:latin typeface="Times New Roman" panose="02020603050405020304" pitchFamily="18" charset="0"/>
                <a:cs typeface="Times New Roman" panose="02020603050405020304" pitchFamily="18" charset="0"/>
              </a:rPr>
              <a:t>N. America</a:t>
            </a:r>
            <a:r>
              <a:rPr lang="en-US" sz="2400" dirty="0">
                <a:latin typeface="Times New Roman" panose="02020603050405020304" pitchFamily="18" charset="0"/>
                <a:cs typeface="Times New Roman" panose="02020603050405020304" pitchFamily="18" charset="0"/>
              </a:rPr>
              <a:t>, where ‘sea pens’ and ‘sea cages’ describe the same method of culture.</a:t>
            </a:r>
          </a:p>
          <a:p>
            <a:pPr algn="just"/>
            <a:r>
              <a:rPr lang="en-US" sz="2400" dirty="0">
                <a:latin typeface="Times New Roman" panose="02020603050405020304" pitchFamily="18" charset="0"/>
                <a:cs typeface="Times New Roman" panose="02020603050405020304" pitchFamily="18" charset="0"/>
              </a:rPr>
              <a:t>Generally ‘</a:t>
            </a:r>
            <a:r>
              <a:rPr lang="en-US" sz="2400" b="1" dirty="0">
                <a:latin typeface="Times New Roman" panose="02020603050405020304" pitchFamily="18" charset="0"/>
                <a:cs typeface="Times New Roman" panose="02020603050405020304" pitchFamily="18" charset="0"/>
              </a:rPr>
              <a:t>enclosure culture</a:t>
            </a:r>
            <a:r>
              <a:rPr lang="en-US" sz="2400" dirty="0">
                <a:latin typeface="Times New Roman" panose="02020603050405020304" pitchFamily="18" charset="0"/>
                <a:cs typeface="Times New Roman" panose="02020603050405020304" pitchFamily="18" charset="0"/>
              </a:rPr>
              <a:t>’ is used to describe what more precisely could be defined as cage or pen culture.</a:t>
            </a:r>
          </a:p>
          <a:p>
            <a:pPr algn="just"/>
            <a:r>
              <a:rPr lang="en-US" sz="2400" dirty="0">
                <a:latin typeface="Times New Roman" panose="02020603050405020304" pitchFamily="18" charset="0"/>
                <a:cs typeface="Times New Roman" panose="02020603050405020304" pitchFamily="18" charset="0"/>
              </a:rPr>
              <a:t>Both cage and pen culture are types of enclosure culture, i.e. </a:t>
            </a:r>
            <a:r>
              <a:rPr lang="en-US" sz="2400" b="1" dirty="0">
                <a:latin typeface="Times New Roman" panose="02020603050405020304" pitchFamily="18" charset="0"/>
                <a:cs typeface="Times New Roman" panose="02020603050405020304" pitchFamily="18" charset="0"/>
              </a:rPr>
              <a:t>holding culturable aquatic organisms in captivity within an enclosed space whilst maintaining a free exchange of water</a:t>
            </a:r>
            <a:r>
              <a:rPr lang="en-US" sz="2400" dirty="0">
                <a:latin typeface="Times New Roman" panose="02020603050405020304" pitchFamily="18" charset="0"/>
                <a:cs typeface="Times New Roman" panose="02020603050405020304" pitchFamily="18" charset="0"/>
              </a:rPr>
              <a:t>. </a:t>
            </a:r>
          </a:p>
          <a:p>
            <a:pPr algn="just"/>
            <a:r>
              <a:rPr lang="en-US" sz="2400" dirty="0">
                <a:latin typeface="Times New Roman" panose="02020603050405020304" pitchFamily="18" charset="0"/>
                <a:cs typeface="Times New Roman" panose="02020603050405020304" pitchFamily="18" charset="0"/>
              </a:rPr>
              <a:t>The two methods (cage and pen culture), however, are distinct from one another. </a:t>
            </a:r>
          </a:p>
          <a:p>
            <a:pPr algn="just"/>
            <a:r>
              <a:rPr lang="en-US" sz="2400" dirty="0">
                <a:latin typeface="Times New Roman" panose="02020603050405020304" pitchFamily="18" charset="0"/>
                <a:cs typeface="Times New Roman" panose="02020603050405020304" pitchFamily="18" charset="0"/>
              </a:rPr>
              <a:t>A cage is </a:t>
            </a:r>
            <a:r>
              <a:rPr lang="en-US" sz="2400" b="1" dirty="0">
                <a:latin typeface="Times New Roman" panose="02020603050405020304" pitchFamily="18" charset="0"/>
                <a:cs typeface="Times New Roman" panose="02020603050405020304" pitchFamily="18" charset="0"/>
              </a:rPr>
              <a:t>totally enclosed </a:t>
            </a:r>
            <a:r>
              <a:rPr lang="en-US" sz="2400" dirty="0">
                <a:latin typeface="Times New Roman" panose="02020603050405020304" pitchFamily="18" charset="0"/>
                <a:cs typeface="Times New Roman" panose="02020603050405020304" pitchFamily="18" charset="0"/>
              </a:rPr>
              <a:t>on all sides by mesh or netting, whereas in pen culture </a:t>
            </a:r>
            <a:r>
              <a:rPr lang="en-US" sz="2400" b="1" dirty="0">
                <a:latin typeface="Times New Roman" panose="02020603050405020304" pitchFamily="18" charset="0"/>
                <a:cs typeface="Times New Roman" panose="02020603050405020304" pitchFamily="18" charset="0"/>
              </a:rPr>
              <a:t>the bottom of the enclosure is formed by the lake or sea bottom</a:t>
            </a:r>
          </a:p>
        </p:txBody>
      </p:sp>
    </p:spTree>
    <p:extLst>
      <p:ext uri="{BB962C8B-B14F-4D97-AF65-F5344CB8AC3E}">
        <p14:creationId xmlns:p14="http://schemas.microsoft.com/office/powerpoint/2010/main" val="20111182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Livelihood options for coastal communities: Water-based activities:  Aquaculture: Fish culture in pens">
            <a:extLst>
              <a:ext uri="{FF2B5EF4-FFF2-40B4-BE49-F238E27FC236}">
                <a16:creationId xmlns:a16="http://schemas.microsoft.com/office/drawing/2014/main" id="{ECC7BA13-7A5E-4082-AFF1-82ACF25FBC4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93888" y="504825"/>
            <a:ext cx="4876800" cy="2924175"/>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pic>
        <p:nvPicPr>
          <p:cNvPr id="7172" name="Picture 4" descr="Monofilament screen barrier | Download Scientific Diagram">
            <a:extLst>
              <a:ext uri="{FF2B5EF4-FFF2-40B4-BE49-F238E27FC236}">
                <a16:creationId xmlns:a16="http://schemas.microsoft.com/office/drawing/2014/main" id="{5984F1F4-7D0F-41E2-B2DB-ACF88DB472D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05533" y="504825"/>
            <a:ext cx="4820275" cy="2793011"/>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pic>
        <p:nvPicPr>
          <p:cNvPr id="6" name="Picture 2" descr="Pen culture of marine shrimp in south Brazil. This artisa- nal system... |  Download Scientific Diagram">
            <a:extLst>
              <a:ext uri="{FF2B5EF4-FFF2-40B4-BE49-F238E27FC236}">
                <a16:creationId xmlns:a16="http://schemas.microsoft.com/office/drawing/2014/main" id="{534381DA-504E-4B7A-A5E8-939C6910FBF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05534" y="3567659"/>
            <a:ext cx="4820275" cy="3050498"/>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pic>
        <p:nvPicPr>
          <p:cNvPr id="7174" name="Picture 6" descr="Aquaculture: Characters, Types and Qualities">
            <a:extLst>
              <a:ext uri="{FF2B5EF4-FFF2-40B4-BE49-F238E27FC236}">
                <a16:creationId xmlns:a16="http://schemas.microsoft.com/office/drawing/2014/main" id="{A7929093-4B7D-4BBB-A8A4-CD1B89ADF44B}"/>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l="3181" t="2069" r="3213" b="6774"/>
          <a:stretch/>
        </p:blipFill>
        <p:spPr bwMode="auto">
          <a:xfrm>
            <a:off x="1693889" y="3687580"/>
            <a:ext cx="4721902" cy="2665595"/>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458921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A870D9-50EB-487A-BFCD-5093DDCFE7D9}"/>
              </a:ext>
            </a:extLst>
          </p:cNvPr>
          <p:cNvSpPr>
            <a:spLocks noGrp="1"/>
          </p:cNvSpPr>
          <p:nvPr>
            <p:ph type="title"/>
          </p:nvPr>
        </p:nvSpPr>
        <p:spPr>
          <a:xfrm>
            <a:off x="1828800" y="176803"/>
            <a:ext cx="9675813" cy="769975"/>
          </a:xfrm>
        </p:spPr>
        <p:txBody>
          <a:bodyPr/>
          <a:lstStyle/>
          <a:p>
            <a:r>
              <a:rPr lang="en-US" b="1" dirty="0">
                <a:latin typeface="Arial Black" panose="020B0A04020102020204" pitchFamily="34" charset="0"/>
              </a:rPr>
              <a:t>History of Pen Culture</a:t>
            </a:r>
            <a:endParaRPr lang="en-US" dirty="0">
              <a:latin typeface="Arial Black" panose="020B0A04020102020204" pitchFamily="34" charset="0"/>
            </a:endParaRPr>
          </a:p>
        </p:txBody>
      </p:sp>
      <p:sp>
        <p:nvSpPr>
          <p:cNvPr id="3" name="Content Placeholder 2">
            <a:extLst>
              <a:ext uri="{FF2B5EF4-FFF2-40B4-BE49-F238E27FC236}">
                <a16:creationId xmlns:a16="http://schemas.microsoft.com/office/drawing/2014/main" id="{CB626556-050C-44EE-9384-26AEDB19F162}"/>
              </a:ext>
            </a:extLst>
          </p:cNvPr>
          <p:cNvSpPr>
            <a:spLocks noGrp="1"/>
          </p:cNvSpPr>
          <p:nvPr>
            <p:ph idx="1"/>
          </p:nvPr>
        </p:nvSpPr>
        <p:spPr>
          <a:xfrm>
            <a:off x="1828800" y="946779"/>
            <a:ext cx="9675812" cy="5734418"/>
          </a:xfrm>
        </p:spPr>
        <p:txBody>
          <a:bodyPr>
            <a:normAutofit fontScale="92500" lnSpcReduction="10000"/>
          </a:bodyPr>
          <a:lstStyle/>
          <a:p>
            <a:pPr algn="just" fontAlgn="base"/>
            <a:r>
              <a:rPr lang="en-US" sz="2600" dirty="0">
                <a:latin typeface="Times New Roman" panose="02020603050405020304" pitchFamily="18" charset="0"/>
                <a:cs typeface="Times New Roman" panose="02020603050405020304" pitchFamily="18" charset="0"/>
              </a:rPr>
              <a:t>The origin of pen culture is more obscure, but it also seems to have begun in </a:t>
            </a:r>
            <a:r>
              <a:rPr lang="en-US" sz="2600" b="1" dirty="0">
                <a:latin typeface="Times New Roman" panose="02020603050405020304" pitchFamily="18" charset="0"/>
                <a:cs typeface="Times New Roman" panose="02020603050405020304" pitchFamily="18" charset="0"/>
              </a:rPr>
              <a:t>Asia</a:t>
            </a:r>
            <a:r>
              <a:rPr lang="en-US" sz="2600" dirty="0">
                <a:latin typeface="Times New Roman" panose="02020603050405020304" pitchFamily="18" charset="0"/>
                <a:cs typeface="Times New Roman" panose="02020603050405020304" pitchFamily="18" charset="0"/>
              </a:rPr>
              <a:t>. </a:t>
            </a:r>
          </a:p>
          <a:p>
            <a:pPr algn="just" fontAlgn="base"/>
            <a:r>
              <a:rPr lang="en-US" sz="2600" dirty="0">
                <a:latin typeface="Times New Roman" panose="02020603050405020304" pitchFamily="18" charset="0"/>
                <a:cs typeface="Times New Roman" panose="02020603050405020304" pitchFamily="18" charset="0"/>
              </a:rPr>
              <a:t>According to </a:t>
            </a:r>
            <a:r>
              <a:rPr lang="en-US" sz="2600" b="1" i="1" dirty="0" err="1">
                <a:latin typeface="Times New Roman" panose="02020603050405020304" pitchFamily="18" charset="0"/>
                <a:cs typeface="Times New Roman" panose="02020603050405020304" pitchFamily="18" charset="0"/>
              </a:rPr>
              <a:t>Alfarez</a:t>
            </a:r>
            <a:r>
              <a:rPr lang="en-US" sz="2600" dirty="0">
                <a:latin typeface="Times New Roman" panose="02020603050405020304" pitchFamily="18" charset="0"/>
                <a:cs typeface="Times New Roman" panose="02020603050405020304" pitchFamily="18" charset="0"/>
              </a:rPr>
              <a:t> (1977) and others, pen culture originated in the inland sea area of </a:t>
            </a:r>
            <a:r>
              <a:rPr lang="en-US" sz="2600" b="1" dirty="0">
                <a:latin typeface="Times New Roman" panose="02020603050405020304" pitchFamily="18" charset="0"/>
                <a:cs typeface="Times New Roman" panose="02020603050405020304" pitchFamily="18" charset="0"/>
              </a:rPr>
              <a:t>Japan</a:t>
            </a:r>
            <a:r>
              <a:rPr lang="en-US" sz="2600" dirty="0">
                <a:latin typeface="Times New Roman" panose="02020603050405020304" pitchFamily="18" charset="0"/>
                <a:cs typeface="Times New Roman" panose="02020603050405020304" pitchFamily="18" charset="0"/>
              </a:rPr>
              <a:t> in the early </a:t>
            </a:r>
            <a:r>
              <a:rPr lang="en-US" sz="2600" b="1" dirty="0">
                <a:latin typeface="Times New Roman" panose="02020603050405020304" pitchFamily="18" charset="0"/>
                <a:cs typeface="Times New Roman" panose="02020603050405020304" pitchFamily="18" charset="0"/>
              </a:rPr>
              <a:t>1920s</a:t>
            </a:r>
            <a:r>
              <a:rPr lang="en-US" sz="2600" dirty="0">
                <a:latin typeface="Times New Roman" panose="02020603050405020304" pitchFamily="18" charset="0"/>
                <a:cs typeface="Times New Roman" panose="02020603050405020304" pitchFamily="18" charset="0"/>
              </a:rPr>
              <a:t>.</a:t>
            </a:r>
          </a:p>
          <a:p>
            <a:pPr algn="just" fontAlgn="base"/>
            <a:r>
              <a:rPr lang="en-US" sz="2600" dirty="0">
                <a:latin typeface="Times New Roman" panose="02020603050405020304" pitchFamily="18" charset="0"/>
                <a:cs typeface="Times New Roman" panose="02020603050405020304" pitchFamily="18" charset="0"/>
              </a:rPr>
              <a:t>It was </a:t>
            </a:r>
            <a:r>
              <a:rPr lang="en-US" sz="2600" b="1" dirty="0">
                <a:latin typeface="Times New Roman" panose="02020603050405020304" pitchFamily="18" charset="0"/>
                <a:cs typeface="Times New Roman" panose="02020603050405020304" pitchFamily="18" charset="0"/>
              </a:rPr>
              <a:t>adopted by </a:t>
            </a:r>
            <a:r>
              <a:rPr lang="en-US" sz="2600" dirty="0">
                <a:latin typeface="Times New Roman" panose="02020603050405020304" pitchFamily="18" charset="0"/>
                <a:cs typeface="Times New Roman" panose="02020603050405020304" pitchFamily="18" charset="0"/>
              </a:rPr>
              <a:t>the </a:t>
            </a:r>
            <a:r>
              <a:rPr lang="en-US" sz="2600" b="1" dirty="0">
                <a:latin typeface="Times New Roman" panose="02020603050405020304" pitchFamily="18" charset="0"/>
                <a:cs typeface="Times New Roman" panose="02020603050405020304" pitchFamily="18" charset="0"/>
              </a:rPr>
              <a:t>People’s Republic of China</a:t>
            </a:r>
            <a:r>
              <a:rPr lang="en-US" sz="2600" dirty="0">
                <a:latin typeface="Times New Roman" panose="02020603050405020304" pitchFamily="18" charset="0"/>
                <a:cs typeface="Times New Roman" panose="02020603050405020304" pitchFamily="18" charset="0"/>
              </a:rPr>
              <a:t> in the early </a:t>
            </a:r>
            <a:r>
              <a:rPr lang="en-US" sz="2600" b="1" dirty="0">
                <a:latin typeface="Times New Roman" panose="02020603050405020304" pitchFamily="18" charset="0"/>
                <a:cs typeface="Times New Roman" panose="02020603050405020304" pitchFamily="18" charset="0"/>
              </a:rPr>
              <a:t>1950s</a:t>
            </a:r>
            <a:r>
              <a:rPr lang="en-US" sz="2600" dirty="0">
                <a:latin typeface="Times New Roman" panose="02020603050405020304" pitchFamily="18" charset="0"/>
                <a:cs typeface="Times New Roman" panose="02020603050405020304" pitchFamily="18" charset="0"/>
              </a:rPr>
              <a:t> for rearing </a:t>
            </a:r>
            <a:r>
              <a:rPr lang="en-US" sz="2600" b="1" dirty="0">
                <a:latin typeface="Times New Roman" panose="02020603050405020304" pitchFamily="18" charset="0"/>
                <a:cs typeface="Times New Roman" panose="02020603050405020304" pitchFamily="18" charset="0"/>
              </a:rPr>
              <a:t>carps</a:t>
            </a:r>
            <a:r>
              <a:rPr lang="en-US" sz="2600" dirty="0">
                <a:latin typeface="Times New Roman" panose="02020603050405020304" pitchFamily="18" charset="0"/>
                <a:cs typeface="Times New Roman" panose="02020603050405020304" pitchFamily="18" charset="0"/>
              </a:rPr>
              <a:t> in freshwater </a:t>
            </a:r>
            <a:r>
              <a:rPr lang="en-US" sz="2600" b="1" dirty="0">
                <a:latin typeface="Times New Roman" panose="02020603050405020304" pitchFamily="18" charset="0"/>
                <a:cs typeface="Times New Roman" panose="02020603050405020304" pitchFamily="18" charset="0"/>
              </a:rPr>
              <a:t>lakes</a:t>
            </a:r>
            <a:r>
              <a:rPr lang="en-US" sz="2600" dirty="0">
                <a:latin typeface="Times New Roman" panose="02020603050405020304" pitchFamily="18" charset="0"/>
                <a:cs typeface="Times New Roman" panose="02020603050405020304" pitchFamily="18" charset="0"/>
              </a:rPr>
              <a:t> </a:t>
            </a:r>
          </a:p>
          <a:p>
            <a:pPr algn="just" fontAlgn="base"/>
            <a:r>
              <a:rPr lang="en-US" sz="2600" dirty="0">
                <a:latin typeface="Times New Roman" panose="02020603050405020304" pitchFamily="18" charset="0"/>
                <a:cs typeface="Times New Roman" panose="02020603050405020304" pitchFamily="18" charset="0"/>
              </a:rPr>
              <a:t>Later, introduced to </a:t>
            </a:r>
            <a:r>
              <a:rPr lang="en-US" sz="2600" b="1" i="1" dirty="0">
                <a:latin typeface="Times New Roman" panose="02020603050405020304" pitchFamily="18" charset="0"/>
                <a:cs typeface="Times New Roman" panose="02020603050405020304" pitchFamily="18" charset="0"/>
              </a:rPr>
              <a:t>Laguna de Bay </a:t>
            </a:r>
            <a:r>
              <a:rPr lang="en-US" sz="2600" dirty="0">
                <a:latin typeface="Times New Roman" panose="02020603050405020304" pitchFamily="18" charset="0"/>
                <a:cs typeface="Times New Roman" panose="02020603050405020304" pitchFamily="18" charset="0"/>
              </a:rPr>
              <a:t>and </a:t>
            </a:r>
            <a:r>
              <a:rPr lang="en-US" sz="2600" b="1" i="1" dirty="0">
                <a:latin typeface="Times New Roman" panose="02020603050405020304" pitchFamily="18" charset="0"/>
                <a:cs typeface="Times New Roman" panose="02020603050405020304" pitchFamily="18" charset="0"/>
              </a:rPr>
              <a:t>San Pablo </a:t>
            </a:r>
            <a:r>
              <a:rPr lang="en-US" sz="2600" dirty="0">
                <a:latin typeface="Times New Roman" panose="02020603050405020304" pitchFamily="18" charset="0"/>
                <a:cs typeface="Times New Roman" panose="02020603050405020304" pitchFamily="18" charset="0"/>
              </a:rPr>
              <a:t>Lakes in Philippines by the Bureau of Fisheries and Aquatic Resources (</a:t>
            </a:r>
            <a:r>
              <a:rPr lang="en-US" sz="2600" b="1" dirty="0">
                <a:latin typeface="Times New Roman" panose="02020603050405020304" pitchFamily="18" charset="0"/>
                <a:cs typeface="Times New Roman" panose="02020603050405020304" pitchFamily="18" charset="0"/>
              </a:rPr>
              <a:t>BFAR</a:t>
            </a:r>
            <a:r>
              <a:rPr lang="en-US" sz="2600" dirty="0">
                <a:latin typeface="Times New Roman" panose="02020603050405020304" pitchFamily="18" charset="0"/>
                <a:cs typeface="Times New Roman" panose="02020603050405020304" pitchFamily="18" charset="0"/>
              </a:rPr>
              <a:t>) and Laguna Lake Development Authority (</a:t>
            </a:r>
            <a:r>
              <a:rPr lang="en-US" sz="2600" b="1" dirty="0">
                <a:latin typeface="Times New Roman" panose="02020603050405020304" pitchFamily="18" charset="0"/>
                <a:cs typeface="Times New Roman" panose="02020603050405020304" pitchFamily="18" charset="0"/>
              </a:rPr>
              <a:t>LLDA</a:t>
            </a:r>
            <a:r>
              <a:rPr lang="en-US" sz="2600" dirty="0">
                <a:latin typeface="Times New Roman" panose="02020603050405020304" pitchFamily="18" charset="0"/>
                <a:cs typeface="Times New Roman" panose="02020603050405020304" pitchFamily="18" charset="0"/>
              </a:rPr>
              <a:t>) between </a:t>
            </a:r>
            <a:r>
              <a:rPr lang="en-US" sz="2600" b="1" dirty="0">
                <a:latin typeface="Times New Roman" panose="02020603050405020304" pitchFamily="18" charset="0"/>
                <a:cs typeface="Times New Roman" panose="02020603050405020304" pitchFamily="18" charset="0"/>
              </a:rPr>
              <a:t>1968</a:t>
            </a:r>
            <a:r>
              <a:rPr lang="en-US" sz="2600" dirty="0">
                <a:latin typeface="Times New Roman" panose="02020603050405020304" pitchFamily="18" charset="0"/>
                <a:cs typeface="Times New Roman" panose="02020603050405020304" pitchFamily="18" charset="0"/>
              </a:rPr>
              <a:t> and </a:t>
            </a:r>
            <a:r>
              <a:rPr lang="en-US" sz="2600" b="1" dirty="0">
                <a:latin typeface="Times New Roman" panose="02020603050405020304" pitchFamily="18" charset="0"/>
                <a:cs typeface="Times New Roman" panose="02020603050405020304" pitchFamily="18" charset="0"/>
              </a:rPr>
              <a:t>1970</a:t>
            </a:r>
            <a:r>
              <a:rPr lang="en-US" sz="2600" dirty="0">
                <a:latin typeface="Times New Roman" panose="02020603050405020304" pitchFamily="18" charset="0"/>
                <a:cs typeface="Times New Roman" panose="02020603050405020304" pitchFamily="18" charset="0"/>
              </a:rPr>
              <a:t> in order to rear </a:t>
            </a:r>
            <a:r>
              <a:rPr lang="en-US" sz="2600" b="1" dirty="0">
                <a:latin typeface="Times New Roman" panose="02020603050405020304" pitchFamily="18" charset="0"/>
                <a:cs typeface="Times New Roman" panose="02020603050405020304" pitchFamily="18" charset="0"/>
              </a:rPr>
              <a:t>milk fish </a:t>
            </a:r>
            <a:r>
              <a:rPr lang="en-US" sz="2600" dirty="0">
                <a:latin typeface="Times New Roman" panose="02020603050405020304" pitchFamily="18" charset="0"/>
                <a:cs typeface="Times New Roman" panose="02020603050405020304" pitchFamily="18" charset="0"/>
              </a:rPr>
              <a:t>(</a:t>
            </a:r>
            <a:r>
              <a:rPr lang="en-US" sz="2600" b="1" i="1" dirty="0" err="1">
                <a:latin typeface="Times New Roman" panose="02020603050405020304" pitchFamily="18" charset="0"/>
                <a:cs typeface="Times New Roman" panose="02020603050405020304" pitchFamily="18" charset="0"/>
              </a:rPr>
              <a:t>Chanos</a:t>
            </a:r>
            <a:r>
              <a:rPr lang="en-US" sz="2600" b="1" i="1" dirty="0">
                <a:latin typeface="Times New Roman" panose="02020603050405020304" pitchFamily="18" charset="0"/>
                <a:cs typeface="Times New Roman" panose="02020603050405020304" pitchFamily="18" charset="0"/>
              </a:rPr>
              <a:t> </a:t>
            </a:r>
            <a:r>
              <a:rPr lang="en-US" sz="2600" b="1" i="1" dirty="0" err="1">
                <a:latin typeface="Times New Roman" panose="02020603050405020304" pitchFamily="18" charset="0"/>
                <a:cs typeface="Times New Roman" panose="02020603050405020304" pitchFamily="18" charset="0"/>
              </a:rPr>
              <a:t>chanos</a:t>
            </a:r>
            <a:r>
              <a:rPr lang="en-US" sz="2600" dirty="0">
                <a:latin typeface="Times New Roman" panose="02020603050405020304" pitchFamily="18" charset="0"/>
                <a:cs typeface="Times New Roman" panose="02020603050405020304" pitchFamily="18" charset="0"/>
              </a:rPr>
              <a:t>).</a:t>
            </a:r>
          </a:p>
          <a:p>
            <a:pPr algn="just" fontAlgn="base"/>
            <a:r>
              <a:rPr lang="en-US" sz="2600" dirty="0">
                <a:latin typeface="Times New Roman" panose="02020603050405020304" pitchFamily="18" charset="0"/>
                <a:cs typeface="Times New Roman" panose="02020603050405020304" pitchFamily="18" charset="0"/>
              </a:rPr>
              <a:t>Pens are still constructed at old pattern except that </a:t>
            </a:r>
            <a:r>
              <a:rPr lang="en-US" sz="2600" b="1" dirty="0">
                <a:latin typeface="Times New Roman" panose="02020603050405020304" pitchFamily="18" charset="0"/>
                <a:cs typeface="Times New Roman" panose="02020603050405020304" pitchFamily="18" charset="0"/>
              </a:rPr>
              <a:t>nylon</a:t>
            </a:r>
            <a:r>
              <a:rPr lang="en-US" sz="2600" dirty="0">
                <a:latin typeface="Times New Roman" panose="02020603050405020304" pitchFamily="18" charset="0"/>
                <a:cs typeface="Times New Roman" panose="02020603050405020304" pitchFamily="18" charset="0"/>
              </a:rPr>
              <a:t> or </a:t>
            </a:r>
            <a:r>
              <a:rPr lang="en-US" sz="2600" b="1" dirty="0">
                <a:latin typeface="Times New Roman" panose="02020603050405020304" pitchFamily="18" charset="0"/>
                <a:cs typeface="Times New Roman" panose="02020603050405020304" pitchFamily="18" charset="0"/>
              </a:rPr>
              <a:t>polyethylene</a:t>
            </a:r>
            <a:r>
              <a:rPr lang="en-US" sz="2600" dirty="0">
                <a:latin typeface="Times New Roman" panose="02020603050405020304" pitchFamily="18" charset="0"/>
                <a:cs typeface="Times New Roman" panose="02020603050405020304" pitchFamily="18" charset="0"/>
              </a:rPr>
              <a:t> mesh nets have replaced the traditional split </a:t>
            </a:r>
            <a:r>
              <a:rPr lang="en-US" sz="2600" b="1" dirty="0">
                <a:latin typeface="Times New Roman" panose="02020603050405020304" pitchFamily="18" charset="0"/>
                <a:cs typeface="Times New Roman" panose="02020603050405020304" pitchFamily="18" charset="0"/>
              </a:rPr>
              <a:t>bamboo</a:t>
            </a:r>
            <a:r>
              <a:rPr lang="en-US" sz="2600" dirty="0">
                <a:latin typeface="Times New Roman" panose="02020603050405020304" pitchFamily="18" charset="0"/>
                <a:cs typeface="Times New Roman" panose="02020603050405020304" pitchFamily="18" charset="0"/>
              </a:rPr>
              <a:t> fences.</a:t>
            </a:r>
          </a:p>
          <a:p>
            <a:pPr algn="just" fontAlgn="base"/>
            <a:r>
              <a:rPr lang="en-US" sz="2600" dirty="0">
                <a:latin typeface="Times New Roman" panose="02020603050405020304" pitchFamily="18" charset="0"/>
                <a:cs typeface="Times New Roman" panose="02020603050405020304" pitchFamily="18" charset="0"/>
              </a:rPr>
              <a:t>The nets are attached to ports set every few meters, and the bottom of the net is pinned to the substrate with long wooden pegs. Buttressing may be used to strengthen the structures in exposed areas.</a:t>
            </a:r>
          </a:p>
          <a:p>
            <a:endParaRPr lang="en-US" dirty="0"/>
          </a:p>
        </p:txBody>
      </p:sp>
    </p:spTree>
    <p:extLst>
      <p:ext uri="{BB962C8B-B14F-4D97-AF65-F5344CB8AC3E}">
        <p14:creationId xmlns:p14="http://schemas.microsoft.com/office/powerpoint/2010/main" val="23604975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5E4189-24E5-411A-9A19-0C8330D4B180}"/>
              </a:ext>
            </a:extLst>
          </p:cNvPr>
          <p:cNvSpPr>
            <a:spLocks noGrp="1"/>
          </p:cNvSpPr>
          <p:nvPr>
            <p:ph type="title"/>
          </p:nvPr>
        </p:nvSpPr>
        <p:spPr>
          <a:xfrm>
            <a:off x="1948721" y="142407"/>
            <a:ext cx="9555891" cy="799956"/>
          </a:xfrm>
        </p:spPr>
        <p:txBody>
          <a:bodyPr>
            <a:normAutofit fontScale="90000"/>
          </a:bodyPr>
          <a:lstStyle/>
          <a:p>
            <a:r>
              <a:rPr lang="en-US" b="1" dirty="0">
                <a:latin typeface="Arial Black" panose="020B0A04020102020204" pitchFamily="34" charset="0"/>
              </a:rPr>
              <a:t>Where Pens are Built?</a:t>
            </a:r>
            <a:br>
              <a:rPr lang="en-US" dirty="0">
                <a:latin typeface="Arial Black" panose="020B0A04020102020204" pitchFamily="34" charset="0"/>
              </a:rPr>
            </a:br>
            <a:endParaRPr lang="en-US" dirty="0">
              <a:latin typeface="Arial Black" panose="020B0A04020102020204" pitchFamily="34" charset="0"/>
            </a:endParaRPr>
          </a:p>
        </p:txBody>
      </p:sp>
      <p:sp>
        <p:nvSpPr>
          <p:cNvPr id="3" name="Content Placeholder 2">
            <a:extLst>
              <a:ext uri="{FF2B5EF4-FFF2-40B4-BE49-F238E27FC236}">
                <a16:creationId xmlns:a16="http://schemas.microsoft.com/office/drawing/2014/main" id="{7274E4D9-6EF5-4AEF-A7EC-EABCCDC20833}"/>
              </a:ext>
            </a:extLst>
          </p:cNvPr>
          <p:cNvSpPr>
            <a:spLocks noGrp="1"/>
          </p:cNvSpPr>
          <p:nvPr>
            <p:ph idx="1"/>
          </p:nvPr>
        </p:nvSpPr>
        <p:spPr>
          <a:xfrm>
            <a:off x="1948721" y="942363"/>
            <a:ext cx="9555891" cy="5773230"/>
          </a:xfrm>
        </p:spPr>
        <p:txBody>
          <a:bodyPr>
            <a:normAutofit fontScale="92500" lnSpcReduction="20000"/>
          </a:bodyPr>
          <a:lstStyle/>
          <a:p>
            <a:pPr algn="just" fontAlgn="base"/>
            <a:r>
              <a:rPr lang="en-US" sz="2400" dirty="0">
                <a:latin typeface="Times New Roman" panose="02020603050405020304" pitchFamily="18" charset="0"/>
                <a:cs typeface="Times New Roman" panose="02020603050405020304" pitchFamily="18" charset="0"/>
              </a:rPr>
              <a:t>Pens are usually built in shallow (</a:t>
            </a:r>
            <a:r>
              <a:rPr lang="en-US" sz="2400" b="1" dirty="0">
                <a:latin typeface="Times New Roman" panose="02020603050405020304" pitchFamily="18" charset="0"/>
                <a:cs typeface="Times New Roman" panose="02020603050405020304" pitchFamily="18" charset="0"/>
              </a:rPr>
              <a:t>&lt; 10 m</a:t>
            </a:r>
            <a:r>
              <a:rPr lang="en-US" sz="2400" dirty="0">
                <a:latin typeface="Times New Roman" panose="02020603050405020304" pitchFamily="18" charset="0"/>
                <a:cs typeface="Times New Roman" panose="02020603050405020304" pitchFamily="18" charset="0"/>
              </a:rPr>
              <a:t>) waters, are </a:t>
            </a:r>
            <a:r>
              <a:rPr lang="en-US" sz="2400" b="1" dirty="0">
                <a:latin typeface="Times New Roman" panose="02020603050405020304" pitchFamily="18" charset="0"/>
                <a:cs typeface="Times New Roman" panose="02020603050405020304" pitchFamily="18" charset="0"/>
              </a:rPr>
              <a:t>3-5 m </a:t>
            </a:r>
            <a:r>
              <a:rPr lang="en-US" sz="2400" dirty="0">
                <a:latin typeface="Times New Roman" panose="02020603050405020304" pitchFamily="18" charset="0"/>
                <a:cs typeface="Times New Roman" panose="02020603050405020304" pitchFamily="18" charset="0"/>
              </a:rPr>
              <a:t>deep, and </a:t>
            </a:r>
            <a:r>
              <a:rPr lang="en-US" sz="2400" b="1" dirty="0">
                <a:latin typeface="Times New Roman" panose="02020603050405020304" pitchFamily="18" charset="0"/>
                <a:cs typeface="Times New Roman" panose="02020603050405020304" pitchFamily="18" charset="0"/>
              </a:rPr>
              <a:t>2-7 ha </a:t>
            </a:r>
            <a:r>
              <a:rPr lang="en-US" sz="2400" dirty="0">
                <a:latin typeface="Times New Roman" panose="02020603050405020304" pitchFamily="18" charset="0"/>
                <a:cs typeface="Times New Roman" panose="02020603050405020304" pitchFamily="18" charset="0"/>
              </a:rPr>
              <a:t>in size. Although there are much larger enclosures in </a:t>
            </a:r>
            <a:r>
              <a:rPr lang="en-US" sz="2400" i="1" dirty="0">
                <a:latin typeface="Times New Roman" panose="02020603050405020304" pitchFamily="18" charset="0"/>
                <a:cs typeface="Times New Roman" panose="02020603050405020304" pitchFamily="18" charset="0"/>
              </a:rPr>
              <a:t>N. America </a:t>
            </a:r>
            <a:r>
              <a:rPr lang="en-US" sz="2400" dirty="0">
                <a:latin typeface="Times New Roman" panose="02020603050405020304" pitchFamily="18" charset="0"/>
                <a:cs typeface="Times New Roman" panose="02020603050405020304" pitchFamily="18" charset="0"/>
              </a:rPr>
              <a:t>measuring up to 50 ha and up to 120 ha or more in Japan.</a:t>
            </a:r>
          </a:p>
          <a:p>
            <a:pPr algn="just" fontAlgn="base"/>
            <a:r>
              <a:rPr lang="en-US" sz="2400" dirty="0">
                <a:latin typeface="Times New Roman" panose="02020603050405020304" pitchFamily="18" charset="0"/>
                <a:cs typeface="Times New Roman" panose="02020603050405020304" pitchFamily="18" charset="0"/>
              </a:rPr>
              <a:t>The areas with too much silt and decomposing organic matter should be avoided. </a:t>
            </a:r>
          </a:p>
          <a:p>
            <a:pPr algn="just" fontAlgn="base"/>
            <a:r>
              <a:rPr lang="en-US" sz="2400" dirty="0">
                <a:latin typeface="Times New Roman" panose="02020603050405020304" pitchFamily="18" charset="0"/>
                <a:cs typeface="Times New Roman" panose="02020603050405020304" pitchFamily="18" charset="0"/>
              </a:rPr>
              <a:t>The bottom soil should be </a:t>
            </a:r>
            <a:r>
              <a:rPr lang="en-US" sz="2400" b="1" dirty="0">
                <a:latin typeface="Times New Roman" panose="02020603050405020304" pitchFamily="18" charset="0"/>
                <a:cs typeface="Times New Roman" panose="02020603050405020304" pitchFamily="18" charset="0"/>
              </a:rPr>
              <a:t>muddy</a:t>
            </a:r>
            <a:r>
              <a:rPr lang="en-US" sz="2400" dirty="0">
                <a:latin typeface="Times New Roman" panose="02020603050405020304" pitchFamily="18" charset="0"/>
                <a:cs typeface="Times New Roman" panose="02020603050405020304" pitchFamily="18" charset="0"/>
              </a:rPr>
              <a:t>, </a:t>
            </a:r>
            <a:r>
              <a:rPr lang="en-US" sz="2400" b="1" dirty="0">
                <a:latin typeface="Times New Roman" panose="02020603050405020304" pitchFamily="18" charset="0"/>
                <a:cs typeface="Times New Roman" panose="02020603050405020304" pitchFamily="18" charset="0"/>
              </a:rPr>
              <a:t>clayey</a:t>
            </a:r>
            <a:r>
              <a:rPr lang="en-US" sz="2400" dirty="0">
                <a:latin typeface="Times New Roman" panose="02020603050405020304" pitchFamily="18" charset="0"/>
                <a:cs typeface="Times New Roman" panose="02020603050405020304" pitchFamily="18" charset="0"/>
              </a:rPr>
              <a:t>, </a:t>
            </a:r>
            <a:r>
              <a:rPr lang="en-US" sz="2400" b="1" dirty="0">
                <a:latin typeface="Times New Roman" panose="02020603050405020304" pitchFamily="18" charset="0"/>
                <a:cs typeface="Times New Roman" panose="02020603050405020304" pitchFamily="18" charset="0"/>
              </a:rPr>
              <a:t>clay-loam</a:t>
            </a:r>
            <a:r>
              <a:rPr lang="en-US" sz="2400" dirty="0">
                <a:latin typeface="Times New Roman" panose="02020603050405020304" pitchFamily="18" charset="0"/>
                <a:cs typeface="Times New Roman" panose="02020603050405020304" pitchFamily="18" charset="0"/>
              </a:rPr>
              <a:t> or </a:t>
            </a:r>
            <a:r>
              <a:rPr lang="en-US" sz="2400" b="1" dirty="0">
                <a:latin typeface="Times New Roman" panose="02020603050405020304" pitchFamily="18" charset="0"/>
                <a:cs typeface="Times New Roman" panose="02020603050405020304" pitchFamily="18" charset="0"/>
              </a:rPr>
              <a:t>sandy mud </a:t>
            </a:r>
            <a:r>
              <a:rPr lang="en-US" sz="2400" dirty="0">
                <a:latin typeface="Times New Roman" panose="02020603050405020304" pitchFamily="18" charset="0"/>
                <a:cs typeface="Times New Roman" panose="02020603050405020304" pitchFamily="18" charset="0"/>
              </a:rPr>
              <a:t>with </a:t>
            </a:r>
            <a:r>
              <a:rPr lang="en-US" sz="2400" b="1" dirty="0">
                <a:latin typeface="Times New Roman" panose="02020603050405020304" pitchFamily="18" charset="0"/>
                <a:cs typeface="Times New Roman" panose="02020603050405020304" pitchFamily="18" charset="0"/>
              </a:rPr>
              <a:t>detritus</a:t>
            </a:r>
            <a:r>
              <a:rPr lang="en-US" sz="2400" dirty="0">
                <a:latin typeface="Times New Roman" panose="02020603050405020304" pitchFamily="18" charset="0"/>
                <a:cs typeface="Times New Roman" panose="02020603050405020304" pitchFamily="18" charset="0"/>
              </a:rPr>
              <a:t>.</a:t>
            </a:r>
          </a:p>
          <a:p>
            <a:pPr algn="just" fontAlgn="base"/>
            <a:r>
              <a:rPr lang="en-US" sz="2400" dirty="0">
                <a:latin typeface="Times New Roman" panose="02020603050405020304" pitchFamily="18" charset="0"/>
                <a:cs typeface="Times New Roman" panose="02020603050405020304" pitchFamily="18" charset="0"/>
              </a:rPr>
              <a:t> Flow of water should be </a:t>
            </a:r>
            <a:r>
              <a:rPr lang="en-US" sz="2400" b="1" dirty="0">
                <a:latin typeface="Times New Roman" panose="02020603050405020304" pitchFamily="18" charset="0"/>
                <a:cs typeface="Times New Roman" panose="02020603050405020304" pitchFamily="18" charset="0"/>
              </a:rPr>
              <a:t>0.2-0.5 m/sec</a:t>
            </a:r>
            <a:r>
              <a:rPr lang="en-US" sz="2400" dirty="0">
                <a:latin typeface="Times New Roman" panose="02020603050405020304" pitchFamily="18" charset="0"/>
                <a:cs typeface="Times New Roman" panose="02020603050405020304" pitchFamily="18" charset="0"/>
              </a:rPr>
              <a:t>. Soft substrates are preferable. </a:t>
            </a:r>
          </a:p>
          <a:p>
            <a:pPr algn="just" fontAlgn="base"/>
            <a:r>
              <a:rPr lang="en-US" sz="2400" dirty="0">
                <a:latin typeface="Times New Roman" panose="02020603050405020304" pitchFamily="18" charset="0"/>
                <a:cs typeface="Times New Roman" panose="02020603050405020304" pitchFamily="18" charset="0"/>
              </a:rPr>
              <a:t>Pens are formed by damming a </a:t>
            </a:r>
            <a:r>
              <a:rPr lang="en-US" sz="2400" b="1" dirty="0">
                <a:latin typeface="Times New Roman" panose="02020603050405020304" pitchFamily="18" charset="0"/>
                <a:cs typeface="Times New Roman" panose="02020603050405020304" pitchFamily="18" charset="0"/>
              </a:rPr>
              <a:t>bay, fjord </a:t>
            </a:r>
            <a:r>
              <a:rPr lang="en-US" sz="2400" dirty="0">
                <a:latin typeface="Times New Roman" panose="02020603050405020304" pitchFamily="18" charset="0"/>
                <a:cs typeface="Times New Roman" panose="02020603050405020304" pitchFamily="18" charset="0"/>
              </a:rPr>
              <a:t>or </a:t>
            </a:r>
            <a:r>
              <a:rPr lang="en-US" sz="2400" b="1" dirty="0">
                <a:latin typeface="Times New Roman" panose="02020603050405020304" pitchFamily="18" charset="0"/>
                <a:cs typeface="Times New Roman" panose="02020603050405020304" pitchFamily="18" charset="0"/>
              </a:rPr>
              <a:t>an arm of river</a:t>
            </a:r>
            <a:r>
              <a:rPr lang="en-US" sz="2400" dirty="0">
                <a:latin typeface="Times New Roman" panose="02020603050405020304" pitchFamily="18" charset="0"/>
                <a:cs typeface="Times New Roman" panose="02020603050405020304" pitchFamily="18" charset="0"/>
              </a:rPr>
              <a:t>, </a:t>
            </a:r>
            <a:r>
              <a:rPr lang="en-US" sz="2400" b="1" dirty="0">
                <a:latin typeface="Times New Roman" panose="02020603050405020304" pitchFamily="18" charset="0"/>
                <a:cs typeface="Times New Roman" panose="02020603050405020304" pitchFamily="18" charset="0"/>
              </a:rPr>
              <a:t>lake</a:t>
            </a:r>
            <a:r>
              <a:rPr lang="en-US" sz="2400" dirty="0">
                <a:latin typeface="Times New Roman" panose="02020603050405020304" pitchFamily="18" charset="0"/>
                <a:cs typeface="Times New Roman" panose="02020603050405020304" pitchFamily="18" charset="0"/>
              </a:rPr>
              <a:t> or </a:t>
            </a:r>
            <a:r>
              <a:rPr lang="en-US" sz="2400" b="1" dirty="0">
                <a:latin typeface="Times New Roman" panose="02020603050405020304" pitchFamily="18" charset="0"/>
                <a:cs typeface="Times New Roman" panose="02020603050405020304" pitchFamily="18" charset="0"/>
              </a:rPr>
              <a:t>reservoir</a:t>
            </a:r>
            <a:r>
              <a:rPr lang="en-US" sz="2400" dirty="0">
                <a:latin typeface="Times New Roman" panose="02020603050405020304" pitchFamily="18" charset="0"/>
                <a:cs typeface="Times New Roman" panose="02020603050405020304" pitchFamily="18" charset="0"/>
              </a:rPr>
              <a:t>,</a:t>
            </a:r>
            <a:r>
              <a:rPr lang="en-US" sz="2400" b="1" dirty="0">
                <a:latin typeface="Times New Roman" panose="02020603050405020304" pitchFamily="18" charset="0"/>
                <a:cs typeface="Times New Roman" panose="02020603050405020304" pitchFamily="18" charset="0"/>
              </a:rPr>
              <a:t> estuary </a:t>
            </a:r>
            <a:r>
              <a:rPr lang="en-US" sz="2400" dirty="0">
                <a:latin typeface="Times New Roman" panose="02020603050405020304" pitchFamily="18" charset="0"/>
                <a:cs typeface="Times New Roman" panose="02020603050405020304" pitchFamily="18" charset="0"/>
              </a:rPr>
              <a:t>or </a:t>
            </a:r>
            <a:r>
              <a:rPr lang="en-US" sz="2400" b="1" dirty="0">
                <a:latin typeface="Times New Roman" panose="02020603050405020304" pitchFamily="18" charset="0"/>
                <a:cs typeface="Times New Roman" panose="02020603050405020304" pitchFamily="18" charset="0"/>
              </a:rPr>
              <a:t>sea</a:t>
            </a:r>
          </a:p>
          <a:p>
            <a:pPr algn="just" fontAlgn="base"/>
            <a:endParaRPr lang="en-US" sz="2400" b="1" dirty="0">
              <a:latin typeface="Times New Roman" panose="02020603050405020304" pitchFamily="18" charset="0"/>
              <a:cs typeface="Times New Roman" panose="02020603050405020304" pitchFamily="18" charset="0"/>
            </a:endParaRPr>
          </a:p>
          <a:p>
            <a:pPr algn="just" fontAlgn="base">
              <a:buFont typeface="Wingdings" panose="05000000000000000000" pitchFamily="2" charset="2"/>
              <a:buChar char="q"/>
            </a:pPr>
            <a:r>
              <a:rPr lang="en-US" sz="2400" b="1" dirty="0">
                <a:solidFill>
                  <a:srgbClr val="7030A0"/>
                </a:solidFill>
                <a:latin typeface="Times New Roman" panose="02020603050405020304" pitchFamily="18" charset="0"/>
                <a:cs typeface="Times New Roman" panose="02020603050405020304" pitchFamily="18" charset="0"/>
              </a:rPr>
              <a:t>Barriers in Pen Culture</a:t>
            </a:r>
            <a:endParaRPr lang="en-US" sz="2400" dirty="0">
              <a:solidFill>
                <a:srgbClr val="7030A0"/>
              </a:solidFill>
              <a:latin typeface="Times New Roman" panose="02020603050405020304" pitchFamily="18" charset="0"/>
              <a:cs typeface="Times New Roman" panose="02020603050405020304" pitchFamily="18" charset="0"/>
            </a:endParaRPr>
          </a:p>
          <a:p>
            <a:pPr algn="just" fontAlgn="base"/>
            <a:r>
              <a:rPr lang="en-US" sz="2400" dirty="0">
                <a:latin typeface="Times New Roman" panose="02020603050405020304" pitchFamily="18" charset="0"/>
                <a:cs typeface="Times New Roman" panose="02020603050405020304" pitchFamily="18" charset="0"/>
              </a:rPr>
              <a:t>There may be one or one </a:t>
            </a:r>
            <a:r>
              <a:rPr lang="en-US" sz="2400" b="1" dirty="0">
                <a:latin typeface="Times New Roman" panose="02020603050405020304" pitchFamily="18" charset="0"/>
                <a:cs typeface="Times New Roman" panose="02020603050405020304" pitchFamily="18" charset="0"/>
              </a:rPr>
              <a:t>series of barriers </a:t>
            </a:r>
            <a:r>
              <a:rPr lang="en-US" sz="2400" dirty="0">
                <a:latin typeface="Times New Roman" panose="02020603050405020304" pitchFamily="18" charset="0"/>
                <a:cs typeface="Times New Roman" panose="02020603050405020304" pitchFamily="18" charset="0"/>
              </a:rPr>
              <a:t>when the blind end of the aquatic body is to be enclosed. </a:t>
            </a:r>
          </a:p>
          <a:p>
            <a:pPr algn="just" fontAlgn="base"/>
            <a:r>
              <a:rPr lang="en-US" sz="2400" dirty="0">
                <a:latin typeface="Times New Roman" panose="02020603050405020304" pitchFamily="18" charset="0"/>
                <a:cs typeface="Times New Roman" panose="02020603050405020304" pitchFamily="18" charset="0"/>
              </a:rPr>
              <a:t>In the enclosures, where </a:t>
            </a:r>
            <a:r>
              <a:rPr lang="en-US" sz="2400" b="1" dirty="0">
                <a:latin typeface="Times New Roman" panose="02020603050405020304" pitchFamily="18" charset="0"/>
                <a:cs typeface="Times New Roman" panose="02020603050405020304" pitchFamily="18" charset="0"/>
              </a:rPr>
              <a:t>continuous flow </a:t>
            </a:r>
            <a:r>
              <a:rPr lang="en-US" sz="2400" dirty="0">
                <a:latin typeface="Times New Roman" panose="02020603050405020304" pitchFamily="18" charset="0"/>
                <a:cs typeface="Times New Roman" panose="02020603050405020304" pitchFamily="18" charset="0"/>
              </a:rPr>
              <a:t>of water takes place, there may be two or two series of barriers—one being upstream and another being downstream.</a:t>
            </a:r>
            <a:endParaRPr lang="en-US" sz="2400" dirty="0"/>
          </a:p>
          <a:p>
            <a:endParaRPr lang="en-US" dirty="0"/>
          </a:p>
        </p:txBody>
      </p:sp>
    </p:spTree>
    <p:extLst>
      <p:ext uri="{BB962C8B-B14F-4D97-AF65-F5344CB8AC3E}">
        <p14:creationId xmlns:p14="http://schemas.microsoft.com/office/powerpoint/2010/main" val="8296333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D557E3-FC0D-47FC-8070-A18D3B9E843E}"/>
              </a:ext>
            </a:extLst>
          </p:cNvPr>
          <p:cNvSpPr>
            <a:spLocks noGrp="1"/>
          </p:cNvSpPr>
          <p:nvPr>
            <p:ph type="title"/>
          </p:nvPr>
        </p:nvSpPr>
        <p:spPr>
          <a:xfrm>
            <a:off x="1888761" y="131833"/>
            <a:ext cx="9615851" cy="680034"/>
          </a:xfrm>
        </p:spPr>
        <p:txBody>
          <a:bodyPr>
            <a:normAutofit fontScale="90000"/>
          </a:bodyPr>
          <a:lstStyle/>
          <a:p>
            <a:r>
              <a:rPr lang="en-US" b="1" dirty="0">
                <a:latin typeface="Arial Black" panose="020B0A04020102020204" pitchFamily="34" charset="0"/>
              </a:rPr>
              <a:t>Types of Barriers in Pen Culture:</a:t>
            </a:r>
            <a:br>
              <a:rPr lang="en-US" dirty="0">
                <a:latin typeface="Arial Black" panose="020B0A04020102020204" pitchFamily="34" charset="0"/>
              </a:rPr>
            </a:br>
            <a:endParaRPr lang="en-US" dirty="0">
              <a:latin typeface="Arial Black" panose="020B0A04020102020204" pitchFamily="34" charset="0"/>
            </a:endParaRPr>
          </a:p>
        </p:txBody>
      </p:sp>
      <p:sp>
        <p:nvSpPr>
          <p:cNvPr id="3" name="Content Placeholder 2">
            <a:extLst>
              <a:ext uri="{FF2B5EF4-FFF2-40B4-BE49-F238E27FC236}">
                <a16:creationId xmlns:a16="http://schemas.microsoft.com/office/drawing/2014/main" id="{2585AD7E-FF20-49DE-8F2E-8E63466AEE3D}"/>
              </a:ext>
            </a:extLst>
          </p:cNvPr>
          <p:cNvSpPr>
            <a:spLocks noGrp="1"/>
          </p:cNvSpPr>
          <p:nvPr>
            <p:ph idx="1"/>
          </p:nvPr>
        </p:nvSpPr>
        <p:spPr>
          <a:xfrm>
            <a:off x="1888761" y="811867"/>
            <a:ext cx="9615851" cy="6046133"/>
          </a:xfrm>
        </p:spPr>
        <p:txBody>
          <a:bodyPr>
            <a:noAutofit/>
          </a:bodyPr>
          <a:lstStyle/>
          <a:p>
            <a:pPr algn="just" fontAlgn="base">
              <a:buFont typeface="Wingdings" panose="05000000000000000000" pitchFamily="2" charset="2"/>
              <a:buChar char="v"/>
            </a:pPr>
            <a:r>
              <a:rPr lang="en-US" sz="2000" b="1" dirty="0">
                <a:latin typeface="Times New Roman" panose="02020603050405020304" pitchFamily="18" charset="0"/>
                <a:cs typeface="Times New Roman" panose="02020603050405020304" pitchFamily="18" charset="0"/>
              </a:rPr>
              <a:t>The barriers may be of the following types:</a:t>
            </a:r>
            <a:endParaRPr lang="en-US" sz="2000" dirty="0">
              <a:latin typeface="Times New Roman" panose="02020603050405020304" pitchFamily="18" charset="0"/>
              <a:cs typeface="Times New Roman" panose="02020603050405020304" pitchFamily="18" charset="0"/>
            </a:endParaRPr>
          </a:p>
          <a:p>
            <a:pPr marL="800100" lvl="1" indent="-400050" algn="just" fontAlgn="base">
              <a:buFont typeface="+mj-lt"/>
              <a:buAutoNum type="romanLcPeriod"/>
            </a:pPr>
            <a:r>
              <a:rPr lang="en-US" sz="2000" b="1" dirty="0">
                <a:latin typeface="Times New Roman" panose="02020603050405020304" pitchFamily="18" charset="0"/>
                <a:cs typeface="Times New Roman" panose="02020603050405020304" pitchFamily="18" charset="0"/>
              </a:rPr>
              <a:t>Site Material-Dependent Barriers: </a:t>
            </a:r>
            <a:r>
              <a:rPr lang="en-US" sz="2000" dirty="0">
                <a:latin typeface="Times New Roman" panose="02020603050405020304" pitchFamily="18" charset="0"/>
                <a:cs typeface="Times New Roman" panose="02020603050405020304" pitchFamily="18" charset="0"/>
              </a:rPr>
              <a:t>The barriers or dams may be built with concrete or stones, sand or soil depending upon the availability of the materials at the sites.</a:t>
            </a:r>
          </a:p>
          <a:p>
            <a:pPr marL="1543050" lvl="3" algn="just" fontAlgn="base">
              <a:buFont typeface="Wingdings" panose="05000000000000000000" pitchFamily="2" charset="2"/>
              <a:buChar char="ü"/>
            </a:pPr>
            <a:r>
              <a:rPr lang="en-US" sz="2000" dirty="0">
                <a:latin typeface="Times New Roman" panose="02020603050405020304" pitchFamily="18" charset="0"/>
                <a:cs typeface="Times New Roman" panose="02020603050405020304" pitchFamily="18" charset="0"/>
              </a:rPr>
              <a:t>Such type of barriers are generally equipped with screens which are made of vertical aluminium or galvanized metal bars with little spacing.</a:t>
            </a:r>
          </a:p>
          <a:p>
            <a:pPr marL="1543050" lvl="3" algn="just" fontAlgn="base">
              <a:buFont typeface="Wingdings" panose="05000000000000000000" pitchFamily="2" charset="2"/>
              <a:buChar char="ü"/>
            </a:pPr>
            <a:r>
              <a:rPr lang="en-US" sz="2000" dirty="0">
                <a:latin typeface="Times New Roman" panose="02020603050405020304" pitchFamily="18" charset="0"/>
                <a:cs typeface="Times New Roman" panose="02020603050405020304" pitchFamily="18" charset="0"/>
              </a:rPr>
              <a:t>Screens function to check the escape of the fish stock.</a:t>
            </a:r>
          </a:p>
        </p:txBody>
      </p:sp>
      <p:pic>
        <p:nvPicPr>
          <p:cNvPr id="6" name="Picture 2" descr="PEN CULTURE (ENCLOSURE CULTURE) AS AN AQUACULTURE SYSTEM">
            <a:extLst>
              <a:ext uri="{FF2B5EF4-FFF2-40B4-BE49-F238E27FC236}">
                <a16:creationId xmlns:a16="http://schemas.microsoft.com/office/drawing/2014/main" id="{0B08E645-0751-407A-BD88-F4B44770A56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7875" y="4005909"/>
            <a:ext cx="8266736" cy="2455732"/>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835912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30DF428-DF6A-458F-984B-9CF09AF9501D}"/>
              </a:ext>
            </a:extLst>
          </p:cNvPr>
          <p:cNvSpPr>
            <a:spLocks noGrp="1"/>
          </p:cNvSpPr>
          <p:nvPr>
            <p:ph idx="1"/>
          </p:nvPr>
        </p:nvSpPr>
        <p:spPr>
          <a:xfrm>
            <a:off x="1603948" y="779489"/>
            <a:ext cx="9743606" cy="5566447"/>
          </a:xfrm>
        </p:spPr>
        <p:txBody>
          <a:bodyPr>
            <a:normAutofit/>
          </a:bodyPr>
          <a:lstStyle/>
          <a:p>
            <a:pPr marL="400050" lvl="1" indent="0" algn="just" fontAlgn="base">
              <a:buNone/>
            </a:pPr>
            <a:r>
              <a:rPr lang="en-US" sz="2000" b="1" dirty="0">
                <a:solidFill>
                  <a:srgbClr val="C00000"/>
                </a:solidFill>
                <a:latin typeface="Times New Roman" panose="02020603050405020304" pitchFamily="18" charset="0"/>
                <a:cs typeface="Times New Roman" panose="02020603050405020304" pitchFamily="18" charset="0"/>
              </a:rPr>
              <a:t>ii.	</a:t>
            </a:r>
            <a:r>
              <a:rPr lang="en-US" sz="2000" b="1" dirty="0">
                <a:latin typeface="Times New Roman" panose="02020603050405020304" pitchFamily="18" charset="0"/>
                <a:cs typeface="Times New Roman" panose="02020603050405020304" pitchFamily="18" charset="0"/>
              </a:rPr>
              <a:t>Wire-Mesh Barriers: </a:t>
            </a:r>
            <a:r>
              <a:rPr lang="en-US" sz="2000" dirty="0">
                <a:latin typeface="Times New Roman" panose="02020603050405020304" pitchFamily="18" charset="0"/>
                <a:cs typeface="Times New Roman" panose="02020603050405020304" pitchFamily="18" charset="0"/>
              </a:rPr>
              <a:t>It is uncommon type of barrier and includes 	galvanized wire 		mesh or chain links. </a:t>
            </a:r>
          </a:p>
          <a:p>
            <a:pPr marL="1543050" lvl="3" algn="just" fontAlgn="base">
              <a:buFont typeface="Wingdings" panose="05000000000000000000" pitchFamily="2" charset="2"/>
              <a:buChar char="ü"/>
            </a:pPr>
            <a:r>
              <a:rPr lang="en-US" sz="2000" dirty="0">
                <a:latin typeface="Times New Roman" panose="02020603050405020304" pitchFamily="18" charset="0"/>
                <a:cs typeface="Times New Roman" panose="02020603050405020304" pitchFamily="18" charset="0"/>
              </a:rPr>
              <a:t>At the bottom of the poles or pilings under water, such net barrier is fixed through </a:t>
            </a:r>
            <a:r>
              <a:rPr lang="en-US" sz="2000" b="1" dirty="0">
                <a:latin typeface="Times New Roman" panose="02020603050405020304" pitchFamily="18" charset="0"/>
                <a:cs typeface="Times New Roman" panose="02020603050405020304" pitchFamily="18" charset="0"/>
              </a:rPr>
              <a:t>a rope along the sea bed </a:t>
            </a:r>
            <a:r>
              <a:rPr lang="en-US" sz="2000" dirty="0">
                <a:latin typeface="Times New Roman" panose="02020603050405020304" pitchFamily="18" charset="0"/>
                <a:cs typeface="Times New Roman" panose="02020603050405020304" pitchFamily="18" charset="0"/>
              </a:rPr>
              <a:t>for approximately 1 m, until it terminates in a lead line. </a:t>
            </a:r>
          </a:p>
          <a:p>
            <a:pPr marL="1543050" lvl="3" algn="just" fontAlgn="base">
              <a:buFont typeface="Wingdings" panose="05000000000000000000" pitchFamily="2" charset="2"/>
              <a:buChar char="ü"/>
            </a:pPr>
            <a:r>
              <a:rPr lang="en-US" sz="2000" dirty="0">
                <a:latin typeface="Times New Roman" panose="02020603050405020304" pitchFamily="18" charset="0"/>
                <a:cs typeface="Times New Roman" panose="02020603050405020304" pitchFamily="18" charset="0"/>
              </a:rPr>
              <a:t>Generally, the net is embedded in the </a:t>
            </a:r>
            <a:r>
              <a:rPr lang="en-US" sz="2000" b="1" dirty="0">
                <a:latin typeface="Times New Roman" panose="02020603050405020304" pitchFamily="18" charset="0"/>
                <a:cs typeface="Times New Roman" panose="02020603050405020304" pitchFamily="18" charset="0"/>
              </a:rPr>
              <a:t>silt or sand </a:t>
            </a:r>
            <a:r>
              <a:rPr lang="en-US" sz="2000" dirty="0">
                <a:latin typeface="Times New Roman" panose="02020603050405020304" pitchFamily="18" charset="0"/>
                <a:cs typeface="Times New Roman" panose="02020603050405020304" pitchFamily="18" charset="0"/>
              </a:rPr>
              <a:t>of the bottom, sealing it properly, so as the entry of predators and escape of aquatic culturable organism is checked.</a:t>
            </a:r>
          </a:p>
          <a:p>
            <a:endParaRPr lang="en-US" sz="2400" dirty="0">
              <a:latin typeface="Times New Roman" panose="02020603050405020304" pitchFamily="18" charset="0"/>
              <a:cs typeface="Times New Roman" panose="02020603050405020304" pitchFamily="18" charset="0"/>
            </a:endParaRPr>
          </a:p>
        </p:txBody>
      </p:sp>
      <p:pic>
        <p:nvPicPr>
          <p:cNvPr id="5" name="Picture 6" descr="PEN CULTURE (ENCLOSURE CULTURE) AS AN AQUACULTURE SYSTEM">
            <a:extLst>
              <a:ext uri="{FF2B5EF4-FFF2-40B4-BE49-F238E27FC236}">
                <a16:creationId xmlns:a16="http://schemas.microsoft.com/office/drawing/2014/main" id="{30F5DB04-FB85-45B9-8449-7719B739FA2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38072" y="3805104"/>
            <a:ext cx="8409482" cy="2540832"/>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839198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37504BB-3AD1-4A4E-ACC7-2379DED24516}"/>
              </a:ext>
            </a:extLst>
          </p:cNvPr>
          <p:cNvSpPr>
            <a:spLocks noGrp="1"/>
          </p:cNvSpPr>
          <p:nvPr>
            <p:ph idx="1"/>
          </p:nvPr>
        </p:nvSpPr>
        <p:spPr>
          <a:xfrm>
            <a:off x="1933731" y="779489"/>
            <a:ext cx="9570881" cy="5131733"/>
          </a:xfrm>
        </p:spPr>
        <p:txBody>
          <a:bodyPr/>
          <a:lstStyle/>
          <a:p>
            <a:pPr marL="400050" indent="-400050" algn="just" fontAlgn="base">
              <a:buAutoNum type="romanLcPeriod" startAt="3"/>
            </a:pPr>
            <a:r>
              <a:rPr lang="en-US" sz="2000" b="1" dirty="0">
                <a:latin typeface="Times New Roman" panose="02020603050405020304" pitchFamily="18" charset="0"/>
                <a:cs typeface="Times New Roman" panose="02020603050405020304" pitchFamily="18" charset="0"/>
              </a:rPr>
              <a:t>Nylon-Net Barriers: </a:t>
            </a:r>
            <a:r>
              <a:rPr lang="en-US" sz="2000" dirty="0">
                <a:latin typeface="Times New Roman" panose="02020603050405020304" pitchFamily="18" charset="0"/>
                <a:cs typeface="Times New Roman" panose="02020603050405020304" pitchFamily="18" charset="0"/>
              </a:rPr>
              <a:t>It is an enclosure system used to partition off areas of an open aquatic body, e.g., intertidal areas of the sea or foreshore areas of large lakes and reservoirs. </a:t>
            </a:r>
          </a:p>
          <a:p>
            <a:pPr lvl="2" algn="just" fontAlgn="base">
              <a:buFont typeface="Wingdings" panose="05000000000000000000" pitchFamily="2" charset="2"/>
              <a:buChar char="ü"/>
            </a:pPr>
            <a:r>
              <a:rPr lang="en-US" sz="2000" dirty="0">
                <a:latin typeface="Times New Roman" panose="02020603050405020304" pitchFamily="18" charset="0"/>
                <a:cs typeface="Times New Roman" panose="02020603050405020304" pitchFamily="18" charset="0"/>
              </a:rPr>
              <a:t>Normally, the enclosure is framed on one side by the shore and the rest three sides by a wall of nylon netting hung from the ropes.</a:t>
            </a:r>
          </a:p>
          <a:p>
            <a:pPr lvl="2" algn="just" fontAlgn="base">
              <a:buFont typeface="Wingdings" panose="05000000000000000000" pitchFamily="2" charset="2"/>
              <a:buChar char="ü"/>
            </a:pPr>
            <a:r>
              <a:rPr lang="en-US" sz="2000" dirty="0">
                <a:latin typeface="Times New Roman" panose="02020603050405020304" pitchFamily="18" charset="0"/>
                <a:cs typeface="Times New Roman" panose="02020603050405020304" pitchFamily="18" charset="0"/>
              </a:rPr>
              <a:t>Sometimes to provide adequate support for the net stone or concrete walls of approximately </a:t>
            </a:r>
            <a:r>
              <a:rPr lang="en-US" sz="2000" b="1" dirty="0">
                <a:latin typeface="Times New Roman" panose="02020603050405020304" pitchFamily="18" charset="0"/>
                <a:cs typeface="Times New Roman" panose="02020603050405020304" pitchFamily="18" charset="0"/>
              </a:rPr>
              <a:t>3 m </a:t>
            </a:r>
            <a:r>
              <a:rPr lang="en-US" sz="2000" dirty="0">
                <a:latin typeface="Times New Roman" panose="02020603050405020304" pitchFamily="18" charset="0"/>
                <a:cs typeface="Times New Roman" panose="02020603050405020304" pitchFamily="18" charset="0"/>
              </a:rPr>
              <a:t>wide core constructed. </a:t>
            </a:r>
          </a:p>
          <a:p>
            <a:pPr lvl="2" algn="just" fontAlgn="base">
              <a:buFont typeface="Wingdings" panose="05000000000000000000" pitchFamily="2" charset="2"/>
              <a:buChar char="ü"/>
            </a:pPr>
            <a:r>
              <a:rPr lang="en-US" sz="2000" dirty="0">
                <a:latin typeface="Times New Roman" panose="02020603050405020304" pitchFamily="18" charset="0"/>
                <a:cs typeface="Times New Roman" panose="02020603050405020304" pitchFamily="18" charset="0"/>
              </a:rPr>
              <a:t>Net barriers may be hung from steel cables tied between wall. The latter are anchored to large anchor blocks by steel cables, to check any lateral oscillation of the piles.</a:t>
            </a:r>
          </a:p>
          <a:p>
            <a:endParaRPr lang="en-US" dirty="0">
              <a:latin typeface="Times New Roman" panose="02020603050405020304" pitchFamily="18" charset="0"/>
              <a:cs typeface="Times New Roman" panose="02020603050405020304" pitchFamily="18" charset="0"/>
            </a:endParaRPr>
          </a:p>
        </p:txBody>
      </p:sp>
      <p:pic>
        <p:nvPicPr>
          <p:cNvPr id="5" name="Picture 6" descr="PEN CULTURE (ENCLOSURE CULTURE) AS AN AQUACULTURE SYSTEM">
            <a:extLst>
              <a:ext uri="{FF2B5EF4-FFF2-40B4-BE49-F238E27FC236}">
                <a16:creationId xmlns:a16="http://schemas.microsoft.com/office/drawing/2014/main" id="{91B2CBEA-2002-4DCA-873C-36771006B5C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33731" y="4273757"/>
            <a:ext cx="4482059" cy="2201994"/>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pic>
        <p:nvPicPr>
          <p:cNvPr id="6" name="Picture 2" descr="PEN CULTURE (ENCLOSURE CULTURE) AS AN AQUACULTURE SYSTEM">
            <a:extLst>
              <a:ext uri="{FF2B5EF4-FFF2-40B4-BE49-F238E27FC236}">
                <a16:creationId xmlns:a16="http://schemas.microsoft.com/office/drawing/2014/main" id="{D09E0A86-CFDD-4068-8F6E-CABA010B9DD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15790" y="4273757"/>
            <a:ext cx="5088822" cy="2314419"/>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26346573"/>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348</TotalTime>
  <Words>2039</Words>
  <Application>Microsoft Office PowerPoint</Application>
  <PresentationFormat>Widescreen</PresentationFormat>
  <Paragraphs>118</Paragraphs>
  <Slides>21</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21</vt:i4>
      </vt:variant>
    </vt:vector>
  </HeadingPairs>
  <TitlesOfParts>
    <vt:vector size="30" baseType="lpstr">
      <vt:lpstr>Aharoni</vt:lpstr>
      <vt:lpstr>Algerian</vt:lpstr>
      <vt:lpstr>Arial</vt:lpstr>
      <vt:lpstr>Arial Black</vt:lpstr>
      <vt:lpstr>Century Gothic</vt:lpstr>
      <vt:lpstr>Times New Roman</vt:lpstr>
      <vt:lpstr>Wingdings</vt:lpstr>
      <vt:lpstr>Wingdings 3</vt:lpstr>
      <vt:lpstr>Wisp</vt:lpstr>
      <vt:lpstr>Pen Culture</vt:lpstr>
      <vt:lpstr>Contents</vt:lpstr>
      <vt:lpstr> Meaning of Pen Culture </vt:lpstr>
      <vt:lpstr>PowerPoint Presentation</vt:lpstr>
      <vt:lpstr>History of Pen Culture</vt:lpstr>
      <vt:lpstr>Where Pens are Built? </vt:lpstr>
      <vt:lpstr>Types of Barriers in Pen Culture: </vt:lpstr>
      <vt:lpstr>PowerPoint Presentation</vt:lpstr>
      <vt:lpstr>PowerPoint Presentation</vt:lpstr>
      <vt:lpstr>Types of Enclosures Used in Pen Culture: </vt:lpstr>
      <vt:lpstr>PowerPoint Presentation</vt:lpstr>
      <vt:lpstr>PowerPoint Presentation</vt:lpstr>
      <vt:lpstr>PowerPoint Presentation</vt:lpstr>
      <vt:lpstr>PowerPoint Presentation</vt:lpstr>
      <vt:lpstr>Aquatic Species Suitable for Pens </vt:lpstr>
      <vt:lpstr>PowerPoint Presentation</vt:lpstr>
      <vt:lpstr>Merits of Pen Culture: </vt:lpstr>
      <vt:lpstr>Demerits of Pen Culture: </vt:lpstr>
      <vt:lpstr>PowerPoint Presentation</vt:lpstr>
      <vt:lpstr>Points to ponder: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Pen Culture </dc:title>
  <dc:creator>HP</dc:creator>
  <cp:lastModifiedBy>HP</cp:lastModifiedBy>
  <cp:revision>34</cp:revision>
  <dcterms:created xsi:type="dcterms:W3CDTF">2020-11-03T04:20:18Z</dcterms:created>
  <dcterms:modified xsi:type="dcterms:W3CDTF">2020-11-04T09:21:56Z</dcterms:modified>
</cp:coreProperties>
</file>