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3" d="100"/>
          <a:sy n="83" d="100"/>
        </p:scale>
        <p:origin x="61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41DD-6608-4E3B-8282-FDF84FCDF3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2F0E6B-AD18-4862-8338-500C23233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D142F61-E534-4633-974B-FF0FF63C36C9}"/>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B6847D4D-BB25-41A5-B40C-51AA21426C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FAF815-7405-4CF7-8E55-8165D520E905}"/>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419047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9CF7-CE49-41AC-B3E5-39321A802E0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DCD60BD-3BEC-4C8E-9210-B0A9D8D4C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D1E7AE-C53C-4403-975A-F3FCDEBD0B5D}"/>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5D56E416-9C0A-4BB1-9C60-390CADA00C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0240292-B5B4-47AB-ADCB-0B0A889D3D87}"/>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63297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F6FBF-49DC-40D7-8532-20F6B021C2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18C3514-372A-4663-BE2D-D5BE3943D4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55A97B9-C675-44BF-956C-CF8196D778A3}"/>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5F1169C1-BC53-4458-9CDE-64B5DC6168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0BA73B-24DD-491F-B81B-2BFF1032B15C}"/>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83410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9785-BED3-437A-9C74-49955AA5FB4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A9EBD4D-6A1B-4AFE-8D9F-E98267D892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F5B7C2-D455-4F18-9C6A-F52F0C9AEC04}"/>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1005EFA8-BB04-42A0-AC3E-2ABDA52C76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4F5FB7E-A390-4EF0-A995-F759426FEBA0}"/>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14251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ADDCD-1048-4CAB-A4C8-F022617A5A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8A2CF15-4EC6-4622-A1BA-D9C909C146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7EC6D0-854A-4E4A-9CD0-9149F33588DF}"/>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163E825B-5512-4455-82A0-9B32299989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93444E-1414-4429-BF1E-46E72377E464}"/>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8070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76D2-2F9A-445C-BFCB-7F716D981E4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B201568-4034-44F1-8617-0054C05B9B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1B655E3-AF27-4CF0-99B2-F8C7A074C8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6469A99-4020-41DC-8179-F64031E097E4}"/>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6" name="Footer Placeholder 5">
            <a:extLst>
              <a:ext uri="{FF2B5EF4-FFF2-40B4-BE49-F238E27FC236}">
                <a16:creationId xmlns:a16="http://schemas.microsoft.com/office/drawing/2014/main" id="{D35ADA83-3D22-4CB9-9D7E-173E7E07E5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D5BE13-EE2B-4EA4-91AF-B092477D34BD}"/>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95026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E584-5CCB-44A1-9364-A08BABFE8B7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628A680-C53D-429A-9028-DF2C7A9091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5BD437-9BD3-4BB3-8EA3-7B73009D4B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5503AC9-44D2-44CB-AB10-24B714DEF2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21C0DB-7FD9-4CE2-BA13-37FAC8A3C0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C1BC616-D08A-451D-841E-D068EABB1459}"/>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8" name="Footer Placeholder 7">
            <a:extLst>
              <a:ext uri="{FF2B5EF4-FFF2-40B4-BE49-F238E27FC236}">
                <a16:creationId xmlns:a16="http://schemas.microsoft.com/office/drawing/2014/main" id="{485C2FAF-9D4B-4702-88DD-4096CF4F927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045A908-9C1E-49D4-97E0-E1AB9BBFF968}"/>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595385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B8D61-AF57-4D94-9EC7-2D98893660F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37B777A-B400-4E42-AC74-96416ABB9288}"/>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4" name="Footer Placeholder 3">
            <a:extLst>
              <a:ext uri="{FF2B5EF4-FFF2-40B4-BE49-F238E27FC236}">
                <a16:creationId xmlns:a16="http://schemas.microsoft.com/office/drawing/2014/main" id="{8F6008DE-A063-439C-8FC2-A82825BE39D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17F8E47-82FF-4FE4-AA49-ED6A7B6C9D39}"/>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218121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4B399A-43B6-4382-BA7E-3B61F71737A7}"/>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3" name="Footer Placeholder 2">
            <a:extLst>
              <a:ext uri="{FF2B5EF4-FFF2-40B4-BE49-F238E27FC236}">
                <a16:creationId xmlns:a16="http://schemas.microsoft.com/office/drawing/2014/main" id="{0C91E1FE-75B9-42AB-B380-2D2798C5638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AA52E37-A78A-4097-A3B1-5E3CF4D3ADBF}"/>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42537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ECEB-793C-40AE-8AF6-872275E6E2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10A55D8-24D9-4266-AF4C-B2B148782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9C86A4F-7542-470D-AC2E-740D1FB63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49F921-8A5B-4837-A968-3B51713AA8C5}"/>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6" name="Footer Placeholder 5">
            <a:extLst>
              <a:ext uri="{FF2B5EF4-FFF2-40B4-BE49-F238E27FC236}">
                <a16:creationId xmlns:a16="http://schemas.microsoft.com/office/drawing/2014/main" id="{6516C81D-916B-426A-A662-BA6CEEB048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9C9DDC9-0C83-4AB7-9493-96078329BBF8}"/>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418466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678B-6466-4BDA-A0D3-4F0252B1FF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80EDF9E-1225-449B-A75B-1EA6925FC3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3528498-388E-4142-8B76-611A20CFB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A5F051-9492-4FBB-87F4-DF20B96487DD}"/>
              </a:ext>
            </a:extLst>
          </p:cNvPr>
          <p:cNvSpPr>
            <a:spLocks noGrp="1"/>
          </p:cNvSpPr>
          <p:nvPr>
            <p:ph type="dt" sz="half" idx="10"/>
          </p:nvPr>
        </p:nvSpPr>
        <p:spPr/>
        <p:txBody>
          <a:bodyPr/>
          <a:lstStyle/>
          <a:p>
            <a:fld id="{AAD485B9-DC17-433E-B372-8771510D8E9D}" type="datetimeFigureOut">
              <a:rPr lang="en-IN" smtClean="0"/>
              <a:t>27-10-2020</a:t>
            </a:fld>
            <a:endParaRPr lang="en-IN"/>
          </a:p>
        </p:txBody>
      </p:sp>
      <p:sp>
        <p:nvSpPr>
          <p:cNvPr id="6" name="Footer Placeholder 5">
            <a:extLst>
              <a:ext uri="{FF2B5EF4-FFF2-40B4-BE49-F238E27FC236}">
                <a16:creationId xmlns:a16="http://schemas.microsoft.com/office/drawing/2014/main" id="{C52DA7DC-9688-4FA4-8590-AE13D52C807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DFCEB9E-8D0C-4296-AE0C-6BDAC53ABF9D}"/>
              </a:ext>
            </a:extLst>
          </p:cNvPr>
          <p:cNvSpPr>
            <a:spLocks noGrp="1"/>
          </p:cNvSpPr>
          <p:nvPr>
            <p:ph type="sldNum" sz="quarter" idx="12"/>
          </p:nvPr>
        </p:nvSpPr>
        <p:spPr/>
        <p:txBody>
          <a:bodyPr/>
          <a:lstStyle/>
          <a:p>
            <a:fld id="{8284AD9C-9CBB-44AE-8941-143C23CF501D}" type="slidenum">
              <a:rPr lang="en-IN" smtClean="0"/>
              <a:t>‹#›</a:t>
            </a:fld>
            <a:endParaRPr lang="en-IN"/>
          </a:p>
        </p:txBody>
      </p:sp>
    </p:spTree>
    <p:extLst>
      <p:ext uri="{BB962C8B-B14F-4D97-AF65-F5344CB8AC3E}">
        <p14:creationId xmlns:p14="http://schemas.microsoft.com/office/powerpoint/2010/main" val="372326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8D8EBC-27C1-4C86-AB36-87984EB44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8E37AC8-965D-4F6B-A5F7-EC12CBE610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7E18F7-5461-4659-AD9B-9C617A6538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485B9-DC17-433E-B372-8771510D8E9D}" type="datetimeFigureOut">
              <a:rPr lang="en-IN" smtClean="0"/>
              <a:t>27-10-2020</a:t>
            </a:fld>
            <a:endParaRPr lang="en-IN"/>
          </a:p>
        </p:txBody>
      </p:sp>
      <p:sp>
        <p:nvSpPr>
          <p:cNvPr id="5" name="Footer Placeholder 4">
            <a:extLst>
              <a:ext uri="{FF2B5EF4-FFF2-40B4-BE49-F238E27FC236}">
                <a16:creationId xmlns:a16="http://schemas.microsoft.com/office/drawing/2014/main" id="{BA107597-7BDD-4E37-A94A-38424E9C32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D6E84A1-B8F4-440B-846C-8AE5D30B05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4AD9C-9CBB-44AE-8941-143C23CF501D}" type="slidenum">
              <a:rPr lang="en-IN" smtClean="0"/>
              <a:t>‹#›</a:t>
            </a:fld>
            <a:endParaRPr lang="en-IN"/>
          </a:p>
        </p:txBody>
      </p:sp>
    </p:spTree>
    <p:extLst>
      <p:ext uri="{BB962C8B-B14F-4D97-AF65-F5344CB8AC3E}">
        <p14:creationId xmlns:p14="http://schemas.microsoft.com/office/powerpoint/2010/main" val="201690076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coursesonline.iasri.res.in/mod/page/view.php?id=54128" TargetMode="External"/><Relationship Id="rId2" Type="http://schemas.openxmlformats.org/officeDocument/2006/relationships/hyperlink" Target="http://ecoursesonline.iasri.res.in/mod/page/view.php?id=541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ecoursesonline.iasri.res.in/mod/page/view.php?id=542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ecoursesonline.iasri.res.in/mod/page/view.php?id=54128" TargetMode="External"/><Relationship Id="rId2" Type="http://schemas.openxmlformats.org/officeDocument/2006/relationships/hyperlink" Target="http://ecoursesonline.iasri.res.in/mod/page/view.php?id=54156"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coursesonline.iasri.res.in/mod/page/view.php?id=54123"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ecoursesonline.iasri.res.in/mod/page/view.php?id=54128"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coursesonline.iasri.res.in/mod/page/view.php?id=54128" TargetMode="External"/><Relationship Id="rId2" Type="http://schemas.openxmlformats.org/officeDocument/2006/relationships/hyperlink" Target="http://ecoursesonline.iasri.res.in/mod/page/view.php?id=54129"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ecoursesonline.iasri.res.in/mod/page/view.php?id=54123" TargetMode="External"/><Relationship Id="rId2" Type="http://schemas.openxmlformats.org/officeDocument/2006/relationships/hyperlink" Target="http://ecoursesonline.iasri.res.in/mod/page/view.php?id=5412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6ACA-817E-4B72-8541-78AF42AC3949}"/>
              </a:ext>
            </a:extLst>
          </p:cNvPr>
          <p:cNvSpPr>
            <a:spLocks noGrp="1"/>
          </p:cNvSpPr>
          <p:nvPr>
            <p:ph type="ctrTitle"/>
          </p:nvPr>
        </p:nvSpPr>
        <p:spPr>
          <a:xfrm>
            <a:off x="415636" y="193964"/>
            <a:ext cx="11776364" cy="3583709"/>
          </a:xfrm>
        </p:spPr>
        <p:txBody>
          <a:bodyPr>
            <a:normAutofit/>
          </a:bodyPr>
          <a:lstStyle/>
          <a:p>
            <a:r>
              <a:rPr lang="en-US" dirty="0">
                <a:solidFill>
                  <a:srgbClr val="FF0000"/>
                </a:solidFill>
                <a:latin typeface="Algerian" panose="04020705040A02060702" pitchFamily="82" charset="0"/>
              </a:rPr>
              <a:t>RADIUS OF OX AND OTHERS ANIMALS</a:t>
            </a:r>
            <a:br>
              <a:rPr lang="en-US" dirty="0">
                <a:solidFill>
                  <a:srgbClr val="FF0000"/>
                </a:solidFill>
                <a:latin typeface="Algerian" panose="04020705040A02060702" pitchFamily="82" charset="0"/>
              </a:rPr>
            </a:br>
            <a:r>
              <a:rPr lang="en-US" dirty="0">
                <a:solidFill>
                  <a:schemeClr val="accent4"/>
                </a:solidFill>
                <a:latin typeface="Algerian" panose="04020705040A02060702" pitchFamily="82" charset="0"/>
              </a:rPr>
              <a:t>                                     van- 601</a:t>
            </a:r>
            <a:br>
              <a:rPr lang="en-US" dirty="0">
                <a:solidFill>
                  <a:schemeClr val="accent4"/>
                </a:solidFill>
                <a:latin typeface="Algerian" panose="04020705040A02060702" pitchFamily="82" charset="0"/>
              </a:rPr>
            </a:br>
            <a:r>
              <a:rPr lang="en-US" dirty="0">
                <a:solidFill>
                  <a:schemeClr val="accent4"/>
                </a:solidFill>
                <a:latin typeface="Algerian" panose="04020705040A02060702" pitchFamily="82" charset="0"/>
              </a:rPr>
              <a:t>                                 UNIT-II</a:t>
            </a:r>
            <a:endParaRPr lang="en-IN" dirty="0">
              <a:solidFill>
                <a:schemeClr val="accent4"/>
              </a:solidFill>
              <a:latin typeface="Algerian" panose="04020705040A02060702" pitchFamily="82" charset="0"/>
            </a:endParaRPr>
          </a:p>
        </p:txBody>
      </p:sp>
      <p:sp>
        <p:nvSpPr>
          <p:cNvPr id="3" name="Subtitle 2">
            <a:extLst>
              <a:ext uri="{FF2B5EF4-FFF2-40B4-BE49-F238E27FC236}">
                <a16:creationId xmlns:a16="http://schemas.microsoft.com/office/drawing/2014/main" id="{1508BF2C-B678-4F7A-BB6A-4F763D310EC7}"/>
              </a:ext>
            </a:extLst>
          </p:cNvPr>
          <p:cNvSpPr>
            <a:spLocks noGrp="1"/>
          </p:cNvSpPr>
          <p:nvPr>
            <p:ph type="subTitle" idx="1"/>
          </p:nvPr>
        </p:nvSpPr>
        <p:spPr>
          <a:xfrm>
            <a:off x="1524000" y="3611417"/>
            <a:ext cx="9144000" cy="2826327"/>
          </a:xfrm>
        </p:spPr>
        <p:txBody>
          <a:bodyPr>
            <a:normAutofit/>
          </a:bodyPr>
          <a:lstStyle/>
          <a:p>
            <a:endParaRPr lang="en-US" sz="2800" dirty="0">
              <a:latin typeface="Algerian" panose="04020705040A02060702" pitchFamily="82" charset="0"/>
            </a:endParaRPr>
          </a:p>
          <a:p>
            <a:r>
              <a:rPr lang="en-US" sz="2800" dirty="0">
                <a:solidFill>
                  <a:srgbClr val="002060"/>
                </a:solidFill>
                <a:latin typeface="Algerian" panose="04020705040A02060702" pitchFamily="82" charset="0"/>
              </a:rPr>
              <a:t>BY </a:t>
            </a:r>
          </a:p>
          <a:p>
            <a:endParaRPr lang="en-US" sz="2800" dirty="0">
              <a:latin typeface="Algerian" panose="04020705040A02060702" pitchFamily="82" charset="0"/>
            </a:endParaRPr>
          </a:p>
          <a:p>
            <a:r>
              <a:rPr lang="en-US" sz="4000" dirty="0">
                <a:solidFill>
                  <a:srgbClr val="C00000"/>
                </a:solidFill>
                <a:latin typeface="Algerian" panose="04020705040A02060702" pitchFamily="82" charset="0"/>
              </a:rPr>
              <a:t>DR. MANOJ KUMAR SINGH</a:t>
            </a:r>
            <a:endParaRPr lang="en-IN" sz="4000"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3075627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7C68EFD-4DFB-4B3F-99E7-0CA386BC05FA}"/>
              </a:ext>
            </a:extLst>
          </p:cNvPr>
          <p:cNvSpPr>
            <a:spLocks noGrp="1"/>
          </p:cNvSpPr>
          <p:nvPr>
            <p:ph type="subTitle" idx="1"/>
          </p:nvPr>
        </p:nvSpPr>
        <p:spPr>
          <a:xfrm>
            <a:off x="267855" y="138545"/>
            <a:ext cx="11841017" cy="6502400"/>
          </a:xfrm>
        </p:spPr>
        <p:txBody>
          <a:bodyPr>
            <a:normAutofit/>
          </a:bodyPr>
          <a:lstStyle/>
          <a:p>
            <a:pPr marR="152400" lvl="0" algn="just">
              <a:lnSpc>
                <a:spcPct val="115000"/>
              </a:lnSpc>
              <a:spcAft>
                <a:spcPts val="1000"/>
              </a:spcAft>
              <a:buSzPts val="1000"/>
              <a:tabLst>
                <a:tab pos="457200" algn="l"/>
              </a:tabLst>
            </a:pPr>
            <a:r>
              <a:rPr lang="en-IN" sz="3300" b="1" dirty="0">
                <a:solidFill>
                  <a:srgbClr val="000000"/>
                </a:solidFill>
                <a:latin typeface="Georgia" panose="02040502050405020303" pitchFamily="18" charset="0"/>
                <a:ea typeface="Times New Roman" panose="02020603050405020304" pitchFamily="18" charset="0"/>
                <a:cs typeface="Arial" panose="020B0604020202020204" pitchFamily="34" charset="0"/>
              </a:rPr>
              <a:t>FOWL</a:t>
            </a: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 bones of forearm are nearly parallel to </a:t>
            </a: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2" tooltip="Humerus"/>
              </a:rPr>
              <a:t>humerus</a:t>
            </a: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In these two bones the radius is slender while the </a:t>
            </a: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3" tooltip="Ulna"/>
              </a:rPr>
              <a:t>ulna</a:t>
            </a: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 is thicker and longer.</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They articulate at their ends and enclose a wide interosseous space.</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2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 proximal extremity of the radius presents a concave articular area while the distal extremity is flattened from side to side and articulates with the radial carpal.</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794413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BA4C6D-19B7-4DA9-B5C2-45B7AE89B825}"/>
              </a:ext>
            </a:extLst>
          </p:cNvPr>
          <p:cNvSpPr/>
          <p:nvPr/>
        </p:nvSpPr>
        <p:spPr>
          <a:xfrm>
            <a:off x="683491" y="1477818"/>
            <a:ext cx="11333018" cy="3943927"/>
          </a:xfrm>
          <a:prstGeom prst="rect">
            <a:avLst/>
          </a:prstGeom>
          <a:noFill/>
        </p:spPr>
        <p:txBody>
          <a:bodyPr wrap="square" lIns="91440" tIns="45720" rIns="91440" bIns="45720">
            <a:prstTxWarp prst="textTriangleInverted">
              <a:avLst>
                <a:gd name="adj" fmla="val 42326"/>
              </a:avLst>
            </a:prstTxWarp>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THANKS</a:t>
            </a:r>
            <a:endParaRPr lang="en-IN"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18815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9666F-68EA-4A81-B6BB-3CEFEDFE6CE3}"/>
              </a:ext>
            </a:extLst>
          </p:cNvPr>
          <p:cNvSpPr>
            <a:spLocks noGrp="1"/>
          </p:cNvSpPr>
          <p:nvPr>
            <p:ph type="ctrTitle"/>
          </p:nvPr>
        </p:nvSpPr>
        <p:spPr>
          <a:xfrm>
            <a:off x="1524000" y="340679"/>
            <a:ext cx="9144000" cy="1655761"/>
          </a:xfrm>
        </p:spPr>
        <p:txBody>
          <a:bodyPr>
            <a:normAutofit/>
          </a:bodyPr>
          <a:lstStyle/>
          <a:p>
            <a:r>
              <a:rPr lang="en-IN" sz="4800" b="1" dirty="0">
                <a:solidFill>
                  <a:srgbClr val="CD0000"/>
                </a:solidFill>
                <a:effectLst/>
                <a:latin typeface="Georgia" panose="02040502050405020303" pitchFamily="18" charset="0"/>
                <a:ea typeface="Times New Roman" panose="02020603050405020304" pitchFamily="18" charset="0"/>
                <a:cs typeface="Arial" panose="020B0604020202020204" pitchFamily="34" charset="0"/>
              </a:rPr>
              <a:t>Ox</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0EDF52F9-CA6F-4FC5-A2D7-6327DDDBEA51}"/>
              </a:ext>
            </a:extLst>
          </p:cNvPr>
          <p:cNvSpPr>
            <a:spLocks noGrp="1"/>
          </p:cNvSpPr>
          <p:nvPr>
            <p:ph type="subTitle" idx="1"/>
          </p:nvPr>
        </p:nvSpPr>
        <p:spPr>
          <a:xfrm>
            <a:off x="323273" y="1163782"/>
            <a:ext cx="12021127" cy="5170516"/>
          </a:xfrm>
        </p:spPr>
        <p:txBody>
          <a:bodyPr>
            <a:normAutofit/>
          </a:bodyPr>
          <a:lstStyle/>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The radius or forearm or antebrachium is the larger and shorter of the two bones of the forearm.</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It is a </a:t>
            </a:r>
            <a:r>
              <a:rPr lang="en-IN" sz="36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Long bone"/>
              </a:rPr>
              <a:t>long bone</a:t>
            </a: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 </a:t>
            </a:r>
            <a:r>
              <a:rPr lang="en-IN" sz="3600" dirty="0">
                <a:solidFill>
                  <a:srgbClr val="000000"/>
                </a:solidFill>
                <a:latin typeface="Georgia" panose="02040502050405020303" pitchFamily="18" charset="0"/>
                <a:ea typeface="Times New Roman" panose="02020603050405020304" pitchFamily="18" charset="0"/>
                <a:cs typeface="Arial" panose="020B0604020202020204" pitchFamily="34" charset="0"/>
              </a:rPr>
              <a:t>situated in vertical direction</a:t>
            </a: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 between the elbow joint above and the carpal joint below.</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It consists of a</a:t>
            </a:r>
            <a:r>
              <a:rPr lang="en-IN" sz="3600" dirty="0">
                <a:solidFill>
                  <a:srgbClr val="0000FF"/>
                </a:solidFill>
                <a:effectLst/>
                <a:latin typeface="Georgia" panose="02040502050405020303" pitchFamily="18" charset="0"/>
                <a:ea typeface="Times New Roman" panose="02020603050405020304" pitchFamily="18" charset="0"/>
                <a:cs typeface="Arial" panose="020B0604020202020204" pitchFamily="34" charset="0"/>
              </a:rPr>
              <a:t> </a:t>
            </a:r>
            <a:r>
              <a:rPr lang="en-IN" sz="36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shaft </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and</a:t>
            </a:r>
            <a:r>
              <a:rPr lang="en-IN" sz="36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two extremities</a:t>
            </a:r>
            <a:endParaRPr lang="en-IN" sz="4400" dirty="0"/>
          </a:p>
        </p:txBody>
      </p:sp>
    </p:spTree>
    <p:extLst>
      <p:ext uri="{BB962C8B-B14F-4D97-AF65-F5344CB8AC3E}">
        <p14:creationId xmlns:p14="http://schemas.microsoft.com/office/powerpoint/2010/main" val="79276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245EE4-01A9-4B8A-AE05-9364825AC05C}"/>
              </a:ext>
            </a:extLst>
          </p:cNvPr>
          <p:cNvSpPr>
            <a:spLocks noGrp="1"/>
          </p:cNvSpPr>
          <p:nvPr>
            <p:ph type="subTitle" idx="1"/>
          </p:nvPr>
        </p:nvSpPr>
        <p:spPr>
          <a:xfrm>
            <a:off x="129309" y="157018"/>
            <a:ext cx="11896436" cy="6317673"/>
          </a:xfrm>
        </p:spPr>
        <p:txBody>
          <a:bodyPr>
            <a:normAutofit fontScale="92500" lnSpcReduction="20000"/>
          </a:bodyPr>
          <a:lstStyle/>
          <a:p>
            <a:pPr marR="152400" lvl="0" algn="l">
              <a:lnSpc>
                <a:spcPct val="115000"/>
              </a:lnSpc>
              <a:spcAft>
                <a:spcPts val="1000"/>
              </a:spcAft>
              <a:buSzPts val="1000"/>
              <a:tabLst>
                <a:tab pos="457200" algn="l"/>
              </a:tabLst>
            </a:pPr>
            <a:r>
              <a:rPr lang="en-IN" sz="3200" i="1" dirty="0">
                <a:solidFill>
                  <a:srgbClr val="CD0000"/>
                </a:solidFill>
                <a:effectLst/>
                <a:latin typeface="Georgia" panose="02040502050405020303" pitchFamily="18" charset="0"/>
                <a:ea typeface="Times New Roman" panose="02020603050405020304" pitchFamily="18" charset="0"/>
                <a:cs typeface="Arial" panose="020B0604020202020204" pitchFamily="34" charset="0"/>
              </a:rPr>
              <a:t>Shaft</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It is flattened from before backwards.</a:t>
            </a:r>
            <a:endParaRPr lang="en-IN" sz="43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It has </a:t>
            </a:r>
            <a:r>
              <a:rPr lang="en-IN" sz="35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two surfaces</a:t>
            </a: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and </a:t>
            </a:r>
            <a:r>
              <a:rPr lang="en-IN" sz="35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two borders.</a:t>
            </a:r>
            <a:endParaRPr lang="en-IN" sz="43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The </a:t>
            </a:r>
            <a:r>
              <a:rPr lang="en-IN" sz="35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dorsal surface</a:t>
            </a: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convex in its length, smooth and covered by the extensors of the carpus and </a:t>
            </a:r>
            <a:r>
              <a:rPr lang="en-IN" sz="35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Digits"/>
              </a:rPr>
              <a:t>digits</a:t>
            </a: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a:t>
            </a:r>
            <a:endParaRPr lang="en-IN" sz="43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The </a:t>
            </a:r>
            <a:r>
              <a:rPr lang="en-IN" sz="35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volar surface</a:t>
            </a: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concave in its length. It presents along its lateral border a narrow rough area where it is attached with the </a:t>
            </a:r>
            <a:r>
              <a:rPr lang="en-IN" sz="35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3" tooltip="Ulna"/>
              </a:rPr>
              <a:t>ulna</a:t>
            </a:r>
            <a:r>
              <a:rPr lang="en-IN" sz="35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by interosseous ligament. This rough area is interrupted above and below by two smooth areas which forms the proximal and distal interosseous space. which is for the passage of the interosseous vessels.</a:t>
            </a:r>
            <a:endParaRPr lang="en-IN" sz="43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40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794CABC-58BF-43B5-9DE8-EAA531873953}"/>
              </a:ext>
            </a:extLst>
          </p:cNvPr>
          <p:cNvSpPr>
            <a:spLocks noGrp="1"/>
          </p:cNvSpPr>
          <p:nvPr>
            <p:ph type="subTitle" idx="1"/>
          </p:nvPr>
        </p:nvSpPr>
        <p:spPr>
          <a:xfrm>
            <a:off x="249381" y="221673"/>
            <a:ext cx="11859492" cy="6229003"/>
          </a:xfrm>
        </p:spPr>
        <p:txBody>
          <a:bodyPr/>
          <a:lstStyle/>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The </a:t>
            </a:r>
            <a:r>
              <a:rPr lang="en-IN" sz="36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medial border</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for the most part subcutaneous presents proximally, a rough area for the brachialis and the medial ligament of the elbow.</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The </a:t>
            </a:r>
            <a:r>
              <a:rPr lang="en-IN" sz="36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lateral border</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rounded in its proximal third, wide and flat below and is limited by the radio-ulnar groove. This border gives attachment to the lateral digital extensor and the extensor carpi obliquus.</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IN" dirty="0"/>
          </a:p>
        </p:txBody>
      </p:sp>
    </p:spTree>
    <p:extLst>
      <p:ext uri="{BB962C8B-B14F-4D97-AF65-F5344CB8AC3E}">
        <p14:creationId xmlns:p14="http://schemas.microsoft.com/office/powerpoint/2010/main" val="195820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BADC14-6EFE-410E-916A-E1286A2F0009}"/>
              </a:ext>
            </a:extLst>
          </p:cNvPr>
          <p:cNvSpPr>
            <a:spLocks noGrp="1"/>
          </p:cNvSpPr>
          <p:nvPr>
            <p:ph type="subTitle" idx="1"/>
          </p:nvPr>
        </p:nvSpPr>
        <p:spPr>
          <a:xfrm>
            <a:off x="149629" y="83127"/>
            <a:ext cx="11770822" cy="6696364"/>
          </a:xfrm>
        </p:spPr>
        <p:txBody>
          <a:bodyPr>
            <a:normAutofit lnSpcReduction="10000"/>
          </a:bodyPr>
          <a:lstStyle/>
          <a:p>
            <a:pPr marR="152400" lvl="0" algn="l">
              <a:lnSpc>
                <a:spcPct val="115000"/>
              </a:lnSpc>
              <a:spcAft>
                <a:spcPts val="1000"/>
              </a:spcAft>
              <a:buSzPts val="1000"/>
              <a:tabLst>
                <a:tab pos="457200" algn="l"/>
              </a:tabLst>
            </a:pPr>
            <a:r>
              <a:rPr lang="en-IN" sz="3200" i="1" dirty="0">
                <a:solidFill>
                  <a:srgbClr val="CD0000"/>
                </a:solidFill>
                <a:effectLst/>
                <a:latin typeface="Georgia" panose="02040502050405020303" pitchFamily="18" charset="0"/>
                <a:ea typeface="Times New Roman" panose="02020603050405020304" pitchFamily="18" charset="0"/>
                <a:cs typeface="Arial" panose="020B0604020202020204" pitchFamily="34" charset="0"/>
              </a:rPr>
              <a:t>Proximal extremity</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It presents an articular area, which is divided by a sagittal groove into two divisions, the medial being the larger.</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It articulates with the distal extremity of the </a:t>
            </a:r>
            <a:r>
              <a:rPr lang="en-IN" sz="36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Humerus"/>
              </a:rPr>
              <a:t>humerus</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and is surrounded by a rim, which carries the </a:t>
            </a:r>
            <a:r>
              <a:rPr lang="en-IN" sz="36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coronoid process</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about the middle of the anterior surface. The coronoid process is received into the coronoid fossa of the </a:t>
            </a:r>
            <a:r>
              <a:rPr lang="en-IN" sz="36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Humerus"/>
              </a:rPr>
              <a:t>humerus</a:t>
            </a:r>
            <a:r>
              <a:rPr lang="en-IN" sz="36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during the  flexion of the elbow.</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IN" dirty="0"/>
          </a:p>
        </p:txBody>
      </p:sp>
    </p:spTree>
    <p:extLst>
      <p:ext uri="{BB962C8B-B14F-4D97-AF65-F5344CB8AC3E}">
        <p14:creationId xmlns:p14="http://schemas.microsoft.com/office/powerpoint/2010/main" val="4042194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AE4562-D7DE-4853-9FD8-026B8AB830D6}"/>
              </a:ext>
            </a:extLst>
          </p:cNvPr>
          <p:cNvSpPr>
            <a:spLocks noGrp="1"/>
          </p:cNvSpPr>
          <p:nvPr>
            <p:ph type="subTitle" idx="1"/>
          </p:nvPr>
        </p:nvSpPr>
        <p:spPr>
          <a:xfrm>
            <a:off x="64655" y="138545"/>
            <a:ext cx="11988800" cy="6650182"/>
          </a:xfrm>
        </p:spPr>
        <p:txBody>
          <a:bodyPr>
            <a:normAutofit fontScale="92500" lnSpcReduction="10000"/>
          </a:bodyPr>
          <a:lstStyle/>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Posteriorly just below the articular surface are two facets for articulation with the like facets of the </a:t>
            </a:r>
            <a:r>
              <a:rPr lang="en-IN" sz="40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Ulna"/>
              </a:rPr>
              <a:t>ulna</a:t>
            </a: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and between these and the proximal interosseous space is a quadrilateral rough area to which the </a:t>
            </a:r>
            <a:r>
              <a:rPr lang="en-IN" sz="40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Ulna"/>
              </a:rPr>
              <a:t>ulna</a:t>
            </a: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attached.</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The medial aspect of the anterior surface presents a </a:t>
            </a:r>
            <a:r>
              <a:rPr lang="en-IN" sz="40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radial tuberosity</a:t>
            </a: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into which the biceps brachii is inserted. The </a:t>
            </a:r>
            <a:r>
              <a:rPr lang="en-IN" sz="4000" i="1"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lateral tuberosity</a:t>
            </a:r>
            <a:r>
              <a:rPr lang="en-IN" sz="40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 is more prominent and gives attachment</a:t>
            </a:r>
            <a:r>
              <a:rPr lang="en-IN" sz="40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 to the lateral extensor of the digit.</a:t>
            </a:r>
            <a:endParaRPr lang="en-IN"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dirty="0"/>
          </a:p>
        </p:txBody>
      </p:sp>
    </p:spTree>
    <p:extLst>
      <p:ext uri="{BB962C8B-B14F-4D97-AF65-F5344CB8AC3E}">
        <p14:creationId xmlns:p14="http://schemas.microsoft.com/office/powerpoint/2010/main" val="134525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4E196F-D3D4-444C-B50A-6F9F84A7261F}"/>
              </a:ext>
            </a:extLst>
          </p:cNvPr>
          <p:cNvSpPr>
            <a:spLocks noGrp="1"/>
          </p:cNvSpPr>
          <p:nvPr>
            <p:ph type="subTitle" idx="1"/>
          </p:nvPr>
        </p:nvSpPr>
        <p:spPr>
          <a:xfrm>
            <a:off x="212436" y="120073"/>
            <a:ext cx="11785600" cy="6567054"/>
          </a:xfrm>
        </p:spPr>
        <p:txBody>
          <a:bodyPr>
            <a:normAutofit lnSpcReduction="10000"/>
          </a:bodyPr>
          <a:lstStyle/>
          <a:p>
            <a:pPr marR="152400" lvl="0" algn="just">
              <a:lnSpc>
                <a:spcPct val="115000"/>
              </a:lnSpc>
              <a:spcAft>
                <a:spcPts val="1000"/>
              </a:spcAft>
              <a:buSzPts val="1000"/>
              <a:tabLst>
                <a:tab pos="457200" algn="l"/>
              </a:tabLst>
            </a:pPr>
            <a:r>
              <a:rPr lang="en-IN" sz="3600" i="1" dirty="0">
                <a:solidFill>
                  <a:srgbClr val="CD0000"/>
                </a:solidFill>
                <a:effectLst/>
                <a:latin typeface="Georgia" panose="02040502050405020303" pitchFamily="18" charset="0"/>
                <a:ea typeface="Times New Roman" panose="02020603050405020304" pitchFamily="18" charset="0"/>
                <a:cs typeface="Arial" panose="020B0604020202020204" pitchFamily="34" charset="0"/>
              </a:rPr>
              <a:t>Distal extremity</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It is wide.</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It presents three oblique facets for the carpal bones </a:t>
            </a:r>
            <a:r>
              <a:rPr lang="en-IN" sz="3600" dirty="0" err="1">
                <a:solidFill>
                  <a:srgbClr val="000000"/>
                </a:solidFill>
                <a:latin typeface="Georgia" panose="02040502050405020303" pitchFamily="18" charset="0"/>
                <a:ea typeface="Times New Roman" panose="02020603050405020304" pitchFamily="18" charset="0"/>
                <a:cs typeface="Arial" panose="020B0604020202020204" pitchFamily="34" charset="0"/>
              </a:rPr>
              <a:t>ie</a:t>
            </a:r>
            <a:r>
              <a:rPr lang="en-IN" sz="3600" dirty="0">
                <a:solidFill>
                  <a:srgbClr val="000000"/>
                </a:solidFill>
                <a:latin typeface="Georgia" panose="02040502050405020303" pitchFamily="18" charset="0"/>
                <a:ea typeface="Times New Roman" panose="02020603050405020304" pitchFamily="18" charset="0"/>
                <a:cs typeface="Arial" panose="020B0604020202020204" pitchFamily="34" charset="0"/>
              </a:rPr>
              <a:t>.</a:t>
            </a: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 radial, intermediate and ulnar </a:t>
            </a:r>
            <a:r>
              <a:rPr lang="en-IN" sz="36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2" tooltip="Carpals"/>
              </a:rPr>
              <a:t>carpals</a:t>
            </a: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 from within outward.</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The facet for the ulnar carpal is partly furnished by the </a:t>
            </a:r>
            <a:r>
              <a:rPr lang="en-IN" sz="3600" u="sng"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hlinkClick r:id="rId3" tooltip="Ulna"/>
              </a:rPr>
              <a:t>ulna</a:t>
            </a: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304800" lvl="1" indent="-285750" algn="just">
              <a:lnSpc>
                <a:spcPct val="115000"/>
              </a:lnSpc>
              <a:spcAft>
                <a:spcPts val="1000"/>
              </a:spcAft>
              <a:buSzPts val="1000"/>
              <a:buFont typeface="Symbol" panose="05050102010706020507" pitchFamily="18" charset="2"/>
              <a:buChar char=""/>
              <a:tabLst>
                <a:tab pos="914400" algn="l"/>
              </a:tabLst>
            </a:pPr>
            <a:r>
              <a:rPr lang="en-IN" sz="3600" dirty="0">
                <a:solidFill>
                  <a:srgbClr val="000000"/>
                </a:solidFill>
                <a:effectLst/>
                <a:latin typeface="Georgia" panose="02040502050405020303" pitchFamily="18" charset="0"/>
                <a:ea typeface="Times New Roman" panose="02020603050405020304" pitchFamily="18" charset="0"/>
                <a:cs typeface="Arial" panose="020B0604020202020204" pitchFamily="34" charset="0"/>
              </a:rPr>
              <a:t>On the medial and lateral aspects are rough elevations for the collateral ligaments of the carpus.</a:t>
            </a:r>
            <a:endParaRPr lang="en-IN"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5603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41B63E2-0348-4815-9988-B1EC9DDB7BDC}"/>
              </a:ext>
            </a:extLst>
          </p:cNvPr>
          <p:cNvSpPr>
            <a:spLocks noGrp="1"/>
          </p:cNvSpPr>
          <p:nvPr>
            <p:ph type="subTitle" idx="1"/>
          </p:nvPr>
        </p:nvSpPr>
        <p:spPr>
          <a:xfrm>
            <a:off x="0" y="64655"/>
            <a:ext cx="11988800" cy="6594763"/>
          </a:xfrm>
        </p:spPr>
        <p:txBody>
          <a:bodyPr>
            <a:normAutofit fontScale="92500"/>
          </a:bodyPr>
          <a:lstStyle/>
          <a:p>
            <a:pPr marR="152400" lvl="0" algn="l">
              <a:lnSpc>
                <a:spcPct val="115000"/>
              </a:lnSpc>
              <a:spcAft>
                <a:spcPts val="1000"/>
              </a:spcAft>
              <a:buSzPts val="1000"/>
              <a:tabLst>
                <a:tab pos="457200" algn="l"/>
              </a:tabLst>
            </a:pPr>
            <a:r>
              <a:rPr lang="en-IN" sz="4200" b="1" dirty="0">
                <a:solidFill>
                  <a:srgbClr val="000000"/>
                </a:solidFill>
                <a:latin typeface="Georgia" panose="02040502050405020303" pitchFamily="18" charset="0"/>
                <a:ea typeface="Times New Roman" panose="02020603050405020304" pitchFamily="18" charset="0"/>
                <a:cs typeface="Arial" panose="020B0604020202020204" pitchFamily="34" charset="0"/>
              </a:rPr>
              <a:t>HORSE</a:t>
            </a:r>
          </a:p>
          <a:p>
            <a:pPr marL="342900" marR="152400" lvl="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Close to the medial border of the volar surface, below the middle is a rough elevation for the radial check ligament.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The lateral border presents only one smooth area to form the proximal </a:t>
            </a:r>
            <a:r>
              <a:rPr lang="en-IN" sz="2400" dirty="0">
                <a:solidFill>
                  <a:srgbClr val="000033"/>
                </a:solidFill>
                <a:effectLst/>
                <a:latin typeface="Georgia" panose="02040502050405020303" pitchFamily="18" charset="0"/>
                <a:ea typeface="Times New Roman" panose="02020603050405020304" pitchFamily="18" charset="0"/>
                <a:cs typeface="Arial" panose="020B0604020202020204" pitchFamily="34" charset="0"/>
              </a:rPr>
              <a:t>interosseous space</a:t>
            </a: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The radial tuberosity is more prominent.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The facets of the distal extremity are less oblique.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marR="15240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The lateral surface articulates with the ulnar carpal below and with the accessory carpal behind.</a:t>
            </a:r>
            <a:r>
              <a:rPr lang="en-IN" b="1" dirty="0">
                <a:solidFill>
                  <a:srgbClr val="000000"/>
                </a:solidFill>
                <a:latin typeface="Georgia" panose="02040502050405020303" pitchFamily="18" charset="0"/>
                <a:ea typeface="Times New Roman" panose="02020603050405020304" pitchFamily="18" charset="0"/>
                <a:cs typeface="Arial" panose="020B0604020202020204" pitchFamily="34" charset="0"/>
              </a:rPr>
              <a:t> </a:t>
            </a:r>
          </a:p>
          <a:p>
            <a:pPr marR="152400" algn="l">
              <a:lnSpc>
                <a:spcPct val="115000"/>
              </a:lnSpc>
              <a:spcAft>
                <a:spcPts val="1000"/>
              </a:spcAft>
              <a:buSzPts val="1000"/>
              <a:tabLst>
                <a:tab pos="457200" algn="l"/>
              </a:tabLst>
            </a:pPr>
            <a:r>
              <a:rPr lang="en-IN" sz="4200" b="1" dirty="0">
                <a:solidFill>
                  <a:srgbClr val="000000"/>
                </a:solidFill>
                <a:latin typeface="Georgia" panose="02040502050405020303" pitchFamily="18" charset="0"/>
                <a:ea typeface="Times New Roman" panose="02020603050405020304" pitchFamily="18" charset="0"/>
                <a:cs typeface="Arial" panose="020B0604020202020204" pitchFamily="34" charset="0"/>
              </a:rPr>
              <a:t>PIG</a:t>
            </a:r>
            <a:endParaRPr lang="en-IN" sz="4200" dirty="0">
              <a:latin typeface="Calibri" panose="020F0502020204030204" pitchFamily="34" charset="0"/>
              <a:ea typeface="Calibri" panose="020F0502020204030204" pitchFamily="34" charset="0"/>
              <a:cs typeface="Times New Roman" panose="02020603050405020304" pitchFamily="18" charset="0"/>
            </a:endParaRPr>
          </a:p>
          <a:p>
            <a:pPr marL="342900" marR="152400" indent="-342900" algn="l">
              <a:lnSpc>
                <a:spcPct val="115000"/>
              </a:lnSpc>
              <a:spcAft>
                <a:spcPts val="1000"/>
              </a:spcAft>
              <a:buSzPts val="1000"/>
              <a:buFont typeface="Symbol" panose="05050102010706020507" pitchFamily="18" charset="2"/>
              <a:buChar char=""/>
              <a:tabLst>
                <a:tab pos="457200" algn="l"/>
              </a:tabLst>
            </a:pPr>
            <a:r>
              <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rPr>
              <a:t>It is short, thick and curved posteriorly.</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l">
              <a:lnSpc>
                <a:spcPct val="115000"/>
              </a:lnSpc>
              <a:spcAft>
                <a:spcPts val="1000"/>
              </a:spcAft>
              <a:buSzPts val="1000"/>
              <a:buFont typeface="Symbol" panose="05050102010706020507" pitchFamily="18" charset="2"/>
              <a:buChar char=""/>
              <a:tabLst>
                <a:tab pos="457200" algn="l"/>
              </a:tabLst>
            </a:pPr>
            <a:endParaRPr lang="en-IN" dirty="0">
              <a:solidFill>
                <a:srgbClr val="000000"/>
              </a:solidFill>
              <a:latin typeface="Georgia" panose="02040502050405020303" pitchFamily="18" charset="0"/>
              <a:ea typeface="Times New Roman" panose="02020603050405020304" pitchFamily="18" charset="0"/>
              <a:cs typeface="Arial" panose="020B0604020202020204" pitchFamily="34" charset="0"/>
            </a:endParaRPr>
          </a:p>
          <a:p>
            <a:pPr marL="342900" marR="152400" lvl="0" indent="-342900" algn="l">
              <a:lnSpc>
                <a:spcPct val="115000"/>
              </a:lnSpc>
              <a:spcAft>
                <a:spcPts val="1000"/>
              </a:spcAft>
              <a:buSzPts val="1000"/>
              <a:buFont typeface="Symbol" panose="05050102010706020507" pitchFamily="18" charset="2"/>
              <a:buChar char=""/>
              <a:tabLst>
                <a:tab pos="457200" algn="l"/>
              </a:tabLst>
            </a:pPr>
            <a:endParaRPr lang="en-IN"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19963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6EB44-40FA-4EDE-93F4-D3D037D628E0}"/>
              </a:ext>
            </a:extLst>
          </p:cNvPr>
          <p:cNvSpPr>
            <a:spLocks noGrp="1"/>
          </p:cNvSpPr>
          <p:nvPr>
            <p:ph type="ctrTitle"/>
          </p:nvPr>
        </p:nvSpPr>
        <p:spPr>
          <a:xfrm>
            <a:off x="1341120" y="415637"/>
            <a:ext cx="9144000" cy="1479665"/>
          </a:xfrm>
        </p:spPr>
        <p:txBody>
          <a:bodyPr>
            <a:normAutofit fontScale="90000"/>
          </a:bodyPr>
          <a:lstStyle/>
          <a:p>
            <a:r>
              <a:rPr lang="en-IN" b="1" dirty="0">
                <a:solidFill>
                  <a:srgbClr val="000000"/>
                </a:solidFill>
                <a:latin typeface="Georgia" panose="02040502050405020303" pitchFamily="18" charset="0"/>
                <a:ea typeface="Times New Roman" panose="02020603050405020304" pitchFamily="18" charset="0"/>
                <a:cs typeface="Arial" panose="020B0604020202020204" pitchFamily="34" charset="0"/>
              </a:rPr>
              <a:t>Dog</a:t>
            </a:r>
            <a:br>
              <a:rPr lang="en-IN" dirty="0">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250C08B1-70CA-42F1-8E68-92129B8A8F2D}"/>
              </a:ext>
            </a:extLst>
          </p:cNvPr>
          <p:cNvSpPr>
            <a:spLocks noGrp="1"/>
          </p:cNvSpPr>
          <p:nvPr>
            <p:ph type="subTitle" idx="1"/>
          </p:nvPr>
        </p:nvSpPr>
        <p:spPr>
          <a:xfrm>
            <a:off x="92363" y="1163782"/>
            <a:ext cx="12025745" cy="5449454"/>
          </a:xfrm>
        </p:spPr>
        <p:txBody>
          <a:bodyPr>
            <a:normAutofit/>
          </a:bodyPr>
          <a:lstStyle/>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 radius and </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2" tooltip="Ulna"/>
              </a:rPr>
              <a:t>ulna</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 are relatively long and articulate with each other at their extremities enclosing a narrow interosseous space and permit a certain degree of movement.</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 proximal extremity of radius is small and bears a concave surface for articulation with the </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3" tooltip="Humerus"/>
              </a:rPr>
              <a:t>humerus</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 above and a convex marginal area posteriorly for the </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2" tooltip="Ulna"/>
              </a:rPr>
              <a:t>ulna</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marR="152400" lvl="0" indent="-342900" algn="just">
              <a:lnSpc>
                <a:spcPct val="115000"/>
              </a:lnSpc>
              <a:spcAft>
                <a:spcPts val="1000"/>
              </a:spcAft>
              <a:buSzPts val="1000"/>
              <a:buFont typeface="Symbol" panose="05050102010706020507" pitchFamily="18" charset="2"/>
              <a:buChar char=""/>
              <a:tabLst>
                <a:tab pos="457200" algn="l"/>
              </a:tabLst>
            </a:pP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The distal extremity is wide and its medial border projects downward forming the styloid process of radius. Laterally there is a concave facet for the </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hlinkClick r:id="rId2" tooltip="Ulna"/>
              </a:rPr>
              <a:t>ulna</a:t>
            </a:r>
            <a:r>
              <a:rPr lang="en-IN" sz="2800" dirty="0">
                <a:solidFill>
                  <a:srgbClr val="000000"/>
                </a:solidFill>
                <a:latin typeface="Georgia" panose="02040502050405020303" pitchFamily="18" charset="0"/>
                <a:ea typeface="Times New Roman" panose="02020603050405020304" pitchFamily="18" charset="0"/>
                <a:cs typeface="Arial" panose="020B0604020202020204" pitchFamily="34" charset="0"/>
              </a:rPr>
              <a:t>.</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07611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669</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Calibri Light</vt:lpstr>
      <vt:lpstr>Georgia</vt:lpstr>
      <vt:lpstr>Symbol</vt:lpstr>
      <vt:lpstr>Office Theme</vt:lpstr>
      <vt:lpstr>RADIUS OF OX AND OTHERS ANIMALS                                      van- 601                                  UNIT-II</vt:lpstr>
      <vt:lpstr>Ox </vt:lpstr>
      <vt:lpstr>PowerPoint Presentation</vt:lpstr>
      <vt:lpstr>PowerPoint Presentation</vt:lpstr>
      <vt:lpstr>PowerPoint Presentation</vt:lpstr>
      <vt:lpstr>PowerPoint Presentation</vt:lpstr>
      <vt:lpstr>PowerPoint Presentation</vt:lpstr>
      <vt:lpstr>PowerPoint Presentation</vt:lpstr>
      <vt:lpstr>Dog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Manoj Singh</dc:creator>
  <cp:lastModifiedBy>Manoj Singh</cp:lastModifiedBy>
  <cp:revision>10</cp:revision>
  <dcterms:created xsi:type="dcterms:W3CDTF">2020-10-19T08:35:56Z</dcterms:created>
  <dcterms:modified xsi:type="dcterms:W3CDTF">2020-10-27T05:14:17Z</dcterms:modified>
</cp:coreProperties>
</file>