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1" r:id="rId3"/>
    <p:sldId id="256" r:id="rId4"/>
    <p:sldId id="272" r:id="rId5"/>
    <p:sldId id="269" r:id="rId6"/>
    <p:sldId id="27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A9AA-4894-4BD9-BE83-DF327A964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2653B-DB6E-4A84-B7AB-AFED0981D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3A8E1-8087-41B4-908F-0D9351BD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C40E0-503C-454C-A723-86380987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45238-8B32-4BF8-BBA8-190926D8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1B7F-4B5B-4196-B831-01E4186C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072B1-B486-42C7-BA72-13025565B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6FF6D-7302-44E6-91FB-547914A67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662CA-F549-4B29-8DF9-4F8BA7B5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90E7-5527-4C16-A159-4FBECDA8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9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1D740-92D1-4FD3-B8BD-3C6AEA87F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12191-A882-4D93-9F04-936A28CB5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7947E-6516-4BF2-942D-02FE67E2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F4DA6-483E-4564-A8BF-F65E2BC8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B6287-D8A6-4886-AD40-D2C85361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AAEE-6001-4A38-B549-6A80C038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D9520-9935-4246-A1DA-63F7632B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3EE7E-F0AC-4DEE-BB10-FC88B043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E2FA4-C6B1-43F4-B05F-6B8CF59C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5EA41-4BE0-423F-BDEB-EA60329C3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FB90-EF22-4715-B0A0-7EEBCC99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80D1D-81DC-4302-A60B-7DD03E77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1E73B-E8C3-42CC-A072-D2CE07C59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6B45F-4FF9-45C2-8519-6FA8C638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5C36-B37A-47F9-BA20-3E47C347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1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04C1-26E7-46FC-9754-09CE9DB2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C73A3-A67E-4E48-831B-183DE0C47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57FEB-0AA7-49F7-969E-4A056F111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CE815-9202-4AAE-9EF3-B956FC2E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48F5E-52B2-4A9D-8F93-7E3505FD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20789-028A-4160-B61B-B57B1736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8715-375D-4197-B413-A6FE759F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713C9-EA4E-4189-9645-3A41E3535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22E32-4E61-4069-B3DB-D1394C335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266DB-8C9B-4BB0-B29E-112E0E3A2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68CFEA-341D-4B5A-A4EE-8B0BB0C06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E0CE7-E75B-4A2E-8404-9833781B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79513-1B7C-445A-9A3C-CC365A58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ACC2B-48DF-4094-893D-B1E69CBE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7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CE2C-D35F-4678-A60F-D886C569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ACFCD-A4DF-4C00-9DEC-26E7DD88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370EF-A2F8-4137-8F97-45DB026A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10EE-20B4-4417-BEE9-52A87727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5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98194B-7DDC-44FB-83C8-DD9B63E1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5F4BA-AC5E-4C07-9BBA-562487B5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103FA-344B-4CCD-ABD4-5893C734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2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40F6-EE00-4AA5-95B4-D7DE7D21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F5CB-EF70-4613-8F44-DED5913E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30D17-0F0A-4C1B-9054-65F43098F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610A7-6177-475A-8FAE-33441F27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89DAD-E38D-4E1A-BAC9-B837A4E5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D70DC-DFE7-460A-8AD9-1ADE4FA8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7922-C087-4BE8-B69B-5A150803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051ED-597D-4E58-9DF9-DA19B6255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51F34-685F-4E57-9718-F0C466DBD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9B56C-0CBE-4571-8964-2F4585E2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3B365-8556-4A2A-BDEC-2765046A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87EFA-358F-4FDC-9D0B-D374D928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1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7C83BE-F555-4750-BC86-BE3C6892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6D7FB-71F5-46D1-94E2-FA7472DAD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89202-ECA5-4255-8590-357CC71E5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3BAE-9BCE-497E-BE2D-FEE7136F0A6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AC21B-5B0C-4D9E-84D8-FEA648B24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7BE88-E96F-4127-A76D-05AB0FD28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9DF0-6C38-44D6-A939-083FDAF2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0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m right: Improving opportunities for reservoir fisheries - WorldFish blog">
            <a:extLst>
              <a:ext uri="{FF2B5EF4-FFF2-40B4-BE49-F238E27FC236}">
                <a16:creationId xmlns:a16="http://schemas.microsoft.com/office/drawing/2014/main" id="{BA461044-0671-479E-9904-BE87DCDE2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4" y="359764"/>
            <a:ext cx="11377534" cy="616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269262-7C56-4AE8-80D2-88807C80B9A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Management strategies for Reservoir Fisheries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B44A5CA-2551-491D-A60D-687B59AF9AA8}"/>
              </a:ext>
            </a:extLst>
          </p:cNvPr>
          <p:cNvSpPr txBox="1">
            <a:spLocks/>
          </p:cNvSpPr>
          <p:nvPr/>
        </p:nvSpPr>
        <p:spPr>
          <a:xfrm>
            <a:off x="2258518" y="4766871"/>
            <a:ext cx="9144000" cy="13453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Mr.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Bhartendu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 Vimal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Guest Faculty-Asst. Professor</a:t>
            </a:r>
          </a:p>
          <a:p>
            <a:pPr marL="0" indent="0" algn="r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CoF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Kishanganj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, BASU, Patna</a:t>
            </a:r>
          </a:p>
        </p:txBody>
      </p:sp>
    </p:spTree>
    <p:extLst>
      <p:ext uri="{BB962C8B-B14F-4D97-AF65-F5344CB8AC3E}">
        <p14:creationId xmlns:p14="http://schemas.microsoft.com/office/powerpoint/2010/main" val="389768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8224D15-4B26-46A6-83C1-4257EC65E6CD}"/>
              </a:ext>
            </a:extLst>
          </p:cNvPr>
          <p:cNvSpPr txBox="1">
            <a:spLocks/>
          </p:cNvSpPr>
          <p:nvPr/>
        </p:nvSpPr>
        <p:spPr>
          <a:xfrm>
            <a:off x="704538" y="365126"/>
            <a:ext cx="10882858" cy="9839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Enhancement using natural production basis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DA6D45-6A28-4373-9F93-D5E904491504}"/>
              </a:ext>
            </a:extLst>
          </p:cNvPr>
          <p:cNvSpPr txBox="1">
            <a:spLocks/>
          </p:cNvSpPr>
          <p:nvPr/>
        </p:nvSpPr>
        <p:spPr>
          <a:xfrm>
            <a:off x="599607" y="1349116"/>
            <a:ext cx="10987789" cy="514375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enhancement methods using </a:t>
            </a:r>
            <a:r>
              <a:rPr lang="en-US" b="1" dirty="0">
                <a:solidFill>
                  <a:srgbClr val="002060"/>
                </a:solidFill>
              </a:rPr>
              <a:t>natural production</a:t>
            </a:r>
            <a:r>
              <a:rPr lang="en-US" dirty="0"/>
              <a:t> basis in reservoirs vary with the size of the reservoirs.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Mesh size </a:t>
            </a:r>
            <a:r>
              <a:rPr lang="en-US" dirty="0"/>
              <a:t>and </a:t>
            </a:r>
            <a:r>
              <a:rPr lang="en-US" b="1" dirty="0">
                <a:solidFill>
                  <a:srgbClr val="C00000"/>
                </a:solidFill>
              </a:rPr>
              <a:t>gear restrictions </a:t>
            </a:r>
            <a:r>
              <a:rPr lang="en-US" dirty="0"/>
              <a:t>are among the most easily applied management regulations.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b="1" dirty="0"/>
              <a:t>Mesh size </a:t>
            </a:r>
            <a:r>
              <a:rPr lang="en-US" dirty="0"/>
              <a:t>restriction involves regulation of the exploitation rate or the exploitation pattern through effort control and is practiced in Indian reservoirs during stocking programme.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These regulations </a:t>
            </a:r>
            <a:r>
              <a:rPr lang="en-US" b="1" dirty="0"/>
              <a:t>result</a:t>
            </a:r>
            <a:r>
              <a:rPr lang="en-US" dirty="0"/>
              <a:t> in utilizing maximum productivity of ecosystems by exploiting the small pelagics, or by fishing down the ecosystem or by reducing the predator masses </a:t>
            </a:r>
          </a:p>
        </p:txBody>
      </p:sp>
    </p:spTree>
    <p:extLst>
      <p:ext uri="{BB962C8B-B14F-4D97-AF65-F5344CB8AC3E}">
        <p14:creationId xmlns:p14="http://schemas.microsoft.com/office/powerpoint/2010/main" val="377118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29AE1C7-4347-4246-8BD3-4C1BC1BC8CA3}"/>
              </a:ext>
            </a:extLst>
          </p:cNvPr>
          <p:cNvSpPr txBox="1">
            <a:spLocks/>
          </p:cNvSpPr>
          <p:nvPr/>
        </p:nvSpPr>
        <p:spPr>
          <a:xfrm>
            <a:off x="673308" y="365126"/>
            <a:ext cx="10680492" cy="104395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Enhancements through manipulation of the physical base of production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23141A-4769-4040-ADD4-FB081B5021E9}"/>
              </a:ext>
            </a:extLst>
          </p:cNvPr>
          <p:cNvSpPr txBox="1">
            <a:spLocks/>
          </p:cNvSpPr>
          <p:nvPr/>
        </p:nvSpPr>
        <p:spPr>
          <a:xfrm>
            <a:off x="673308" y="1409076"/>
            <a:ext cx="10845384" cy="508379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This strategy involves the </a:t>
            </a:r>
            <a:r>
              <a:rPr lang="en-US" b="1" dirty="0">
                <a:solidFill>
                  <a:srgbClr val="0070C0"/>
                </a:solidFill>
              </a:rPr>
              <a:t>manipulation of physical factors </a:t>
            </a:r>
            <a:r>
              <a:rPr lang="en-US" dirty="0"/>
              <a:t>affecting fish production.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b="1" dirty="0"/>
              <a:t>Latitude</a:t>
            </a:r>
            <a:r>
              <a:rPr lang="en-US" dirty="0"/>
              <a:t> determines the physical factors like climatic conditions, which again </a:t>
            </a:r>
            <a:r>
              <a:rPr lang="en-US" b="1" dirty="0">
                <a:solidFill>
                  <a:srgbClr val="002060"/>
                </a:solidFill>
              </a:rPr>
              <a:t>control variables </a:t>
            </a:r>
            <a:r>
              <a:rPr lang="en-US" dirty="0"/>
              <a:t>such as temperature, light, annual insolation, seasonal variation, wind and precipitation.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All these play a major role in the </a:t>
            </a:r>
            <a:r>
              <a:rPr lang="en-US" b="1" dirty="0"/>
              <a:t>nutrient cycles </a:t>
            </a:r>
            <a:r>
              <a:rPr lang="en-US" dirty="0"/>
              <a:t>and hence the </a:t>
            </a:r>
            <a:r>
              <a:rPr lang="en-US" b="1" dirty="0">
                <a:solidFill>
                  <a:srgbClr val="002060"/>
                </a:solidFill>
              </a:rPr>
              <a:t>regeneration of biomass</a:t>
            </a:r>
            <a:r>
              <a:rPr lang="en-US" dirty="0"/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These enhancements may be classified into </a:t>
            </a:r>
            <a:r>
              <a:rPr lang="en-US" b="1" dirty="0"/>
              <a:t>edaphic, nutrient, hydrological </a:t>
            </a:r>
            <a:r>
              <a:rPr lang="en-US" dirty="0"/>
              <a:t>and</a:t>
            </a:r>
            <a:r>
              <a:rPr lang="en-US" b="1" dirty="0"/>
              <a:t> habitat enhancements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870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85007C7-4DC2-47DB-ABAA-E609EFD7095E}"/>
              </a:ext>
            </a:extLst>
          </p:cNvPr>
          <p:cNvSpPr txBox="1">
            <a:spLocks/>
          </p:cNvSpPr>
          <p:nvPr/>
        </p:nvSpPr>
        <p:spPr>
          <a:xfrm>
            <a:off x="434715" y="365125"/>
            <a:ext cx="10919085" cy="7591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Edaphic enhancements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78DFE8-C168-4D9C-B740-241503E07E5B}"/>
              </a:ext>
            </a:extLst>
          </p:cNvPr>
          <p:cNvSpPr txBox="1">
            <a:spLocks/>
          </p:cNvSpPr>
          <p:nvPr/>
        </p:nvSpPr>
        <p:spPr>
          <a:xfrm>
            <a:off x="434715" y="1124262"/>
            <a:ext cx="11362543" cy="523156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</a:t>
            </a:r>
            <a:r>
              <a:rPr lang="en-US" b="1" dirty="0"/>
              <a:t>edaphic conditions </a:t>
            </a:r>
            <a:r>
              <a:rPr lang="en-US" dirty="0"/>
              <a:t>determine the chemical composition of the soil in the surrounding watershed, and thus the supply of nutrients and trace elements for organic synthesis.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/>
              <a:t> </a:t>
            </a:r>
          </a:p>
          <a:p>
            <a:pPr algn="just"/>
            <a:r>
              <a:rPr lang="en-US" dirty="0"/>
              <a:t>Thus, the enhancements based on </a:t>
            </a:r>
            <a:r>
              <a:rPr lang="en-US" b="1" dirty="0">
                <a:solidFill>
                  <a:srgbClr val="002060"/>
                </a:solidFill>
              </a:rPr>
              <a:t>manipulations in edaphic factors </a:t>
            </a:r>
            <a:r>
              <a:rPr lang="en-US" dirty="0"/>
              <a:t>depend on the </a:t>
            </a:r>
            <a:r>
              <a:rPr lang="en-US" b="1" dirty="0"/>
              <a:t>nutrient status of the water body </a:t>
            </a:r>
            <a:r>
              <a:rPr lang="en-US" dirty="0"/>
              <a:t>and </a:t>
            </a:r>
            <a:r>
              <a:rPr lang="en-US" b="1" dirty="0"/>
              <a:t>soil</a:t>
            </a:r>
            <a:r>
              <a:rPr lang="en-US" dirty="0"/>
              <a:t> along with the physical variables such as specific conductivity, total alkalinity etc.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morphology</a:t>
            </a:r>
            <a:r>
              <a:rPr lang="en-US" dirty="0"/>
              <a:t> of a reservoir, particularly area, volume, depth, and shoreline development or gradient, is also of major importance to the productivity.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>
                <a:solidFill>
                  <a:srgbClr val="002060"/>
                </a:solidFill>
              </a:rPr>
              <a:t>mean depth </a:t>
            </a:r>
            <a:r>
              <a:rPr lang="en-US" dirty="0"/>
              <a:t>is a single morphometric parameter used to </a:t>
            </a:r>
            <a:r>
              <a:rPr lang="en-US" b="1" dirty="0"/>
              <a:t>estimate</a:t>
            </a:r>
            <a:r>
              <a:rPr lang="en-US" dirty="0"/>
              <a:t> the production potential of a reservoir</a:t>
            </a:r>
          </a:p>
        </p:txBody>
      </p:sp>
    </p:spTree>
    <p:extLst>
      <p:ext uri="{BB962C8B-B14F-4D97-AF65-F5344CB8AC3E}">
        <p14:creationId xmlns:p14="http://schemas.microsoft.com/office/powerpoint/2010/main" val="397893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2F54A9D-807C-4F51-8811-8B6A68B11BA2}"/>
              </a:ext>
            </a:extLst>
          </p:cNvPr>
          <p:cNvSpPr txBox="1">
            <a:spLocks/>
          </p:cNvSpPr>
          <p:nvPr/>
        </p:nvSpPr>
        <p:spPr>
          <a:xfrm>
            <a:off x="509665" y="232348"/>
            <a:ext cx="11137691" cy="102895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Enhancements based on biological basis of production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FD5CF0-61E3-4A4D-A350-427103BC8559}"/>
              </a:ext>
            </a:extLst>
          </p:cNvPr>
          <p:cNvSpPr txBox="1">
            <a:spLocks/>
          </p:cNvSpPr>
          <p:nvPr/>
        </p:nvSpPr>
        <p:spPr>
          <a:xfrm>
            <a:off x="509665" y="1528998"/>
            <a:ext cx="11137691" cy="509665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solidFill>
                  <a:srgbClr val="002060"/>
                </a:solidFill>
              </a:rPr>
              <a:t>Biological enhancements </a:t>
            </a:r>
            <a:r>
              <a:rPr lang="en-US" dirty="0"/>
              <a:t>can be done through </a:t>
            </a:r>
            <a:r>
              <a:rPr lang="en-US" b="1" dirty="0"/>
              <a:t>manipulation of the fish community </a:t>
            </a:r>
            <a:r>
              <a:rPr lang="en-US" dirty="0"/>
              <a:t>and culture based systems: from open to closed aquaculture. </a:t>
            </a:r>
          </a:p>
          <a:p>
            <a:pPr algn="just"/>
            <a:r>
              <a:rPr lang="en-US" dirty="0"/>
              <a:t>Fish community can be manipulated using species introductions and stock enhancements.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Species introduction</a:t>
            </a:r>
            <a:r>
              <a:rPr lang="en-US" dirty="0"/>
              <a:t>: Species introductions into a reservoir system area </a:t>
            </a:r>
            <a:r>
              <a:rPr lang="en-US" b="1" dirty="0"/>
              <a:t>controversial</a:t>
            </a:r>
            <a:r>
              <a:rPr lang="en-US" dirty="0"/>
              <a:t> issue on account of the competition offered by the introduced species at various levels to the endemic fishes of the system. </a:t>
            </a:r>
            <a:r>
              <a:rPr lang="en-US" i="1" dirty="0"/>
              <a:t>Oreochromis </a:t>
            </a:r>
            <a:r>
              <a:rPr lang="en-US" i="1" dirty="0" err="1"/>
              <a:t>mossambicus</a:t>
            </a:r>
            <a:r>
              <a:rPr lang="en-US" dirty="0"/>
              <a:t>, </a:t>
            </a:r>
            <a:r>
              <a:rPr lang="en-US" i="1" dirty="0" err="1"/>
              <a:t>Ctenopharyngodon</a:t>
            </a:r>
            <a:r>
              <a:rPr lang="en-US" i="1" dirty="0"/>
              <a:t> </a:t>
            </a:r>
            <a:r>
              <a:rPr lang="en-US" i="1" dirty="0" err="1"/>
              <a:t>idella</a:t>
            </a:r>
            <a:r>
              <a:rPr lang="en-US" dirty="0"/>
              <a:t>, </a:t>
            </a:r>
            <a:r>
              <a:rPr lang="en-US" i="1" dirty="0" err="1"/>
              <a:t>Hypophthalmichthys</a:t>
            </a:r>
            <a:r>
              <a:rPr lang="en-US" i="1" dirty="0"/>
              <a:t> molitrix</a:t>
            </a:r>
            <a:r>
              <a:rPr lang="en-US" dirty="0"/>
              <a:t>, </a:t>
            </a:r>
            <a:r>
              <a:rPr lang="en-US" i="1" dirty="0" err="1"/>
              <a:t>Clarias</a:t>
            </a:r>
            <a:r>
              <a:rPr lang="en-US" i="1" dirty="0"/>
              <a:t> </a:t>
            </a:r>
            <a:r>
              <a:rPr lang="en-US" i="1" dirty="0" err="1"/>
              <a:t>gariepinus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Cyprinus </a:t>
            </a:r>
            <a:r>
              <a:rPr lang="en-US" i="1" dirty="0" err="1"/>
              <a:t>carpio</a:t>
            </a:r>
            <a:r>
              <a:rPr lang="en-US" i="1" dirty="0"/>
              <a:t> </a:t>
            </a:r>
            <a:r>
              <a:rPr lang="en-US" dirty="0"/>
              <a:t>have gained entry to Indian reservoir system. The impacts of these entries were already discussed. Accidental introduction of Silver carp is a great example in the Indian context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b="1" dirty="0"/>
              <a:t>Stock enhancements</a:t>
            </a:r>
            <a:r>
              <a:rPr lang="en-US" dirty="0"/>
              <a:t>: This enhancement strategy has been concluded into </a:t>
            </a:r>
            <a:r>
              <a:rPr lang="en-US" b="1" dirty="0"/>
              <a:t>4 types </a:t>
            </a:r>
            <a:r>
              <a:rPr lang="en-US" dirty="0"/>
              <a:t>mainly </a:t>
            </a:r>
            <a:r>
              <a:rPr lang="en-US" b="1" dirty="0"/>
              <a:t>single species, multiple species, predator enhancement </a:t>
            </a:r>
            <a:r>
              <a:rPr lang="en-US" dirty="0"/>
              <a:t>and </a:t>
            </a:r>
            <a:r>
              <a:rPr lang="en-US" b="1" dirty="0"/>
              <a:t>predator control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Stock enhancement may be done either by </a:t>
            </a:r>
            <a:r>
              <a:rPr lang="en-US" b="1" dirty="0"/>
              <a:t>altering the species </a:t>
            </a:r>
            <a:r>
              <a:rPr lang="en-US" dirty="0"/>
              <a:t>itself or by altering the </a:t>
            </a:r>
            <a:r>
              <a:rPr lang="en-US" b="1" dirty="0"/>
              <a:t>relative stock density</a:t>
            </a:r>
            <a:r>
              <a:rPr lang="en-US" dirty="0"/>
              <a:t>. Usually, in India, these include mixtures of bottom feeders, higher vegetation feeders and pelagic zooplankton and phytoplankton feeders, which is otherwise a relative proportion of Indian Major Carps. This multispecies enhancement strategy is usually applied across India.</a:t>
            </a:r>
          </a:p>
        </p:txBody>
      </p:sp>
    </p:spTree>
    <p:extLst>
      <p:ext uri="{BB962C8B-B14F-4D97-AF65-F5344CB8AC3E}">
        <p14:creationId xmlns:p14="http://schemas.microsoft.com/office/powerpoint/2010/main" val="1694189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75F8D3-F591-44AD-AE92-9647157715B9}"/>
              </a:ext>
            </a:extLst>
          </p:cNvPr>
          <p:cNvSpPr txBox="1">
            <a:spLocks/>
          </p:cNvSpPr>
          <p:nvPr/>
        </p:nvSpPr>
        <p:spPr>
          <a:xfrm>
            <a:off x="554636" y="230214"/>
            <a:ext cx="11182662" cy="9390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FF0000"/>
                </a:solidFill>
              </a:rPr>
              <a:t>Enhancements through Culture-Based Systems: From Open to Closed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478E1C-D45C-4162-BB29-DE2D6394005E}"/>
              </a:ext>
            </a:extLst>
          </p:cNvPr>
          <p:cNvSpPr txBox="1">
            <a:spLocks/>
          </p:cNvSpPr>
          <p:nvPr/>
        </p:nvSpPr>
        <p:spPr>
          <a:xfrm>
            <a:off x="554636" y="1289154"/>
            <a:ext cx="11182662" cy="515661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Though interventions from </a:t>
            </a:r>
            <a:r>
              <a:rPr lang="en-US" b="1" dirty="0"/>
              <a:t>coves</a:t>
            </a:r>
            <a:r>
              <a:rPr lang="en-US" dirty="0"/>
              <a:t> to </a:t>
            </a:r>
            <a:r>
              <a:rPr lang="en-US" b="1" dirty="0"/>
              <a:t>finger ponds </a:t>
            </a:r>
            <a:r>
              <a:rPr lang="en-US" dirty="0"/>
              <a:t>have been applied in reservoirs.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Another step towards more closed systems comparable with more </a:t>
            </a:r>
            <a:r>
              <a:rPr lang="en-US" b="1" dirty="0">
                <a:solidFill>
                  <a:srgbClr val="C00000"/>
                </a:solidFill>
              </a:rPr>
              <a:t>intensive forms of land-based aquaculture</a:t>
            </a:r>
            <a:r>
              <a:rPr lang="en-US" dirty="0"/>
              <a:t> is cage-cultures.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Cultures have the advantage above land-based systems that they do not make claims on scarce land resources.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/>
              <a:t> 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Cage cultures </a:t>
            </a:r>
            <a:r>
              <a:rPr lang="en-US" dirty="0"/>
              <a:t>have developed independently, but are often closely associated with other forms of enhancement.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Among the synergetic effects are stocking through </a:t>
            </a:r>
            <a:r>
              <a:rPr lang="en-US" b="1" dirty="0"/>
              <a:t>escapement of cultured species </a:t>
            </a:r>
            <a:r>
              <a:rPr lang="en-US" dirty="0"/>
              <a:t>from cages to the wild and through the </a:t>
            </a:r>
            <a:r>
              <a:rPr lang="en-US" b="1" dirty="0"/>
              <a:t>eutrophication of the lake environment </a:t>
            </a:r>
            <a:r>
              <a:rPr lang="en-US" dirty="0"/>
              <a:t>through the leaching of nutrients and excess food into the natural environment</a:t>
            </a:r>
          </a:p>
        </p:txBody>
      </p:sp>
    </p:spTree>
    <p:extLst>
      <p:ext uri="{BB962C8B-B14F-4D97-AF65-F5344CB8AC3E}">
        <p14:creationId xmlns:p14="http://schemas.microsoft.com/office/powerpoint/2010/main" val="46000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E329CF4-01A8-487A-A3C8-0341D028824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9540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FF0000"/>
                </a:solidFill>
              </a:rPr>
              <a:t>Challenges in Enhancement Strategies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A99139-E190-4D5F-A6B4-FF81BED43EFC}"/>
              </a:ext>
            </a:extLst>
          </p:cNvPr>
          <p:cNvSpPr txBox="1">
            <a:spLocks/>
          </p:cNvSpPr>
          <p:nvPr/>
        </p:nvSpPr>
        <p:spPr>
          <a:xfrm>
            <a:off x="392243" y="1572379"/>
            <a:ext cx="11407514" cy="383625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+mj-lt"/>
              <a:buAutoNum type="romanLcPeriod"/>
            </a:pPr>
            <a:r>
              <a:rPr lang="en-US" sz="2400" b="1" dirty="0">
                <a:solidFill>
                  <a:srgbClr val="002060"/>
                </a:solidFill>
              </a:rPr>
              <a:t>Available natural production basis</a:t>
            </a:r>
            <a:r>
              <a:rPr lang="en-US" sz="2400" dirty="0"/>
              <a:t>: There is a need to investigate spatial and temporal dynamics of fishing effort in small scale fisheries and their capacity to react and adapt to fluctuating environments</a:t>
            </a:r>
          </a:p>
          <a:p>
            <a:pPr marL="571500" indent="-571500" algn="just">
              <a:buFont typeface="+mj-lt"/>
              <a:buAutoNum type="romanLcPeriod"/>
            </a:pPr>
            <a:endParaRPr lang="en-US" sz="2400" dirty="0"/>
          </a:p>
          <a:p>
            <a:pPr marL="571500" indent="-571500" algn="just">
              <a:buFont typeface="+mj-lt"/>
              <a:buAutoNum type="romanLcPeriod"/>
            </a:pPr>
            <a:r>
              <a:rPr lang="en-US" sz="2400" b="1" dirty="0">
                <a:solidFill>
                  <a:srgbClr val="002060"/>
                </a:solidFill>
              </a:rPr>
              <a:t>Physical basis of production</a:t>
            </a:r>
            <a:r>
              <a:rPr lang="en-US" sz="2400" dirty="0"/>
              <a:t>: For lakes and reservoirs, more studies are needed to understand impact of hydrological and edaphic fluctuations in relation to productivity</a:t>
            </a:r>
          </a:p>
          <a:p>
            <a:pPr marL="571500" indent="-571500" algn="just">
              <a:buFont typeface="+mj-lt"/>
              <a:buAutoNum type="romanLcPeriod"/>
            </a:pPr>
            <a:endParaRPr lang="en-US" sz="2400" dirty="0"/>
          </a:p>
          <a:p>
            <a:pPr marL="571500" indent="-571500" algn="just">
              <a:buFont typeface="+mj-lt"/>
              <a:buAutoNum type="romanLcPeriod"/>
            </a:pPr>
            <a:r>
              <a:rPr lang="en-US" sz="2400" b="1" dirty="0">
                <a:solidFill>
                  <a:srgbClr val="002060"/>
                </a:solidFill>
              </a:rPr>
              <a:t>Biological basis for production</a:t>
            </a:r>
            <a:r>
              <a:rPr lang="en-US" sz="2400" dirty="0"/>
              <a:t>: The pelagic zone in many reservoirs has no indigenous lacustrine fish fauna and therefore remains uninhabited and underutilized from a fishery perspective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E0A5AF-A989-4E80-B819-1CA20D4B7749}"/>
              </a:ext>
            </a:extLst>
          </p:cNvPr>
          <p:cNvSpPr/>
          <p:nvPr/>
        </p:nvSpPr>
        <p:spPr>
          <a:xfrm>
            <a:off x="604603" y="5556946"/>
            <a:ext cx="113425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Hence, </a:t>
            </a:r>
            <a:r>
              <a:rPr lang="en-US" sz="2400" b="1" dirty="0">
                <a:solidFill>
                  <a:srgbClr val="FF0000"/>
                </a:solidFill>
              </a:rPr>
              <a:t>meta-analysis</a:t>
            </a:r>
            <a:r>
              <a:rPr lang="en-US" sz="2400" dirty="0"/>
              <a:t> of different experimental data and information on  enhancement practices is needed</a:t>
            </a:r>
          </a:p>
        </p:txBody>
      </p:sp>
    </p:spTree>
    <p:extLst>
      <p:ext uri="{BB962C8B-B14F-4D97-AF65-F5344CB8AC3E}">
        <p14:creationId xmlns:p14="http://schemas.microsoft.com/office/powerpoint/2010/main" val="155762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ervoir Fisheries">
            <a:extLst>
              <a:ext uri="{FF2B5EF4-FFF2-40B4-BE49-F238E27FC236}">
                <a16:creationId xmlns:a16="http://schemas.microsoft.com/office/drawing/2014/main" id="{CC7BD35A-3BEB-4380-851E-6F45967A3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ntroduction to metadata management">
            <a:extLst>
              <a:ext uri="{FF2B5EF4-FFF2-40B4-BE49-F238E27FC236}">
                <a16:creationId xmlns:a16="http://schemas.microsoft.com/office/drawing/2014/main" id="{3ABDD451-5C79-447D-9BF8-CF761F218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2" b="11670"/>
          <a:stretch/>
        </p:blipFill>
        <p:spPr bwMode="auto">
          <a:xfrm>
            <a:off x="2083632" y="4099809"/>
            <a:ext cx="8649323" cy="25183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ervoir Fisheries">
            <a:extLst>
              <a:ext uri="{FF2B5EF4-FFF2-40B4-BE49-F238E27FC236}">
                <a16:creationId xmlns:a16="http://schemas.microsoft.com/office/drawing/2014/main" id="{0CF71F2B-3F07-4BD5-9F9A-DF617986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70E60B-1590-4306-BA56-ECD6CB73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676" y="634724"/>
            <a:ext cx="11257613" cy="5706115"/>
          </a:xfrm>
        </p:spPr>
        <p:txBody>
          <a:bodyPr>
            <a:normAutofit/>
          </a:bodyPr>
          <a:lstStyle/>
          <a:p>
            <a:pPr algn="just"/>
            <a:endParaRPr lang="en-US" sz="2400" dirty="0"/>
          </a:p>
          <a:p>
            <a:pPr algn="just"/>
            <a:r>
              <a:rPr lang="en-US" sz="2400" dirty="0"/>
              <a:t>Gap between the increased demand for fish and the apparent limited growth for natural production, invoked the need for various forms of culture fisheries globally. 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This includes the </a:t>
            </a:r>
            <a:r>
              <a:rPr lang="en-US" sz="2400" b="1" dirty="0">
                <a:solidFill>
                  <a:srgbClr val="7030A0"/>
                </a:solidFill>
              </a:rPr>
              <a:t>enhancement of natural production </a:t>
            </a:r>
            <a:r>
              <a:rPr lang="en-US" sz="2400" dirty="0"/>
              <a:t>in larger water bodies such as natural lakes and man-made reservoirs.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The reservoir, </a:t>
            </a:r>
            <a:r>
              <a:rPr lang="en-US" sz="2400" b="1" dirty="0">
                <a:solidFill>
                  <a:srgbClr val="C00000"/>
                </a:solidFill>
              </a:rPr>
              <a:t>a large man-made ecosystem </a:t>
            </a:r>
            <a:r>
              <a:rPr lang="en-US" sz="2400" dirty="0"/>
              <a:t>and co-existence of </a:t>
            </a:r>
            <a:r>
              <a:rPr lang="en-US" sz="2400" b="1" dirty="0"/>
              <a:t>fluviatile</a:t>
            </a:r>
            <a:r>
              <a:rPr lang="en-US" sz="2400" dirty="0"/>
              <a:t> as well as </a:t>
            </a:r>
            <a:r>
              <a:rPr lang="en-US" sz="2400" b="1" dirty="0"/>
              <a:t>lacustrine</a:t>
            </a:r>
            <a:r>
              <a:rPr lang="en-US" sz="2400" dirty="0"/>
              <a:t> ecosystem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The average fish productivity of reservoirs in India is nearly </a:t>
            </a:r>
            <a:r>
              <a:rPr lang="en-US" sz="2400" b="1" dirty="0">
                <a:solidFill>
                  <a:srgbClr val="FF0000"/>
                </a:solidFill>
              </a:rPr>
              <a:t>30 Kg/ha</a:t>
            </a:r>
            <a:r>
              <a:rPr lang="en-US" sz="2400" dirty="0"/>
              <a:t>, not sufficient enough to match the ever-doubling rate of population demands.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734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m right: Improving opportunities for reservoir fisheries - WorldFish blog">
            <a:extLst>
              <a:ext uri="{FF2B5EF4-FFF2-40B4-BE49-F238E27FC236}">
                <a16:creationId xmlns:a16="http://schemas.microsoft.com/office/drawing/2014/main" id="{B054920C-1F4B-46AB-84CB-3925B4014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2" y="239844"/>
            <a:ext cx="117672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B825571-AC9B-4E45-ABA1-4166CA0DF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99488"/>
              </p:ext>
            </p:extLst>
          </p:nvPr>
        </p:nvGraphicFramePr>
        <p:xfrm>
          <a:off x="444708" y="1251323"/>
          <a:ext cx="11302584" cy="196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646">
                  <a:extLst>
                    <a:ext uri="{9D8B030D-6E8A-4147-A177-3AD203B41FA5}">
                      <a16:colId xmlns:a16="http://schemas.microsoft.com/office/drawing/2014/main" val="1051898205"/>
                    </a:ext>
                  </a:extLst>
                </a:gridCol>
                <a:gridCol w="2825646">
                  <a:extLst>
                    <a:ext uri="{9D8B030D-6E8A-4147-A177-3AD203B41FA5}">
                      <a16:colId xmlns:a16="http://schemas.microsoft.com/office/drawing/2014/main" val="3644896680"/>
                    </a:ext>
                  </a:extLst>
                </a:gridCol>
                <a:gridCol w="2825646">
                  <a:extLst>
                    <a:ext uri="{9D8B030D-6E8A-4147-A177-3AD203B41FA5}">
                      <a16:colId xmlns:a16="http://schemas.microsoft.com/office/drawing/2014/main" val="848155064"/>
                    </a:ext>
                  </a:extLst>
                </a:gridCol>
                <a:gridCol w="2825646">
                  <a:extLst>
                    <a:ext uri="{9D8B030D-6E8A-4147-A177-3AD203B41FA5}">
                      <a16:colId xmlns:a16="http://schemas.microsoft.com/office/drawing/2014/main" val="3237195090"/>
                    </a:ext>
                  </a:extLst>
                </a:gridCol>
              </a:tblGrid>
              <a:tr h="6556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Type of reservoir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224727"/>
                  </a:ext>
                </a:extLst>
              </a:tr>
              <a:tr h="6556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19,134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180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275173"/>
                  </a:ext>
                </a:extLst>
              </a:tr>
              <a:tr h="655699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Area (ha)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14,85,557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5,27,541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11,40,268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93915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66606D5-49D3-47E8-99DD-91A83442598E}"/>
              </a:ext>
            </a:extLst>
          </p:cNvPr>
          <p:cNvSpPr/>
          <p:nvPr/>
        </p:nvSpPr>
        <p:spPr>
          <a:xfrm>
            <a:off x="3704413" y="789658"/>
            <a:ext cx="4783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Table 1: Reservoir resources of India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71906B-0C74-4FA6-B753-C0142E222DDA}"/>
              </a:ext>
            </a:extLst>
          </p:cNvPr>
          <p:cNvSpPr/>
          <p:nvPr/>
        </p:nvSpPr>
        <p:spPr>
          <a:xfrm>
            <a:off x="2868116" y="4500435"/>
            <a:ext cx="6455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Table 2: Fish yield (Kg/ha) from Indian reservoirs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3DBB11A-213E-42C3-9EAC-C81C0F9C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15247"/>
              </p:ext>
            </p:extLst>
          </p:nvPr>
        </p:nvGraphicFramePr>
        <p:xfrm>
          <a:off x="444708" y="4962100"/>
          <a:ext cx="11302584" cy="12891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7706">
                  <a:extLst>
                    <a:ext uri="{9D8B030D-6E8A-4147-A177-3AD203B41FA5}">
                      <a16:colId xmlns:a16="http://schemas.microsoft.com/office/drawing/2014/main" val="3066293840"/>
                    </a:ext>
                  </a:extLst>
                </a:gridCol>
                <a:gridCol w="2653259">
                  <a:extLst>
                    <a:ext uri="{9D8B030D-6E8A-4147-A177-3AD203B41FA5}">
                      <a16:colId xmlns:a16="http://schemas.microsoft.com/office/drawing/2014/main" val="3649030767"/>
                    </a:ext>
                  </a:extLst>
                </a:gridCol>
                <a:gridCol w="2773180">
                  <a:extLst>
                    <a:ext uri="{9D8B030D-6E8A-4147-A177-3AD203B41FA5}">
                      <a16:colId xmlns:a16="http://schemas.microsoft.com/office/drawing/2014/main" val="237585887"/>
                    </a:ext>
                  </a:extLst>
                </a:gridCol>
                <a:gridCol w="2378439">
                  <a:extLst>
                    <a:ext uri="{9D8B030D-6E8A-4147-A177-3AD203B41FA5}">
                      <a16:colId xmlns:a16="http://schemas.microsoft.com/office/drawing/2014/main" val="3239186739"/>
                    </a:ext>
                  </a:extLst>
                </a:gridCol>
              </a:tblGrid>
              <a:tr h="644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Type of reservoir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755152"/>
                  </a:ext>
                </a:extLst>
              </a:tr>
              <a:tr h="644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Average fish yield (Kg/ha)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62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7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69C7CD6-0078-4699-93D7-914E2A17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7D5CC2-0868-429C-BF3C-1500F0C50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7" y="434716"/>
            <a:ext cx="11122700" cy="5742248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Any fishery enhancement activity in a reservoir should be based on the </a:t>
            </a:r>
            <a:r>
              <a:rPr lang="en-US" sz="2400" b="1" dirty="0"/>
              <a:t>morpho-edaphic factors </a:t>
            </a:r>
            <a:r>
              <a:rPr lang="en-US" sz="2400" dirty="0"/>
              <a:t>of the reservoir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There are many reservoirs in India extending over an area of </a:t>
            </a:r>
            <a:r>
              <a:rPr lang="en-US" sz="2400" b="1" dirty="0">
                <a:solidFill>
                  <a:srgbClr val="FF0000"/>
                </a:solidFill>
              </a:rPr>
              <a:t>3.0 million ha </a:t>
            </a:r>
            <a:r>
              <a:rPr lang="en-US" sz="2400" dirty="0"/>
              <a:t>and distributed under divergent geo-climatic, morphometric and edaphic environments.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average productivity from these reservoirs in India is nearly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30 Kg/ha </a:t>
            </a:r>
            <a:r>
              <a:rPr lang="en-US" sz="2400" dirty="0"/>
              <a:t>against the production potential of </a:t>
            </a:r>
            <a:r>
              <a:rPr lang="en-US" sz="2400" b="1" dirty="0">
                <a:solidFill>
                  <a:srgbClr val="002060"/>
                </a:solidFill>
              </a:rPr>
              <a:t>250 Kg/ha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recent strategies adopted in fisheries production are named as </a:t>
            </a:r>
            <a:r>
              <a:rPr lang="en-US" sz="2400" b="1" dirty="0">
                <a:solidFill>
                  <a:srgbClr val="00B050"/>
                </a:solidFill>
              </a:rPr>
              <a:t>enhancement strategies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enhancements are </a:t>
            </a:r>
            <a:r>
              <a:rPr lang="en-US" sz="2400" b="1" dirty="0">
                <a:solidFill>
                  <a:srgbClr val="7030A0"/>
                </a:solidFill>
              </a:rPr>
              <a:t>interventions in the physical or ecological functioning of aquatic resources</a:t>
            </a:r>
            <a:r>
              <a:rPr lang="en-US" sz="2400" dirty="0"/>
              <a:t> which are dependent on a series of </a:t>
            </a:r>
            <a:r>
              <a:rPr lang="en-US" sz="2400" b="1" dirty="0"/>
              <a:t>biotic </a:t>
            </a:r>
            <a:r>
              <a:rPr lang="en-US" sz="2400" dirty="0"/>
              <a:t>and </a:t>
            </a:r>
            <a:r>
              <a:rPr lang="en-US" sz="2400" b="1" dirty="0"/>
              <a:t>abiotic </a:t>
            </a:r>
            <a:r>
              <a:rPr lang="en-US" sz="2400" dirty="0"/>
              <a:t>factors </a:t>
            </a:r>
          </a:p>
        </p:txBody>
      </p:sp>
    </p:spTree>
    <p:extLst>
      <p:ext uri="{BB962C8B-B14F-4D97-AF65-F5344CB8AC3E}">
        <p14:creationId xmlns:p14="http://schemas.microsoft.com/office/powerpoint/2010/main" val="86445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99318A-F612-4DF2-8E1B-108429336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4" y="524657"/>
            <a:ext cx="11482465" cy="6178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546F5A-3C3D-4605-9E64-A5666B96C660}"/>
              </a:ext>
            </a:extLst>
          </p:cNvPr>
          <p:cNvSpPr/>
          <p:nvPr/>
        </p:nvSpPr>
        <p:spPr>
          <a:xfrm>
            <a:off x="3043273" y="155324"/>
            <a:ext cx="6105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broad distinguishing features of small and large reservoirs</a:t>
            </a:r>
          </a:p>
        </p:txBody>
      </p:sp>
    </p:spTree>
    <p:extLst>
      <p:ext uri="{BB962C8B-B14F-4D97-AF65-F5344CB8AC3E}">
        <p14:creationId xmlns:p14="http://schemas.microsoft.com/office/powerpoint/2010/main" val="395433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151D27-B2AE-498C-A829-19CBD8988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45" y="992220"/>
            <a:ext cx="11497456" cy="5423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97780F-F574-4D1E-A7DB-2C9DFEA4862D}"/>
              </a:ext>
            </a:extLst>
          </p:cNvPr>
          <p:cNvSpPr/>
          <p:nvPr/>
        </p:nvSpPr>
        <p:spPr>
          <a:xfrm>
            <a:off x="2386547" y="592110"/>
            <a:ext cx="78486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Physico</a:t>
            </a:r>
            <a:r>
              <a:rPr lang="en-US" sz="20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-chemical features of </a:t>
            </a:r>
            <a:r>
              <a:rPr lang="en-US" sz="2000" b="1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lndian</a:t>
            </a:r>
            <a:r>
              <a:rPr lang="en-US" sz="20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reservoirs (range of values)</a:t>
            </a:r>
          </a:p>
        </p:txBody>
      </p:sp>
    </p:spTree>
    <p:extLst>
      <p:ext uri="{BB962C8B-B14F-4D97-AF65-F5344CB8AC3E}">
        <p14:creationId xmlns:p14="http://schemas.microsoft.com/office/powerpoint/2010/main" val="238302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ervoir Fisheries">
            <a:extLst>
              <a:ext uri="{FF2B5EF4-FFF2-40B4-BE49-F238E27FC236}">
                <a16:creationId xmlns:a16="http://schemas.microsoft.com/office/drawing/2014/main" id="{E44F2539-5430-403F-BA08-1517F7167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A64DD9-1B33-4A7D-ABE9-06EA3848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97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Purpose of fishery enhancement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70E1F4-F432-49EC-9D54-C012CC3BC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The purpose of fishery enhancement strategies varies from fisheries development aspects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It deals with </a:t>
            </a:r>
            <a:r>
              <a:rPr lang="en-US" b="1" dirty="0"/>
              <a:t>optimizing the utilization of whole ecosystem </a:t>
            </a:r>
            <a:r>
              <a:rPr lang="en-US" dirty="0"/>
              <a:t>and selective fishing down of the food webs, to </a:t>
            </a:r>
            <a:r>
              <a:rPr lang="en-US" b="1" dirty="0">
                <a:solidFill>
                  <a:srgbClr val="00B050"/>
                </a:solidFill>
              </a:rPr>
              <a:t>manipulations of stock, species and environment</a:t>
            </a:r>
            <a:r>
              <a:rPr lang="en-US" dirty="0"/>
              <a:t> which ensure stock increment and offering of favorable habitats through habitat modifications to closed enhancements including cages, pens and raceways.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5E0174B-0939-43CD-9E78-435F33EA13A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9090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Factors Affecting Fishery in a Reservoir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63D104-8BB3-408C-A58A-E54A5D5E01D4}"/>
              </a:ext>
            </a:extLst>
          </p:cNvPr>
          <p:cNvSpPr txBox="1">
            <a:spLocks/>
          </p:cNvSpPr>
          <p:nvPr/>
        </p:nvSpPr>
        <p:spPr>
          <a:xfrm>
            <a:off x="584616" y="1409075"/>
            <a:ext cx="11092722" cy="5083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/>
              <a:t>Biotic</a:t>
            </a:r>
            <a:r>
              <a:rPr lang="en-US" dirty="0"/>
              <a:t> and </a:t>
            </a:r>
            <a:r>
              <a:rPr lang="en-US" b="1" dirty="0"/>
              <a:t>abiotic</a:t>
            </a:r>
            <a:r>
              <a:rPr lang="en-US" dirty="0"/>
              <a:t> may be the two broad types of factors that determine the productivity from any reservoir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/>
              <a:t>abiotic factors </a:t>
            </a:r>
            <a:r>
              <a:rPr lang="en-US" dirty="0"/>
              <a:t>which are related to the </a:t>
            </a:r>
            <a:r>
              <a:rPr lang="en-US" b="1" dirty="0">
                <a:solidFill>
                  <a:srgbClr val="00B050"/>
                </a:solidFill>
              </a:rPr>
              <a:t>geographical location </a:t>
            </a:r>
            <a:r>
              <a:rPr lang="en-US" dirty="0"/>
              <a:t>and </a:t>
            </a:r>
            <a:r>
              <a:rPr lang="en-US" b="1" dirty="0">
                <a:solidFill>
                  <a:srgbClr val="00B050"/>
                </a:solidFill>
              </a:rPr>
              <a:t>microclimate of the reservoir </a:t>
            </a:r>
            <a:r>
              <a:rPr lang="en-US" dirty="0"/>
              <a:t>are independent variables beyond the control of fishery managers.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Some of such factors include </a:t>
            </a:r>
            <a:r>
              <a:rPr lang="en-US" b="1" dirty="0">
                <a:solidFill>
                  <a:srgbClr val="7030A0"/>
                </a:solidFill>
              </a:rPr>
              <a:t>physical</a:t>
            </a:r>
            <a:r>
              <a:rPr lang="en-US" dirty="0"/>
              <a:t> factors (morphometric, climatic, edaphic) and hydrologic factors.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/>
              <a:t>biological factors </a:t>
            </a:r>
            <a:r>
              <a:rPr lang="en-US" dirty="0"/>
              <a:t>such as </a:t>
            </a:r>
            <a:r>
              <a:rPr lang="en-US" b="1" dirty="0">
                <a:solidFill>
                  <a:srgbClr val="7030A0"/>
                </a:solidFill>
              </a:rPr>
              <a:t>food-web</a:t>
            </a:r>
            <a:r>
              <a:rPr lang="en-US" dirty="0"/>
              <a:t>, </a:t>
            </a:r>
            <a:r>
              <a:rPr lang="en-US" b="1" dirty="0">
                <a:solidFill>
                  <a:srgbClr val="7030A0"/>
                </a:solidFill>
              </a:rPr>
              <a:t>community</a:t>
            </a:r>
            <a:r>
              <a:rPr lang="en-US" dirty="0"/>
              <a:t> and </a:t>
            </a:r>
            <a:r>
              <a:rPr lang="en-US" b="1" dirty="0">
                <a:solidFill>
                  <a:srgbClr val="7030A0"/>
                </a:solidFill>
              </a:rPr>
              <a:t>evolutionary specifics </a:t>
            </a:r>
            <a:r>
              <a:rPr lang="en-US" dirty="0"/>
              <a:t>also determine the fishery productivity from any natural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2523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rvoir Fisheries">
            <a:extLst>
              <a:ext uri="{FF2B5EF4-FFF2-40B4-BE49-F238E27FC236}">
                <a16:creationId xmlns:a16="http://schemas.microsoft.com/office/drawing/2014/main" id="{DBCDA0C5-4FBE-48F1-BC56-B9AE5CB24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239844"/>
            <a:ext cx="11602387" cy="64157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0E85C-78E8-4DBE-B669-A7446280D084}"/>
              </a:ext>
            </a:extLst>
          </p:cNvPr>
          <p:cNvSpPr txBox="1">
            <a:spLocks/>
          </p:cNvSpPr>
          <p:nvPr/>
        </p:nvSpPr>
        <p:spPr>
          <a:xfrm>
            <a:off x="494675" y="779489"/>
            <a:ext cx="11182663" cy="539747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production potential of culture-based fisheries is strongly linked to </a:t>
            </a:r>
            <a:r>
              <a:rPr lang="en-US" b="1" dirty="0">
                <a:solidFill>
                  <a:srgbClr val="002060"/>
                </a:solidFill>
              </a:rPr>
              <a:t>ecosystem productivity</a:t>
            </a:r>
            <a:r>
              <a:rPr lang="en-US" dirty="0"/>
              <a:t>, which is mainly based on physical and biological factors and also on the basis of natural production.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Manipulations</a:t>
            </a:r>
            <a:r>
              <a:rPr lang="en-US" dirty="0"/>
              <a:t> in these factors may change the </a:t>
            </a:r>
            <a:r>
              <a:rPr lang="en-US" b="1" dirty="0"/>
              <a:t>natural carrying capacity </a:t>
            </a:r>
            <a:r>
              <a:rPr lang="en-US" dirty="0"/>
              <a:t>which would eventually influence production from any system.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algn="just"/>
            <a:r>
              <a:rPr lang="en-US" dirty="0"/>
              <a:t>The enhanced production of fisheries may be obtained using these factors in the following ways: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  <a:p>
            <a:pPr marL="514350" indent="-514350" algn="just">
              <a:buFont typeface="+mj-lt"/>
              <a:buAutoNum type="alphaLcParenR"/>
            </a:pPr>
            <a:r>
              <a:rPr lang="en-US" b="1" dirty="0">
                <a:solidFill>
                  <a:srgbClr val="002060"/>
                </a:solidFill>
              </a:rPr>
              <a:t>Enhancement using natural production basis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b="1" dirty="0">
                <a:solidFill>
                  <a:srgbClr val="002060"/>
                </a:solidFill>
              </a:rPr>
              <a:t>Enhancements through manipulation of the physical base of production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b="1" dirty="0">
                <a:solidFill>
                  <a:srgbClr val="002060"/>
                </a:solidFill>
              </a:rPr>
              <a:t>Enhancements based on biological basis of production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b="1" dirty="0">
                <a:solidFill>
                  <a:srgbClr val="002060"/>
                </a:solidFill>
              </a:rPr>
              <a:t>Enhancements through Culture-Based Systems: From Open to Closed Aquaculture</a:t>
            </a:r>
          </a:p>
        </p:txBody>
      </p:sp>
    </p:spTree>
    <p:extLst>
      <p:ext uri="{BB962C8B-B14F-4D97-AF65-F5344CB8AC3E}">
        <p14:creationId xmlns:p14="http://schemas.microsoft.com/office/powerpoint/2010/main" val="260572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1233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Algerian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Purpose of fishery enhancement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Strategies for Reservoirs Fisheries</dc:title>
  <dc:creator>HP</dc:creator>
  <cp:lastModifiedBy>HP</cp:lastModifiedBy>
  <cp:revision>21</cp:revision>
  <dcterms:created xsi:type="dcterms:W3CDTF">2020-11-16T04:47:03Z</dcterms:created>
  <dcterms:modified xsi:type="dcterms:W3CDTF">2020-11-17T13:20:03Z</dcterms:modified>
</cp:coreProperties>
</file>