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7FB0-8275-4B76-8D36-A66C93C1A0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6CFE4A7-3CC9-4828-9DB5-6C7206D0998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56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7FB0-8275-4B76-8D36-A66C93C1A0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E4A7-3CC9-4828-9DB5-6C7206D09986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15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7FB0-8275-4B76-8D36-A66C93C1A0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E4A7-3CC9-4828-9DB5-6C7206D0998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060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7FB0-8275-4B76-8D36-A66C93C1A0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E4A7-3CC9-4828-9DB5-6C7206D09986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544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7FB0-8275-4B76-8D36-A66C93C1A0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E4A7-3CC9-4828-9DB5-6C7206D09986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95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7FB0-8275-4B76-8D36-A66C93C1A0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E4A7-3CC9-4828-9DB5-6C7206D09986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55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7FB0-8275-4B76-8D36-A66C93C1A0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E4A7-3CC9-4828-9DB5-6C7206D09986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22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7FB0-8275-4B76-8D36-A66C93C1A0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E4A7-3CC9-4828-9DB5-6C7206D09986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67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7FB0-8275-4B76-8D36-A66C93C1A0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E4A7-3CC9-4828-9DB5-6C7206D09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2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7FB0-8275-4B76-8D36-A66C93C1A0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E4A7-3CC9-4828-9DB5-6C7206D0998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06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C887FB0-8275-4B76-8D36-A66C93C1A0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FE4A7-3CC9-4828-9DB5-6C7206D09986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42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7FB0-8275-4B76-8D36-A66C93C1A009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6CFE4A7-3CC9-4828-9DB5-6C7206D0998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01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FDC6-43D1-4FE3-B608-637A48020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Fish Pharmacology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46EAB-82AD-496C-B16D-FD5DB09BC1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Topic: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Routes of drug administration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8031F0-5B64-422A-81F2-08939B50B91A}"/>
              </a:ext>
            </a:extLst>
          </p:cNvPr>
          <p:cNvSpPr/>
          <p:nvPr/>
        </p:nvSpPr>
        <p:spPr>
          <a:xfrm>
            <a:off x="6977527" y="5141302"/>
            <a:ext cx="4077325" cy="91440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Mr. </a:t>
            </a:r>
            <a:r>
              <a:rPr lang="en-US" b="1" dirty="0" err="1"/>
              <a:t>Bhartendu</a:t>
            </a:r>
            <a:r>
              <a:rPr lang="en-US" b="1" dirty="0"/>
              <a:t> Vimal</a:t>
            </a:r>
          </a:p>
          <a:p>
            <a:pPr algn="ctr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Guest faculty-Asst. Prof.</a:t>
            </a:r>
          </a:p>
          <a:p>
            <a:pPr algn="ctr"/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CoF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Kishanganj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, BASU, Patna</a:t>
            </a:r>
          </a:p>
        </p:txBody>
      </p:sp>
    </p:spTree>
    <p:extLst>
      <p:ext uri="{BB962C8B-B14F-4D97-AF65-F5344CB8AC3E}">
        <p14:creationId xmlns:p14="http://schemas.microsoft.com/office/powerpoint/2010/main" val="87742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7A9EA-7A97-4D47-AC8E-37C7AA96E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9626152" cy="393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Surface coating pelleted feed</a:t>
            </a:r>
          </a:p>
          <a:p>
            <a:r>
              <a:rPr lang="en-US" dirty="0"/>
              <a:t>This process is suitable to the medication of small batches of feed and can be used for drugs which are heat-labile.</a:t>
            </a:r>
          </a:p>
          <a:p>
            <a:r>
              <a:rPr lang="en-US" dirty="0"/>
              <a:t>It is therefore the normal means of medicating feed on fish farms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   Spray-medication of pelleted feed </a:t>
            </a:r>
          </a:p>
          <a:p>
            <a:r>
              <a:rPr lang="en-US" dirty="0"/>
              <a:t>Sex hormones are important examples of a class of drugs which are, for practical purposes, insoluble in water and which are used in very small doses.</a:t>
            </a:r>
          </a:p>
        </p:txBody>
      </p:sp>
    </p:spTree>
    <p:extLst>
      <p:ext uri="{BB962C8B-B14F-4D97-AF65-F5344CB8AC3E}">
        <p14:creationId xmlns:p14="http://schemas.microsoft.com/office/powerpoint/2010/main" val="1609986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5F097-A1EC-4365-8CB5-2C1C4FFB4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29193"/>
            <a:ext cx="9603275" cy="624561"/>
          </a:xfrm>
        </p:spPr>
        <p:txBody>
          <a:bodyPr/>
          <a:lstStyle/>
          <a:p>
            <a:r>
              <a:rPr lang="en-US" dirty="0"/>
              <a:t>Leaching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08598-5AF8-4B34-A951-1FFE84AA1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93692"/>
            <a:ext cx="9603275" cy="398738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Leaching of  drug into the water occurs with all forms of in-feed medication but is a particular problem associated with surface-coated feed.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Extent of leaching varies according to the water solubility of the active ingredient and time for which the feed remains in the water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smaller the pellets the faster will be the leaching</a:t>
            </a:r>
          </a:p>
        </p:txBody>
      </p:sp>
    </p:spTree>
    <p:extLst>
      <p:ext uri="{BB962C8B-B14F-4D97-AF65-F5344CB8AC3E}">
        <p14:creationId xmlns:p14="http://schemas.microsoft.com/office/powerpoint/2010/main" val="3111956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18CE-C29C-40D7-B8C4-9144EF35C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29193"/>
            <a:ext cx="9603275" cy="624561"/>
          </a:xfrm>
        </p:spPr>
        <p:txBody>
          <a:bodyPr/>
          <a:lstStyle/>
          <a:p>
            <a:r>
              <a:rPr lang="en-US" dirty="0"/>
              <a:t>Micro-encapsulation of drugs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12DCD-1DD5-48EF-A72E-DD2A84FED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13075"/>
          </a:xfrm>
        </p:spPr>
        <p:txBody>
          <a:bodyPr/>
          <a:lstStyle/>
          <a:p>
            <a:r>
              <a:rPr lang="en-US" dirty="0"/>
              <a:t>One established method to make micro capsule structure is to use a calcium alginate core into which the drug is mixed and a chitosan-alginate shell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Whether a micro-capsule is retained in the stomach or not, largely question of its size</a:t>
            </a:r>
          </a:p>
        </p:txBody>
      </p:sp>
    </p:spTree>
    <p:extLst>
      <p:ext uri="{BB962C8B-B14F-4D97-AF65-F5344CB8AC3E}">
        <p14:creationId xmlns:p14="http://schemas.microsoft.com/office/powerpoint/2010/main" val="1954473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05E6-145A-4948-8D77-DEC775E6D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29193"/>
            <a:ext cx="9603275" cy="624561"/>
          </a:xfrm>
        </p:spPr>
        <p:txBody>
          <a:bodyPr/>
          <a:lstStyle/>
          <a:p>
            <a:r>
              <a:rPr lang="en-US" i="1" dirty="0"/>
              <a:t>Artemia</a:t>
            </a:r>
            <a:r>
              <a:rPr lang="en-US" dirty="0"/>
              <a:t> Enrichment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48600-0CF2-4926-BE22-071797817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/>
          <a:lstStyle/>
          <a:p>
            <a:r>
              <a:rPr lang="en-US" dirty="0"/>
              <a:t>To enrich </a:t>
            </a:r>
            <a:r>
              <a:rPr lang="en-US" i="1" dirty="0"/>
              <a:t>Artemia</a:t>
            </a:r>
            <a:r>
              <a:rPr lang="en-US" dirty="0"/>
              <a:t> cysts they are decapsulated and placed in seawater which has been pre-sterilized by UV light and is well oxygenated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   Disadvantage</a:t>
            </a:r>
          </a:p>
          <a:p>
            <a:r>
              <a:rPr lang="en-US" dirty="0"/>
              <a:t>Only healthy fish can be treated </a:t>
            </a:r>
          </a:p>
          <a:p>
            <a:r>
              <a:rPr lang="en-US" dirty="0"/>
              <a:t>In addition it is extremely wasteful and costly affair</a:t>
            </a:r>
          </a:p>
        </p:txBody>
      </p:sp>
    </p:spTree>
    <p:extLst>
      <p:ext uri="{BB962C8B-B14F-4D97-AF65-F5344CB8AC3E}">
        <p14:creationId xmlns:p14="http://schemas.microsoft.com/office/powerpoint/2010/main" val="3078992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1EB64-2DE9-4839-AA0A-5C6DB5059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29193"/>
            <a:ext cx="9603275" cy="624561"/>
          </a:xfrm>
        </p:spPr>
        <p:txBody>
          <a:bodyPr/>
          <a:lstStyle/>
          <a:p>
            <a:r>
              <a:rPr lang="en-US" dirty="0"/>
              <a:t>Gavage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A1F6A-22D8-44B1-8B83-CBA80E893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78702"/>
            <a:ext cx="9603275" cy="2393361"/>
          </a:xfrm>
        </p:spPr>
        <p:txBody>
          <a:bodyPr/>
          <a:lstStyle/>
          <a:p>
            <a:r>
              <a:rPr lang="en-US" dirty="0"/>
              <a:t>Gavage is a form of oral administration extensively used in experimental work</a:t>
            </a:r>
          </a:p>
          <a:p>
            <a:r>
              <a:rPr lang="en-US" dirty="0"/>
              <a:t>It is rarely used in routine fish management as it is labour intensive and stressful to the fish.</a:t>
            </a:r>
          </a:p>
          <a:p>
            <a:r>
              <a:rPr lang="en-US" dirty="0"/>
              <a:t>A few fish such as brood fish or valuable ornamentals have to be dosed orally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583DE4F-3668-41E8-A7F7-74DF1CA4AD6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4066707"/>
            <a:ext cx="9603275" cy="156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5197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A7A27-9A51-411A-A799-41415A39F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84223"/>
            <a:ext cx="9603275" cy="669531"/>
          </a:xfrm>
        </p:spPr>
        <p:txBody>
          <a:bodyPr/>
          <a:lstStyle/>
          <a:p>
            <a:r>
              <a:rPr lang="en-US" dirty="0"/>
              <a:t>Injection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76E84-6344-4921-AAD7-1817AACAA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0045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Intramuscular injection</a:t>
            </a:r>
          </a:p>
          <a:p>
            <a:r>
              <a:rPr lang="en-US" dirty="0"/>
              <a:t>Intraperitoneal injection</a:t>
            </a:r>
          </a:p>
          <a:p>
            <a:r>
              <a:rPr lang="en-US" dirty="0"/>
              <a:t>Injection into </a:t>
            </a:r>
            <a:r>
              <a:rPr lang="en-US" dirty="0" err="1"/>
              <a:t>dorso</a:t>
            </a:r>
            <a:r>
              <a:rPr lang="en-US" dirty="0"/>
              <a:t>-median sinus</a:t>
            </a:r>
          </a:p>
          <a:p>
            <a:r>
              <a:rPr lang="en-US" dirty="0"/>
              <a:t>Automatic injectors</a:t>
            </a:r>
          </a:p>
          <a:p>
            <a:r>
              <a:rPr lang="en-US" dirty="0"/>
              <a:t>Machine injection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31753B-80FF-4A2E-9E97-D1E61820DE7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410" y="2248525"/>
            <a:ext cx="5583444" cy="3567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353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9C673-976E-449D-9179-94F08C58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54243"/>
            <a:ext cx="9603275" cy="699511"/>
          </a:xfrm>
        </p:spPr>
        <p:txBody>
          <a:bodyPr/>
          <a:lstStyle/>
          <a:p>
            <a:r>
              <a:rPr lang="en-US" dirty="0"/>
              <a:t>Implantations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6A8B3-91E5-4869-97D1-65EE6FE63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/>
          <a:lstStyle/>
          <a:p>
            <a:r>
              <a:rPr lang="en-US" dirty="0"/>
              <a:t>Implantations may be intramuscular or intraperitoneal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Prolonged medication with a drug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is sometimes formulated with as a pellet or capsule for implantation</a:t>
            </a:r>
          </a:p>
        </p:txBody>
      </p:sp>
      <p:pic>
        <p:nvPicPr>
          <p:cNvPr id="2050" name="Picture 2" descr="General Overview of Fish Vaccination">
            <a:extLst>
              <a:ext uri="{FF2B5EF4-FFF2-40B4-BE49-F238E27FC236}">
                <a16:creationId xmlns:a16="http://schemas.microsoft.com/office/drawing/2014/main" id="{682CEC03-F9C0-4752-B721-4C75928B3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102" y="2015732"/>
            <a:ext cx="3589752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678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E1730-8A7B-4DE9-BDE6-4C8EF93D4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54242"/>
            <a:ext cx="9603275" cy="699511"/>
          </a:xfrm>
        </p:spPr>
        <p:txBody>
          <a:bodyPr/>
          <a:lstStyle/>
          <a:p>
            <a:r>
              <a:rPr lang="en-US" dirty="0"/>
              <a:t>Topical application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90DC2-56CD-454E-B0C3-2AE68DF03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45422"/>
          </a:xfrm>
        </p:spPr>
        <p:txBody>
          <a:bodyPr/>
          <a:lstStyle/>
          <a:p>
            <a:r>
              <a:rPr lang="en-US" dirty="0"/>
              <a:t>Topical applications of drugs in fish is rare;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where it is done it is usually for the treatment of skin ulcers on valuable ornamental fish</a:t>
            </a:r>
          </a:p>
        </p:txBody>
      </p:sp>
    </p:spTree>
    <p:extLst>
      <p:ext uri="{BB962C8B-B14F-4D97-AF65-F5344CB8AC3E}">
        <p14:creationId xmlns:p14="http://schemas.microsoft.com/office/powerpoint/2010/main" val="1837379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1E903-998D-4561-BB83-239F8DB09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69233"/>
            <a:ext cx="9603275" cy="684521"/>
          </a:xfrm>
        </p:spPr>
        <p:txBody>
          <a:bodyPr/>
          <a:lstStyle/>
          <a:p>
            <a:r>
              <a:rPr lang="en-US" dirty="0"/>
              <a:t>Drug metabolism in 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B1BEF-1099-437D-B19D-1297DA6D0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/>
          <a:lstStyle/>
          <a:p>
            <a:r>
              <a:rPr lang="en-US" dirty="0"/>
              <a:t>The detoxification of all drugs and chemicals in fish is carried out by liver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rate is metabolism is about one tenth of that mammals.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Temperature optimum for many of the phase I reaction (oxidation, reduction, hydrolysis) and phase II reactions (conjugate formation and subsequent excretion) in fish is close to temperature of the natural environments of the fish</a:t>
            </a:r>
          </a:p>
        </p:txBody>
      </p:sp>
    </p:spTree>
    <p:extLst>
      <p:ext uri="{BB962C8B-B14F-4D97-AF65-F5344CB8AC3E}">
        <p14:creationId xmlns:p14="http://schemas.microsoft.com/office/powerpoint/2010/main" val="904406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64275-3258-425C-AB4C-8B37DE65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Pharmacokinetics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C2F79-054E-4E5D-B87C-8DCB73BD0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Fish being poikilothermic has an influence on its metabolic rate and activities by differences in water temperature resulting in pharmacokinetic complexity than in other vertebrates.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Reduced water temperature: slow metabolic rate causing slower drug absorption, metabolism and excretion and consequently longer withdrawal period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Predicted change in the environment of fish over a period of weeks following treatment must be considered carefully when planning the treatment</a:t>
            </a:r>
          </a:p>
        </p:txBody>
      </p:sp>
    </p:spTree>
    <p:extLst>
      <p:ext uri="{BB962C8B-B14F-4D97-AF65-F5344CB8AC3E}">
        <p14:creationId xmlns:p14="http://schemas.microsoft.com/office/powerpoint/2010/main" val="1971061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1EB57-3078-4A19-88CB-662A909F4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74164"/>
            <a:ext cx="9603275" cy="57959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C80A0-4E0E-49C5-B315-2AD24EF44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63712"/>
            <a:ext cx="9603275" cy="40897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Fish pharmacology is essential for undertaking treatment of fishes using any therapeutic and chemicals or drugs.</a:t>
            </a:r>
          </a:p>
          <a:p>
            <a:r>
              <a:rPr lang="en-US" dirty="0"/>
              <a:t>Before recommending any medicine to treat the fish diseases the following factors should be considered: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Water quality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Pathogens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Fish mortality rate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Legal issues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Economics of treatment </a:t>
            </a:r>
          </a:p>
        </p:txBody>
      </p:sp>
    </p:spTree>
    <p:extLst>
      <p:ext uri="{BB962C8B-B14F-4D97-AF65-F5344CB8AC3E}">
        <p14:creationId xmlns:p14="http://schemas.microsoft.com/office/powerpoint/2010/main" val="1342655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330D-F22B-43A2-8F98-CBF593339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075" y="2015732"/>
            <a:ext cx="9645779" cy="3800452"/>
          </a:xfrm>
        </p:spPr>
        <p:txBody>
          <a:bodyPr/>
          <a:lstStyle/>
          <a:p>
            <a:r>
              <a:rPr lang="en-US" dirty="0"/>
              <a:t>Withdrawal period and Maximum residual limit: the withdrawal period is the amount of time required following the administration of last treatment for measurable residues of the drug or a metabolite to decrease to below an established safe level. This safe level is MRL, or tolerance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Degree days are calculated by adding the mean daily water temperature in </a:t>
            </a:r>
            <a:r>
              <a:rPr lang="en-US" baseline="30000" dirty="0"/>
              <a:t>0</a:t>
            </a:r>
            <a:r>
              <a:rPr lang="en-US" dirty="0"/>
              <a:t>C for total number of days measured. At higher optimum temperature for the fish, the required degree days could be achieved in less number of days.</a:t>
            </a:r>
          </a:p>
        </p:txBody>
      </p:sp>
    </p:spTree>
    <p:extLst>
      <p:ext uri="{BB962C8B-B14F-4D97-AF65-F5344CB8AC3E}">
        <p14:creationId xmlns:p14="http://schemas.microsoft.com/office/powerpoint/2010/main" val="114026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shes | Free Full-Text | Administration of Probiotics in the Water in  Finfish Aquaculture Systems: A Review | HTML">
            <a:extLst>
              <a:ext uri="{FF2B5EF4-FFF2-40B4-BE49-F238E27FC236}">
                <a16:creationId xmlns:a16="http://schemas.microsoft.com/office/drawing/2014/main" id="{12A65D80-5C52-43EE-A5A8-2DE18CC10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025" y="1876424"/>
            <a:ext cx="9578715" cy="3939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0E90FA-8417-4D6E-A77E-70C3D2292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59174"/>
            <a:ext cx="9603275" cy="594580"/>
          </a:xfrm>
        </p:spPr>
        <p:txBody>
          <a:bodyPr/>
          <a:lstStyle/>
          <a:p>
            <a:r>
              <a:rPr lang="en-US" dirty="0"/>
              <a:t>Routes of drug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447990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7822C-873D-436C-AAEA-655A35EB5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59174"/>
            <a:ext cx="9603275" cy="594580"/>
          </a:xfrm>
        </p:spPr>
        <p:txBody>
          <a:bodyPr/>
          <a:lstStyle/>
          <a:p>
            <a:r>
              <a:rPr lang="en-US" dirty="0"/>
              <a:t>Routes of drug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DC36D-DA39-4D35-A68E-C2B04ABFE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994191" cy="387540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Water medication</a:t>
            </a:r>
          </a:p>
          <a:p>
            <a:r>
              <a:rPr lang="en-US" dirty="0"/>
              <a:t>This is the commonest method </a:t>
            </a:r>
          </a:p>
          <a:p>
            <a:r>
              <a:rPr lang="en-US" dirty="0"/>
              <a:t>Drug administered to the fish by medication of water in which the fish inhabits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Merits</a:t>
            </a:r>
          </a:p>
          <a:p>
            <a:r>
              <a:rPr lang="en-US" dirty="0"/>
              <a:t>It is adaptable to mass medication of large numbers of fish</a:t>
            </a:r>
          </a:p>
        </p:txBody>
      </p:sp>
      <p:pic>
        <p:nvPicPr>
          <p:cNvPr id="4" name="Picture 2" descr="Chemicals in salmon farming Part II: Is it time to pull the plug on bath  treatments? - Best Fishes">
            <a:extLst>
              <a:ext uri="{FF2B5EF4-FFF2-40B4-BE49-F238E27FC236}">
                <a16:creationId xmlns:a16="http://schemas.microsoft.com/office/drawing/2014/main" id="{79738DFA-0027-4A1F-AF31-D170E163D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395" y="2015732"/>
            <a:ext cx="4371274" cy="3875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94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88004-E0F2-4928-BFFD-D06CD14D9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59174"/>
            <a:ext cx="9603275" cy="594580"/>
          </a:xfrm>
        </p:spPr>
        <p:txBody>
          <a:bodyPr/>
          <a:lstStyle/>
          <a:p>
            <a:r>
              <a:rPr lang="en-US" dirty="0"/>
              <a:t>Immersion or Dipping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CAE5F-0766-432B-827D-2DDBBE6C3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en-US" dirty="0"/>
              <a:t>The preparation of small volume of medicated water in a separate container from that holding the fish</a:t>
            </a:r>
          </a:p>
          <a:p>
            <a:r>
              <a:rPr lang="en-US" dirty="0"/>
              <a:t>The fish, usually held in the net, are immersed in it for a short period of time and then returned to their normal environment</a:t>
            </a:r>
          </a:p>
          <a:p>
            <a:pPr marL="0" indent="0">
              <a:buNone/>
            </a:pPr>
            <a:r>
              <a:rPr lang="en-US" b="1" dirty="0"/>
              <a:t>    Advantage </a:t>
            </a:r>
          </a:p>
          <a:p>
            <a:r>
              <a:rPr lang="en-US" dirty="0"/>
              <a:t>Use of certain antibacterial drugs in aquaria where filters are used to effect the bacterial oxidation of ammonia to nitrites and nitrates </a:t>
            </a:r>
          </a:p>
          <a:p>
            <a:pPr marL="0" indent="0">
              <a:buNone/>
            </a:pPr>
            <a:r>
              <a:rPr lang="en-US" b="1" dirty="0"/>
              <a:t>   Disadvantage</a:t>
            </a:r>
          </a:p>
          <a:p>
            <a:r>
              <a:rPr lang="en-US" dirty="0"/>
              <a:t>Fish are exposed to the stresses of chasing, handling and netting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7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0387B-2521-429D-B2AC-F8DA9DAB1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74164"/>
            <a:ext cx="9603275" cy="579590"/>
          </a:xfrm>
        </p:spPr>
        <p:txBody>
          <a:bodyPr/>
          <a:lstStyle/>
          <a:p>
            <a:r>
              <a:rPr lang="en-US" dirty="0"/>
              <a:t>Hyperosmotic infiltration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C2615-151D-40D2-BA60-1E457AA68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HI is development of immersion designed to accelerate the absorption of macromolecules or even of particles such as antigenic bacteria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It primarily consists of two solution.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animal is dipped into a pharmacologically inert solution, hypertonic to fish plasma followed immediately by the solution to be absorbed. </a:t>
            </a:r>
          </a:p>
        </p:txBody>
      </p:sp>
    </p:spTree>
    <p:extLst>
      <p:ext uri="{BB962C8B-B14F-4D97-AF65-F5344CB8AC3E}">
        <p14:creationId xmlns:p14="http://schemas.microsoft.com/office/powerpoint/2010/main" val="20542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7101A-E518-4C77-8E65-DA3752DE6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44184"/>
            <a:ext cx="9603275" cy="609570"/>
          </a:xfrm>
        </p:spPr>
        <p:txBody>
          <a:bodyPr/>
          <a:lstStyle/>
          <a:p>
            <a:r>
              <a:rPr lang="en-US" dirty="0"/>
              <a:t>Flushing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35F3B-5DFC-44DC-975A-5DAD52B16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Here fish are kept in running water which is not recirculated, for example in a raceway, immersion can be achieved by flushing, or, as process sometimes called, a California flush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Flushing is more wasteful, and hence more environmentally polluting than dipping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may be difficult to obtain a homogenous distribution of the medication in water</a:t>
            </a:r>
          </a:p>
        </p:txBody>
      </p:sp>
    </p:spTree>
    <p:extLst>
      <p:ext uri="{BB962C8B-B14F-4D97-AF65-F5344CB8AC3E}">
        <p14:creationId xmlns:p14="http://schemas.microsoft.com/office/powerpoint/2010/main" val="1384310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8B51C-7966-4BB0-8D8C-40D1EFFA0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99213"/>
            <a:ext cx="9603275" cy="654541"/>
          </a:xfrm>
        </p:spPr>
        <p:txBody>
          <a:bodyPr/>
          <a:lstStyle/>
          <a:p>
            <a:r>
              <a:rPr lang="en-US" dirty="0"/>
              <a:t>Bath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2642C-7693-4088-B689-2AC9CBA27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In bathing the bottom of the net cage is raised, typically to 2 meters, thus limiting the volume of water to be medicated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This reduces the weight of drug required and hence reduces both the cost and degree of environmental contamination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/>
              <a:t>   Disadvantage </a:t>
            </a:r>
          </a:p>
          <a:p>
            <a:pPr algn="just"/>
            <a:r>
              <a:rPr lang="en-US" dirty="0"/>
              <a:t>Bath treatment is wasteful and environmentally contaminating</a:t>
            </a:r>
          </a:p>
          <a:p>
            <a:pPr algn="just"/>
            <a:r>
              <a:rPr lang="en-US" dirty="0"/>
              <a:t>Labour-intensive</a:t>
            </a:r>
          </a:p>
        </p:txBody>
      </p:sp>
      <p:pic>
        <p:nvPicPr>
          <p:cNvPr id="3074" name="Picture 2" descr="How to Treat Fish Tank using Methylene Blue?">
            <a:extLst>
              <a:ext uri="{FF2B5EF4-FFF2-40B4-BE49-F238E27FC236}">
                <a16:creationId xmlns:a16="http://schemas.microsoft.com/office/drawing/2014/main" id="{211E6D64-42DE-4817-8A06-67B5F8158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328" y="26233"/>
            <a:ext cx="3934526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815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B3F4B-F70E-48C1-9CCE-8013E697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99213"/>
            <a:ext cx="9603275" cy="654541"/>
          </a:xfrm>
        </p:spPr>
        <p:txBody>
          <a:bodyPr/>
          <a:lstStyle/>
          <a:p>
            <a:r>
              <a:rPr lang="en-US" dirty="0"/>
              <a:t>Oral/Enteral medication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5C4AB-D52B-4D6E-9788-9EB01EC5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20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  In-feed medication</a:t>
            </a:r>
          </a:p>
          <a:p>
            <a:r>
              <a:rPr lang="en-US" dirty="0"/>
              <a:t>Less wasteful method of administration than water medication</a:t>
            </a:r>
          </a:p>
          <a:p>
            <a:r>
              <a:rPr lang="en-US" dirty="0"/>
              <a:t>In-feed medication is standard practice for a large number of diseases but it is more prophylactic than therapeutic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   Pelleted medicated feed</a:t>
            </a:r>
          </a:p>
          <a:p>
            <a:r>
              <a:rPr lang="en-US" dirty="0"/>
              <a:t>The ideal way to medicate feed is to add the medicinal product to the feed-mix prior to pelleting</a:t>
            </a:r>
          </a:p>
        </p:txBody>
      </p:sp>
    </p:spTree>
    <p:extLst>
      <p:ext uri="{BB962C8B-B14F-4D97-AF65-F5344CB8AC3E}">
        <p14:creationId xmlns:p14="http://schemas.microsoft.com/office/powerpoint/2010/main" val="190288292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436</TotalTime>
  <Words>973</Words>
  <Application>Microsoft Office PowerPoint</Application>
  <PresentationFormat>Widescreen</PresentationFormat>
  <Paragraphs>115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Gill Sans MT</vt:lpstr>
      <vt:lpstr>Gallery</vt:lpstr>
      <vt:lpstr>Fish Pharmacology</vt:lpstr>
      <vt:lpstr>Introduction</vt:lpstr>
      <vt:lpstr>Routes of drug administration</vt:lpstr>
      <vt:lpstr>Routes of drug administration</vt:lpstr>
      <vt:lpstr>Immersion or Dipping </vt:lpstr>
      <vt:lpstr>Hyperosmotic infiltration</vt:lpstr>
      <vt:lpstr>Flushing </vt:lpstr>
      <vt:lpstr>Bath treatment</vt:lpstr>
      <vt:lpstr>Oral/Enteral medication</vt:lpstr>
      <vt:lpstr>PowerPoint Presentation</vt:lpstr>
      <vt:lpstr>Leaching </vt:lpstr>
      <vt:lpstr>Micro-encapsulation of drugs</vt:lpstr>
      <vt:lpstr>Artemia Enrichment</vt:lpstr>
      <vt:lpstr>Gavage</vt:lpstr>
      <vt:lpstr>Injection</vt:lpstr>
      <vt:lpstr>Implantations</vt:lpstr>
      <vt:lpstr>Topical application </vt:lpstr>
      <vt:lpstr>Drug metabolism in fish</vt:lpstr>
      <vt:lpstr>Pharmacokinetics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 Pharmacology</dc:title>
  <dc:creator>HP</dc:creator>
  <cp:lastModifiedBy>HP</cp:lastModifiedBy>
  <cp:revision>19</cp:revision>
  <dcterms:created xsi:type="dcterms:W3CDTF">2020-11-04T06:53:37Z</dcterms:created>
  <dcterms:modified xsi:type="dcterms:W3CDTF">2020-11-11T13:24:30Z</dcterms:modified>
</cp:coreProperties>
</file>