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56" r:id="rId5"/>
    <p:sldId id="257" r:id="rId6"/>
    <p:sldId id="258" r:id="rId7"/>
    <p:sldId id="259" r:id="rId8"/>
    <p:sldId id="262" r:id="rId9"/>
    <p:sldId id="260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25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313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71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63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363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24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22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420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345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064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56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AF16-9A99-49FF-9F36-7EFD22C810C8}" type="datetimeFigureOut">
              <a:rPr lang="en-IN" smtClean="0"/>
              <a:t>13-11-2020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59E7-E61B-4929-A439-40C7AD0A1A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702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direct.com/topics/immunology-and-microbiology/biosynthesis" TargetMode="External"/><Relationship Id="rId3" Type="http://schemas.openxmlformats.org/officeDocument/2006/relationships/hyperlink" Target="https://en.wikipedia.org/wiki/Cell_wall" TargetMode="External"/><Relationship Id="rId7" Type="http://schemas.openxmlformats.org/officeDocument/2006/relationships/hyperlink" Target="https://www.sciencedirect.com/topics/immunology-and-microbiology/peptidoglycan" TargetMode="External"/><Relationship Id="rId2" Type="http://schemas.openxmlformats.org/officeDocument/2006/relationships/hyperlink" Target="https://en.wikipedia.org/wiki/Mollicut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ciencedirect.com/topics/immunology-and-microbiology/chlamydiae" TargetMode="External"/><Relationship Id="rId5" Type="http://schemas.openxmlformats.org/officeDocument/2006/relationships/hyperlink" Target="https://en.wikipedia.org/wiki/Mycoplasma" TargetMode="External"/><Relationship Id="rId4" Type="http://schemas.openxmlformats.org/officeDocument/2006/relationships/hyperlink" Target="https://en.wikipedia.org/wiki/Metabolis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hloem" TargetMode="External"/><Relationship Id="rId2" Type="http://schemas.openxmlformats.org/officeDocument/2006/relationships/hyperlink" Target="https://en.wikipedia.org/wiki/Haemolymph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Cataract" TargetMode="External"/><Relationship Id="rId5" Type="http://schemas.openxmlformats.org/officeDocument/2006/relationships/hyperlink" Target="https://en.wikipedia.org/wiki/Spiroplasma_mirum" TargetMode="External"/><Relationship Id="rId4" Type="http://schemas.openxmlformats.org/officeDocument/2006/relationships/hyperlink" Target="https://en.wikipedia.org/wiki/Growth_mediu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piroplasma_citri" TargetMode="External"/><Relationship Id="rId7" Type="http://schemas.openxmlformats.org/officeDocument/2006/relationships/hyperlink" Target="https://www.sciencedirect.com/topics/immunology-and-microbiology/spiroplasma" TargetMode="External"/><Relationship Id="rId2" Type="http://schemas.openxmlformats.org/officeDocument/2006/relationships/hyperlink" Target="https://en.wikipedia.org/wiki/Spiroplasma_poulsoni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Corn_Stunt_Disease" TargetMode="External"/><Relationship Id="rId5" Type="http://schemas.openxmlformats.org/officeDocument/2006/relationships/hyperlink" Target="https://en.wikipedia.org/w/index.php?title=Spiroplasma_kunkelii&amp;action=edit&amp;redlink=1" TargetMode="External"/><Relationship Id="rId4" Type="http://schemas.openxmlformats.org/officeDocument/2006/relationships/hyperlink" Target="https://en.wikipedia.org/wiki/Citrus_stubborn_disea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titrimetry" TargetMode="External"/><Relationship Id="rId2" Type="http://schemas.openxmlformats.org/officeDocument/2006/relationships/hyperlink" Target="https://www.sciencedirect.com/topics/biochemistry-genetics-and-molecular-biology/spiroplasm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ciencedirect.com/topics/biochemistry-genetics-and-molecular-biology/hepes" TargetMode="External"/><Relationship Id="rId5" Type="http://schemas.openxmlformats.org/officeDocument/2006/relationships/hyperlink" Target="https://www.sciencedirect.com/topics/biochemistry-genetics-and-molecular-biology/phenol-red" TargetMode="External"/><Relationship Id="rId4" Type="http://schemas.openxmlformats.org/officeDocument/2006/relationships/hyperlink" Target="https://www.sciencedirect.com/topics/biochemistry-genetics-and-molecular-biology/dsm-iv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96752"/>
            <a:ext cx="8424936" cy="5004447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GB" b="1" dirty="0" smtClean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GB" b="1" dirty="0">
              <a:solidFill>
                <a:srgbClr val="000066"/>
              </a:solidFill>
              <a:latin typeface="Arial Black" pitchFamily="34" charset="0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defRPr/>
            </a:pPr>
            <a:endParaRPr lang="en-GB" b="1" dirty="0" smtClean="0">
              <a:solidFill>
                <a:srgbClr val="000066"/>
              </a:solidFill>
              <a:latin typeface="Arial Black" pitchFamily="34" charset="0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defRPr/>
            </a:pPr>
            <a:endParaRPr lang="en-GB" b="1" dirty="0">
              <a:solidFill>
                <a:srgbClr val="000066"/>
              </a:solidFill>
              <a:latin typeface="Arial Black" pitchFamily="34" charset="0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en-GB" b="1" dirty="0" smtClean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DR</a:t>
            </a:r>
            <a:r>
              <a:rPr lang="en-GB" b="1" dirty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. SUDHA KUMARI</a:t>
            </a:r>
          </a:p>
          <a:p>
            <a:pPr lvl="0" algn="ctr">
              <a:lnSpc>
                <a:spcPct val="120000"/>
              </a:lnSpc>
              <a:defRPr/>
            </a:pPr>
            <a:r>
              <a:rPr lang="en-GB" b="1" dirty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Assistant Proffecer</a:t>
            </a:r>
          </a:p>
          <a:p>
            <a:pPr lvl="0" algn="ctr">
              <a:lnSpc>
                <a:spcPct val="120000"/>
              </a:lnSpc>
              <a:defRPr/>
            </a:pPr>
            <a:endParaRPr lang="en-GB" b="1" dirty="0">
              <a:solidFill>
                <a:srgbClr val="EB641B">
                  <a:lumMod val="75000"/>
                </a:srgbClr>
              </a:solidFill>
              <a:latin typeface="Arial Black" pitchFamily="34" charset="0"/>
              <a:cs typeface="Times New Roman" pitchFamily="18" charset="0"/>
            </a:endParaRPr>
          </a:p>
          <a:p>
            <a:pPr lvl="0" algn="ctr">
              <a:lnSpc>
                <a:spcPct val="120000"/>
              </a:lnSpc>
              <a:defRPr/>
            </a:pPr>
            <a:r>
              <a:rPr lang="en-GB" b="1" dirty="0">
                <a:solidFill>
                  <a:srgbClr val="EB641B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Department of Veterinary Microbiology</a:t>
            </a:r>
            <a:r>
              <a:rPr lang="en-US" b="1" dirty="0">
                <a:solidFill>
                  <a:srgbClr val="EB641B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EB641B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en-GB" b="1" dirty="0">
                <a:solidFill>
                  <a:srgbClr val="EB641B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Bihar Veterinary College</a:t>
            </a:r>
          </a:p>
          <a:p>
            <a:pPr lvl="0">
              <a:lnSpc>
                <a:spcPct val="120000"/>
              </a:lnSpc>
              <a:defRPr/>
            </a:pPr>
            <a:endParaRPr lang="en-GB" b="1" dirty="0">
              <a:solidFill>
                <a:srgbClr val="EB641B">
                  <a:lumMod val="75000"/>
                </a:srgbClr>
              </a:solidFill>
              <a:latin typeface="Arial Black" pitchFamily="34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defRPr/>
            </a:pPr>
            <a:r>
              <a:rPr lang="en-GB" b="1" dirty="0">
                <a:solidFill>
                  <a:srgbClr val="EB641B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Unit –II</a:t>
            </a:r>
          </a:p>
          <a:p>
            <a:pPr lvl="0">
              <a:lnSpc>
                <a:spcPct val="120000"/>
              </a:lnSpc>
              <a:defRPr/>
            </a:pPr>
            <a:endParaRPr lang="en-GB" b="1" dirty="0">
              <a:solidFill>
                <a:srgbClr val="EB641B">
                  <a:lumMod val="75000"/>
                </a:srgbClr>
              </a:solidFill>
              <a:latin typeface="Arial Black" pitchFamily="34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defRPr/>
            </a:pPr>
            <a:r>
              <a:rPr lang="en-GB" b="1" dirty="0">
                <a:solidFill>
                  <a:srgbClr val="EB641B">
                    <a:lumMod val="75000"/>
                  </a:srgbClr>
                </a:solidFill>
                <a:latin typeface="Arial Black" pitchFamily="34" charset="0"/>
                <a:cs typeface="Times New Roman" pitchFamily="18" charset="0"/>
              </a:rPr>
              <a:t>VMC-602</a:t>
            </a:r>
          </a:p>
          <a:p>
            <a:pPr lvl="0">
              <a:lnSpc>
                <a:spcPct val="120000"/>
              </a:lnSpc>
              <a:defRPr/>
            </a:pPr>
            <a:endParaRPr lang="en-GB" b="1" dirty="0">
              <a:solidFill>
                <a:srgbClr val="CCCC00"/>
              </a:solidFill>
              <a:latin typeface="Arial Black" pitchFamily="34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defRPr/>
            </a:pPr>
            <a:endParaRPr lang="en-GB" b="1" dirty="0">
              <a:solidFill>
                <a:srgbClr val="CCCC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300370"/>
            <a:ext cx="8424936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endParaRPr lang="en-US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6296" y="300370"/>
            <a:ext cx="165618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defRPr/>
            </a:pPr>
            <a:r>
              <a:rPr lang="en-GB" b="1" dirty="0">
                <a:solidFill>
                  <a:srgbClr val="000066"/>
                </a:solidFill>
                <a:latin typeface="Arial Black" pitchFamily="34" charset="0"/>
                <a:cs typeface="Times New Roman" pitchFamily="18" charset="0"/>
              </a:rPr>
              <a:t>13/11/2020</a:t>
            </a:r>
          </a:p>
        </p:txBody>
      </p:sp>
    </p:spTree>
    <p:extLst>
      <p:ext uri="{BB962C8B-B14F-4D97-AF65-F5344CB8AC3E}">
        <p14:creationId xmlns:p14="http://schemas.microsoft.com/office/powerpoint/2010/main" val="836523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5112568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76625"/>
            <a:ext cx="45148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ee the source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476625"/>
            <a:ext cx="4104456" cy="337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601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034463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78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84976" cy="554461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78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052736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bacteria are common in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haematophagous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arthropods: deerflies, horseflies, mosquitoes, and in ticks, where they may occur abundantly in salivary glands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ability of 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propagate in rodents was experimentally proven, and 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infections have been reported recently in humans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authors have purported an etiological role of 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 causing transmissible spongiform encephalopathies (TSEs), but convincing proof is lacking.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83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0610" y="404664"/>
            <a:ext cx="8865886" cy="6247864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</a:p>
          <a:p>
            <a:pPr algn="just"/>
            <a:endParaRPr lang="en-US" sz="32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genus of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Mollicutes"/>
              </a:rPr>
              <a:t>Mollicutes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of small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bacteria without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Cell wall"/>
              </a:rPr>
              <a:t>cell walls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shares the simple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Metabolism"/>
              </a:rPr>
              <a:t>metabolism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parasitic lifestyle, fried-egg colony morphology and small genome of other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Mollicutes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has a distinctive helical morphology, unlike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Mycoplasma"/>
              </a:rPr>
              <a:t>Mycoplasma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mollicutes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skin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reflects the major collective characteristic of these bacteria – the lack of a cell wall – which at the same time distinguishes them from all other bacteria with the exception of the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 tooltip="Learn more about Chlamydiae from ScienceDirect's AI-generated Topic Pages"/>
              </a:rPr>
              <a:t>chlamydiae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a cell wall is caused by the absence of genes encoding enzymes for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Learn more about Peptidoglycan from ScienceDirect's AI-generated Topic Pages"/>
              </a:rPr>
              <a:t>peptidoglycan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 tooltip="Learn more about Biosynthesis from ScienceDirect's AI-generated Topic Pages"/>
              </a:rPr>
              <a:t>biosynthesis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1" y="692696"/>
            <a:ext cx="8965303" cy="526297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202122"/>
                </a:solidFill>
                <a:effectLst/>
                <a:latin typeface="Arial"/>
              </a:rPr>
              <a:t> 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has a spiral shape and moves in a corkscrew motion.</a:t>
            </a:r>
          </a:p>
          <a:p>
            <a:endParaRPr 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Many </a:t>
            </a:r>
            <a:r>
              <a:rPr lang="en-US" sz="2400" b="0" i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are found either in the gut or </a:t>
            </a:r>
            <a:r>
              <a:rPr lang="en-US" sz="2400" b="0" i="0" u="none" strike="noStrike" dirty="0" err="1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 tooltip="Haemolymph"/>
              </a:rPr>
              <a:t>haemolymph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of insects where they can act to manipulate host reproduction, or defend the host as endosymbionts.</a:t>
            </a:r>
          </a:p>
          <a:p>
            <a:endParaRPr 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0" i="1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are also disease-causing agents in the </a:t>
            </a:r>
            <a:r>
              <a:rPr lang="en-US" sz="2400" b="0" i="0" u="none" strike="noStrike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 tooltip="Phloem"/>
              </a:rPr>
              <a:t>phloem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of plants. </a:t>
            </a:r>
            <a:r>
              <a:rPr lang="en-US" sz="2400" b="0" i="1" dirty="0" err="1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Spiroplasmas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are </a:t>
            </a:r>
            <a:r>
              <a:rPr lang="en-US" sz="2400" b="0" i="0" u="none" strike="noStrike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 tooltip="Growth medium"/>
              </a:rPr>
              <a:t>fastidious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organisms, which require a rich culture medium. Typically they grow well at 30 °C, but not at 37 °C. </a:t>
            </a:r>
          </a:p>
          <a:p>
            <a:endParaRPr 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few species, notably </a:t>
            </a:r>
            <a:r>
              <a:rPr lang="en-US" sz="2400" b="0" i="1" u="none" strike="noStrike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Spiroplasma mirum"/>
              </a:rPr>
              <a:t>Spiroplasma </a:t>
            </a:r>
            <a:r>
              <a:rPr lang="en-US" sz="2400" b="0" i="1" u="none" strike="noStrike" dirty="0" err="1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 tooltip="Spiroplasma mirum"/>
              </a:rPr>
              <a:t>mirum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grow well at 37 °C (human body temperature), and cause </a:t>
            </a:r>
            <a:r>
              <a:rPr lang="en-US" sz="2400" b="0" i="0" u="none" strike="noStrike" dirty="0" smtClean="0">
                <a:solidFill>
                  <a:srgbClr val="0B008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 tooltip="Cataract"/>
              </a:rPr>
              <a:t>cataracts</a:t>
            </a:r>
            <a:r>
              <a:rPr lang="en-US" sz="2400" b="0" i="0" dirty="0" smtClean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and neurological damage in suckling mice. </a:t>
            </a:r>
          </a:p>
          <a:p>
            <a:endParaRPr lang="en-US" sz="2400" dirty="0">
              <a:solidFill>
                <a:srgbClr val="2021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0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68760"/>
            <a:ext cx="8352928" cy="452431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best studied species of </a:t>
            </a:r>
            <a:r>
              <a:rPr lang="en-US" sz="2400" i="1" dirty="0" err="1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spiroplasmas</a:t>
            </a: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 </a:t>
            </a:r>
            <a:r>
              <a:rPr lang="en-US" sz="2400" i="1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Spiroplasma poulsonii"/>
              </a:rPr>
              <a:t>Spiroplasma</a:t>
            </a:r>
            <a:r>
              <a:rPr lang="en-US" sz="2400" i="1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Spiroplasma poulsonii"/>
              </a:rPr>
              <a:t> </a:t>
            </a:r>
            <a:r>
              <a:rPr lang="en-US" sz="2400" i="1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Spiroplasma poulsonii"/>
              </a:rPr>
              <a:t>poulsonii</a:t>
            </a: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reproductive manipulator and defensive insect symbiont, </a:t>
            </a:r>
            <a:r>
              <a:rPr lang="en-US" sz="2400" i="1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Spiroplasma citri"/>
              </a:rPr>
              <a:t>Spiroplasma</a:t>
            </a:r>
            <a:r>
              <a:rPr lang="en-US" sz="2400" i="1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Spiroplasma citri"/>
              </a:rPr>
              <a:t> </a:t>
            </a:r>
            <a:r>
              <a:rPr lang="en-US" sz="2400" i="1" dirty="0" err="1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Spiroplasma citri"/>
              </a:rPr>
              <a:t>citri</a:t>
            </a: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causative agent of </a:t>
            </a:r>
            <a:r>
              <a:rPr 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tooltip="Citrus stubborn disease"/>
              </a:rPr>
              <a:t>citrus stubborn disease</a:t>
            </a: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 </a:t>
            </a:r>
            <a:r>
              <a:rPr lang="en-US" sz="2400" i="1" dirty="0" err="1">
                <a:solidFill>
                  <a:srgbClr val="A5585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Spiroplasma kunkelii (page does not exist)"/>
              </a:rPr>
              <a:t>Spiroplasma</a:t>
            </a:r>
            <a:r>
              <a:rPr lang="en-US" sz="2400" i="1" dirty="0">
                <a:solidFill>
                  <a:srgbClr val="A5585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Spiroplasma kunkelii (page does not exist)"/>
              </a:rPr>
              <a:t> </a:t>
            </a:r>
            <a:r>
              <a:rPr lang="en-US" sz="2400" i="1" dirty="0" err="1">
                <a:solidFill>
                  <a:srgbClr val="A55858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tooltip="Spiroplasma kunkelii (page does not exist)"/>
              </a:rPr>
              <a:t>kunkelii</a:t>
            </a: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causative agent of </a:t>
            </a:r>
            <a:r>
              <a:rPr lang="en-US" sz="2400" dirty="0">
                <a:solidFill>
                  <a:srgbClr val="0B008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Corn Stunt Disease"/>
              </a:rPr>
              <a:t>corn stunt disease</a:t>
            </a:r>
            <a:r>
              <a:rPr lang="en-US" sz="2400" dirty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lack of a cell wall is closely linked to another characteristic feature of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mollicutes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their cells are usually pleomorphic.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Again, there is no rule without exception: the cells of the genus 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 tooltip="Learn more about Spiroplasma from ScienceDirect's AI-generated Topic Pages"/>
              </a:rPr>
              <a:t>Spiroplasma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have a helical shape. </a:t>
            </a:r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62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6672"/>
            <a:ext cx="8568952" cy="600164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IN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IN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IN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floricola</a:t>
            </a:r>
            <a:r>
              <a:rPr lang="en-I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</a:p>
          <a:p>
            <a:endParaRPr lang="en-I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Learn more about Spiroplasma from ScienceDirect's AI-generated Topic Pages"/>
              </a:rPr>
              <a:t>Spiroplasma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floricola</a:t>
            </a:r>
            <a:r>
              <a:rPr lang="en-IN" sz="24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grown at 34°C with the pH kept constant at 7.5 by automatic 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Learn more about Titrimetry from ScienceDirect's AI-generated Topic Pages"/>
              </a:rPr>
              <a:t>titration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HEPES-buffered 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Learn more about DSM-IV from ScienceDirect's AI-generated Topic Pages"/>
              </a:rPr>
              <a:t>DSM 4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medium which contains, per 100 ml, 1.5 g PPLO broth base (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Difco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Detroit, MI), 8 g sucrose (Merck, Darmstadt, Germany), 2.5 mg 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Learn more about Phenol Red from ScienceDirect's AI-generated Topic Pages"/>
              </a:rPr>
              <a:t>phenol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Learn more about Phenol Red from ScienceDirect's AI-generated Topic Pages"/>
              </a:rPr>
              <a:t>red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(Merck), 1.32 g 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 tooltip="Learn more about HEPES from ScienceDirect's AI-generated Topic Pages"/>
              </a:rPr>
              <a:t>HEPES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(Merck), 500 mg glucose, and 10 ml of inactivated (30 minutes, 56°C) horse serum [ICN (Flow) Costa Mesa, CA]. Shape and motility of the </a:t>
            </a:r>
            <a:r>
              <a:rPr lang="en-I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spiroplasmas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are regularly monitored by dark-field microscopy (1250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×).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species are mainly transmitted to plants by specific insect vectors; in order to achieve the transmission, they must cross the salivary gland barrier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kunkelii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invade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hemocoel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gut epithelium of the insect host by a process of receptor-mediated cell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endocytosis.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75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747" y="4869160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genus 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arthropods as a peculiar host. </a:t>
            </a:r>
            <a:r>
              <a:rPr lang="en-US" sz="24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species (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spiroplasmas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have developed different types of symbiosis with insects and mites, and, as recently shown, with crustaceans</a:t>
            </a:r>
            <a:r>
              <a:rPr lang="en-US" dirty="0">
                <a:solidFill>
                  <a:srgbClr val="000000"/>
                </a:solidFill>
                <a:latin typeface="FSBrabo"/>
              </a:rPr>
              <a:t>. </a:t>
            </a:r>
            <a:endParaRPr lang="en-IN" dirty="0"/>
          </a:p>
        </p:txBody>
      </p:sp>
      <p:pic>
        <p:nvPicPr>
          <p:cNvPr id="2050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35292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49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669674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64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70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Sudha kumari</dc:creator>
  <cp:lastModifiedBy>Sudha kumari</cp:lastModifiedBy>
  <cp:revision>23</cp:revision>
  <dcterms:created xsi:type="dcterms:W3CDTF">2020-11-12T06:56:30Z</dcterms:created>
  <dcterms:modified xsi:type="dcterms:W3CDTF">2020-11-13T11:02:52Z</dcterms:modified>
</cp:coreProperties>
</file>