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1" r:id="rId1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86636" y="652399"/>
            <a:ext cx="6570726" cy="635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 u="heavy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509941"/>
            <a:ext cx="8072119" cy="41236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759502" y="2194477"/>
            <a:ext cx="3810000" cy="2572394"/>
          </a:xfrm>
          <a:prstGeom prst="rect">
            <a:avLst/>
          </a:prstGeom>
          <a:blipFill>
            <a:blip r:embed="rId2" cstate="print"/>
            <a:stretch>
              <a:fillRect t="1" b="-7823"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4724400" y="2178238"/>
            <a:ext cx="3810000" cy="257239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2C02397-8803-4705-B7FD-2E849F287C84}"/>
              </a:ext>
            </a:extLst>
          </p:cNvPr>
          <p:cNvSpPr/>
          <p:nvPr/>
        </p:nvSpPr>
        <p:spPr>
          <a:xfrm>
            <a:off x="2057400" y="1279076"/>
            <a:ext cx="5029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  <a:tabLst>
                <a:tab pos="1370330" algn="l"/>
              </a:tabLst>
            </a:pPr>
            <a:r>
              <a:rPr lang="en-US" sz="3200" b="1" i="1" u="sng" spc="-10" dirty="0">
                <a:solidFill>
                  <a:srgbClr val="002060"/>
                </a:solidFill>
                <a:uFill>
                  <a:solidFill>
                    <a:srgbClr val="4E5B6E"/>
                  </a:solidFill>
                </a:uFill>
                <a:latin typeface="Times New Roman"/>
                <a:cs typeface="Times New Roman"/>
              </a:rPr>
              <a:t>CAGE</a:t>
            </a:r>
            <a:r>
              <a:rPr lang="en-US" sz="3200" b="1" i="1" u="sng" spc="-70" dirty="0">
                <a:solidFill>
                  <a:srgbClr val="002060"/>
                </a:solidFill>
                <a:uFill>
                  <a:solidFill>
                    <a:srgbClr val="4E5B6E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en-US" sz="3200" b="1" i="1" u="sng" spc="-15" dirty="0">
                <a:solidFill>
                  <a:srgbClr val="002060"/>
                </a:solidFill>
                <a:uFill>
                  <a:solidFill>
                    <a:srgbClr val="4E5B6E"/>
                  </a:solidFill>
                </a:uFill>
                <a:latin typeface="Times New Roman"/>
                <a:cs typeface="Times New Roman"/>
              </a:rPr>
              <a:t>CULTURE</a:t>
            </a:r>
            <a:endParaRPr lang="en-US" sz="3200" u="sng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461713A0-E5F8-4260-9121-CE88C2B7560A}"/>
              </a:ext>
            </a:extLst>
          </p:cNvPr>
          <p:cNvSpPr txBox="1">
            <a:spLocks/>
          </p:cNvSpPr>
          <p:nvPr/>
        </p:nvSpPr>
        <p:spPr>
          <a:xfrm>
            <a:off x="759502" y="5111236"/>
            <a:ext cx="7774898" cy="134536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lgerian" panose="04020705040A02060702" pitchFamily="82" charset="0"/>
              </a:rPr>
              <a:t>Mr.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Algerian" panose="04020705040A02060702" pitchFamily="82" charset="0"/>
              </a:rPr>
              <a:t>Bhartendu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lgerian" panose="04020705040A02060702" pitchFamily="82" charset="0"/>
              </a:rPr>
              <a:t> Vimal</a:t>
            </a:r>
          </a:p>
          <a:p>
            <a:pPr marL="0" indent="0" algn="r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lgerian" panose="04020705040A02060702" pitchFamily="82" charset="0"/>
              </a:rPr>
              <a:t>Guest Faculty-Asst. Professor</a:t>
            </a:r>
          </a:p>
          <a:p>
            <a:pPr marL="0" indent="0" algn="r">
              <a:buNone/>
            </a:pP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Algerian" panose="04020705040A02060702" pitchFamily="82" charset="0"/>
              </a:rPr>
              <a:t>CoF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lgerian" panose="04020705040A02060702" pitchFamily="82" charset="0"/>
              </a:rPr>
              <a:t>,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Algerian" panose="04020705040A02060702" pitchFamily="82" charset="0"/>
              </a:rPr>
              <a:t>Kishanganj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lgerian" panose="04020705040A02060702" pitchFamily="82" charset="0"/>
              </a:rPr>
              <a:t>, BASU, Patna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solidFill>
            <a:srgbClr val="F7A0C9"/>
          </a:solidFill>
        </p:spPr>
        <p:txBody>
          <a:bodyPr vert="horz" wrap="square" lIns="0" tIns="17589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385"/>
              </a:spcBef>
            </a:pPr>
            <a:r>
              <a:rPr b="1" spc="-445" dirty="0">
                <a:solidFill>
                  <a:srgbClr val="AF0F5C"/>
                </a:solidFill>
                <a:latin typeface="Arial"/>
                <a:cs typeface="Arial"/>
              </a:rPr>
              <a:t>TYPES </a:t>
            </a:r>
            <a:r>
              <a:rPr b="1" spc="-190" dirty="0">
                <a:solidFill>
                  <a:srgbClr val="AF0F5C"/>
                </a:solidFill>
                <a:latin typeface="Arial"/>
                <a:cs typeface="Arial"/>
              </a:rPr>
              <a:t>OF</a:t>
            </a:r>
            <a:r>
              <a:rPr b="1" spc="-380" dirty="0">
                <a:solidFill>
                  <a:srgbClr val="AF0F5C"/>
                </a:solidFill>
                <a:latin typeface="Arial"/>
                <a:cs typeface="Arial"/>
              </a:rPr>
              <a:t> </a:t>
            </a:r>
            <a:r>
              <a:rPr b="1" spc="-370" dirty="0">
                <a:solidFill>
                  <a:srgbClr val="AF0F5C"/>
                </a:solidFill>
                <a:latin typeface="Arial"/>
                <a:cs typeface="Arial"/>
              </a:rPr>
              <a:t>CAGES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521575" cy="37338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  <a:tab pos="2052955" algn="l"/>
              </a:tabLst>
            </a:pPr>
            <a:r>
              <a:rPr sz="3200" dirty="0">
                <a:latin typeface="Carlito"/>
                <a:cs typeface="Carlito"/>
              </a:rPr>
              <a:t>Based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on	</a:t>
            </a:r>
            <a:r>
              <a:rPr sz="3200" spc="-10" dirty="0">
                <a:latin typeface="Carlito"/>
                <a:cs typeface="Carlito"/>
              </a:rPr>
              <a:t>installation cages </a:t>
            </a:r>
            <a:r>
              <a:rPr sz="3200" spc="-15" dirty="0">
                <a:latin typeface="Carlito"/>
                <a:cs typeface="Carlito"/>
              </a:rPr>
              <a:t>are categorised  </a:t>
            </a:r>
            <a:r>
              <a:rPr sz="3200" spc="-20" dirty="0">
                <a:latin typeface="Carlito"/>
                <a:cs typeface="Carlito"/>
              </a:rPr>
              <a:t>into </a:t>
            </a:r>
            <a:r>
              <a:rPr sz="3200" spc="-15" dirty="0">
                <a:latin typeface="Carlito"/>
                <a:cs typeface="Carlito"/>
              </a:rPr>
              <a:t>following</a:t>
            </a:r>
            <a:r>
              <a:rPr sz="3200" spc="5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types-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  <a:tab pos="2818765" algn="l"/>
              </a:tabLst>
            </a:pPr>
            <a:r>
              <a:rPr sz="3200" b="1" i="1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FIXED</a:t>
            </a:r>
            <a:r>
              <a:rPr sz="3200" b="1" i="1" u="heavy" spc="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200" b="1" i="1" u="heavy" spc="-2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CAGES-</a:t>
            </a:r>
            <a:r>
              <a:rPr sz="3200" b="1" i="1" spc="-25" dirty="0">
                <a:latin typeface="Carlito"/>
                <a:cs typeface="Carlito"/>
              </a:rPr>
              <a:t>	</a:t>
            </a:r>
            <a:r>
              <a:rPr sz="3200" spc="-10" dirty="0">
                <a:latin typeface="Carlito"/>
                <a:cs typeface="Carlito"/>
              </a:rPr>
              <a:t>Installed </a:t>
            </a:r>
            <a:r>
              <a:rPr sz="3200" dirty="0">
                <a:latin typeface="Carlito"/>
                <a:cs typeface="Carlito"/>
              </a:rPr>
              <a:t>in </a:t>
            </a:r>
            <a:r>
              <a:rPr sz="3200" spc="-5" dirty="0">
                <a:latin typeface="Carlito"/>
                <a:cs typeface="Carlito"/>
              </a:rPr>
              <a:t>running</a:t>
            </a:r>
            <a:r>
              <a:rPr sz="3200" spc="45" dirty="0">
                <a:latin typeface="Carlito"/>
                <a:cs typeface="Carlito"/>
              </a:rPr>
              <a:t> </a:t>
            </a:r>
            <a:r>
              <a:rPr sz="3200" spc="-20" dirty="0">
                <a:latin typeface="Carlito"/>
                <a:cs typeface="Carlito"/>
              </a:rPr>
              <a:t>water</a:t>
            </a:r>
            <a:endParaRPr sz="3200">
              <a:latin typeface="Carlito"/>
              <a:cs typeface="Carlito"/>
            </a:endParaRPr>
          </a:p>
          <a:p>
            <a:pPr marL="355600" marR="25527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  <a:tab pos="3507104" algn="l"/>
              </a:tabLst>
            </a:pPr>
            <a:r>
              <a:rPr sz="3200" b="1" i="1" u="heavy" spc="-5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FLOATING</a:t>
            </a:r>
            <a:r>
              <a:rPr sz="3200" b="1" i="1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200" b="1" i="1" u="heavy" spc="-2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CAGES-	</a:t>
            </a:r>
            <a:r>
              <a:rPr sz="3200" spc="-20" dirty="0">
                <a:latin typeface="Carlito"/>
                <a:cs typeface="Carlito"/>
              </a:rPr>
              <a:t>Lakes,rivers </a:t>
            </a:r>
            <a:r>
              <a:rPr sz="3200" dirty="0">
                <a:latin typeface="Carlito"/>
                <a:cs typeface="Carlito"/>
              </a:rPr>
              <a:t>&amp; </a:t>
            </a:r>
            <a:r>
              <a:rPr sz="3200" spc="-20" dirty="0">
                <a:latin typeface="Carlito"/>
                <a:cs typeface="Carlito"/>
              </a:rPr>
              <a:t>offshore  </a:t>
            </a:r>
            <a:r>
              <a:rPr sz="3200" spc="-70" dirty="0">
                <a:latin typeface="Carlito"/>
                <a:cs typeface="Carlito"/>
              </a:rPr>
              <a:t>water.</a:t>
            </a:r>
            <a:endParaRPr sz="3200">
              <a:latin typeface="Carlito"/>
              <a:cs typeface="Carlito"/>
            </a:endParaRPr>
          </a:p>
          <a:p>
            <a:pPr marL="355600" marR="31623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  <a:tab pos="6174105" algn="l"/>
              </a:tabLst>
            </a:pPr>
            <a:r>
              <a:rPr sz="3200" b="1" i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SUBME</a:t>
            </a:r>
            <a:r>
              <a:rPr sz="3200" b="1" i="1" u="heavy" spc="-3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R</a:t>
            </a:r>
            <a:r>
              <a:rPr sz="3200" b="1" i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GE</a:t>
            </a:r>
            <a:r>
              <a:rPr sz="3200" b="1" i="1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</a:t>
            </a:r>
            <a:r>
              <a:rPr sz="3200" b="1" i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200" b="1" i="1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&amp; </a:t>
            </a:r>
            <a:r>
              <a:rPr sz="3200" b="1" i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M</a:t>
            </a:r>
            <a:r>
              <a:rPr sz="3200" b="1" i="1" u="heavy" spc="-6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O</a:t>
            </a:r>
            <a:r>
              <a:rPr sz="3200" b="1" i="1" u="heavy" spc="-15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V</a:t>
            </a:r>
            <a:r>
              <a:rPr sz="3200" b="1" i="1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</a:t>
            </a:r>
            <a:r>
              <a:rPr sz="3200" b="1" i="1" u="heavy" spc="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B</a:t>
            </a:r>
            <a:r>
              <a:rPr sz="3200" b="1" i="1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LE</a:t>
            </a:r>
            <a:r>
              <a:rPr sz="3200" b="1" i="1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200" b="1" i="1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</a:t>
            </a:r>
            <a:r>
              <a:rPr sz="3200" b="1" i="1" u="heavy" spc="-7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</a:t>
            </a:r>
            <a:r>
              <a:rPr sz="3200" b="1" i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G</a:t>
            </a:r>
            <a:r>
              <a:rPr sz="3200" b="1" i="1" u="heavy" spc="-4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ES</a:t>
            </a:r>
            <a:r>
              <a:rPr sz="3200" b="1" i="1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-	</a:t>
            </a:r>
            <a:r>
              <a:rPr sz="3200" b="1" i="1" spc="1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A</a:t>
            </a:r>
            <a:r>
              <a:rPr sz="3200" spc="-45" dirty="0">
                <a:latin typeface="Carlito"/>
                <a:cs typeface="Carlito"/>
              </a:rPr>
              <a:t>r</a:t>
            </a:r>
            <a:r>
              <a:rPr sz="3200" dirty="0">
                <a:latin typeface="Carlito"/>
                <a:cs typeface="Carlito"/>
              </a:rPr>
              <a:t>eas  </a:t>
            </a:r>
            <a:r>
              <a:rPr sz="3200" spc="-25" dirty="0">
                <a:latin typeface="Carlito"/>
                <a:cs typeface="Carlito"/>
              </a:rPr>
              <a:t>affected </a:t>
            </a:r>
            <a:r>
              <a:rPr sz="3200" spc="-5" dirty="0">
                <a:latin typeface="Carlito"/>
                <a:cs typeface="Carlito"/>
              </a:rPr>
              <a:t>by</a:t>
            </a:r>
            <a:r>
              <a:rPr sz="3200" spc="4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cy</a:t>
            </a:r>
            <a:r>
              <a:rPr sz="3200" i="1" spc="-5" dirty="0">
                <a:latin typeface="Carlito"/>
                <a:cs typeface="Carlito"/>
              </a:rPr>
              <a:t>clone.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22161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745"/>
              </a:spcBef>
            </a:pPr>
            <a:r>
              <a:rPr dirty="0">
                <a:solidFill>
                  <a:srgbClr val="FF0000"/>
                </a:solidFill>
              </a:rPr>
              <a:t>FEEDING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239000" cy="39293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The </a:t>
            </a:r>
            <a:r>
              <a:rPr sz="3200" spc="-20" dirty="0">
                <a:latin typeface="Carlito"/>
                <a:cs typeface="Carlito"/>
              </a:rPr>
              <a:t>water </a:t>
            </a:r>
            <a:r>
              <a:rPr sz="3200" spc="-10" dirty="0">
                <a:latin typeface="Carlito"/>
                <a:cs typeface="Carlito"/>
              </a:rPr>
              <a:t>movement </a:t>
            </a:r>
            <a:r>
              <a:rPr sz="3200" spc="-5" dirty="0">
                <a:latin typeface="Carlito"/>
                <a:cs typeface="Carlito"/>
              </a:rPr>
              <a:t>bring </a:t>
            </a:r>
            <a:r>
              <a:rPr sz="3200" dirty="0">
                <a:latin typeface="Carlito"/>
                <a:cs typeface="Carlito"/>
              </a:rPr>
              <a:t>in </a:t>
            </a:r>
            <a:r>
              <a:rPr sz="3200" spc="-5" dirty="0">
                <a:latin typeface="Carlito"/>
                <a:cs typeface="Carlito"/>
              </a:rPr>
              <a:t>nutrients </a:t>
            </a:r>
            <a:r>
              <a:rPr sz="3200" dirty="0">
                <a:latin typeface="Carlito"/>
                <a:cs typeface="Carlito"/>
              </a:rPr>
              <a:t>&amp;  </a:t>
            </a:r>
            <a:r>
              <a:rPr sz="3200" spc="-15" dirty="0">
                <a:latin typeface="Carlito"/>
                <a:cs typeface="Carlito"/>
              </a:rPr>
              <a:t>natural</a:t>
            </a:r>
            <a:r>
              <a:rPr sz="3200" spc="10" dirty="0">
                <a:latin typeface="Carlito"/>
                <a:cs typeface="Carlito"/>
              </a:rPr>
              <a:t> </a:t>
            </a:r>
            <a:r>
              <a:rPr sz="3200" spc="-20" dirty="0">
                <a:latin typeface="Carlito"/>
                <a:cs typeface="Carlito"/>
              </a:rPr>
              <a:t>feed.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In addition </a:t>
            </a:r>
            <a:r>
              <a:rPr sz="3200" spc="-5" dirty="0">
                <a:latin typeface="Carlito"/>
                <a:cs typeface="Carlito"/>
              </a:rPr>
              <a:t>artificial </a:t>
            </a:r>
            <a:r>
              <a:rPr sz="3200" spc="-25" dirty="0">
                <a:latin typeface="Carlito"/>
                <a:cs typeface="Carlito"/>
              </a:rPr>
              <a:t>feed </a:t>
            </a:r>
            <a:r>
              <a:rPr sz="3200" dirty="0">
                <a:latin typeface="Carlito"/>
                <a:cs typeface="Carlito"/>
              </a:rPr>
              <a:t>is also</a:t>
            </a:r>
            <a:r>
              <a:rPr sz="3200" spc="9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given.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Example-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Rice</a:t>
            </a:r>
            <a:r>
              <a:rPr sz="3200" spc="-95" dirty="0">
                <a:latin typeface="Carlito"/>
                <a:cs typeface="Carlito"/>
              </a:rPr>
              <a:t> </a:t>
            </a:r>
            <a:r>
              <a:rPr sz="3200" spc="-20" dirty="0">
                <a:latin typeface="Carlito"/>
                <a:cs typeface="Carlito"/>
              </a:rPr>
              <a:t>bran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Fish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meal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Soyabean</a:t>
            </a:r>
            <a:r>
              <a:rPr sz="3200" spc="-20" dirty="0">
                <a:latin typeface="Carlito"/>
                <a:cs typeface="Carlito"/>
              </a:rPr>
              <a:t> </a:t>
            </a:r>
            <a:r>
              <a:rPr sz="3200" spc="-35" dirty="0">
                <a:latin typeface="Carlito"/>
                <a:cs typeface="Carlito"/>
              </a:rPr>
              <a:t>cake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274320"/>
            <a:ext cx="8229600" cy="1292860"/>
            <a:chOff x="457200" y="274320"/>
            <a:chExt cx="8229600" cy="1292860"/>
          </a:xfrm>
        </p:grpSpPr>
        <p:sp>
          <p:nvSpPr>
            <p:cNvPr id="3" name="object 3"/>
            <p:cNvSpPr/>
            <p:nvPr/>
          </p:nvSpPr>
          <p:spPr>
            <a:xfrm>
              <a:off x="457200" y="274320"/>
              <a:ext cx="8229600" cy="1143000"/>
            </a:xfrm>
            <a:custGeom>
              <a:avLst/>
              <a:gdLst/>
              <a:ahLst/>
              <a:cxnLst/>
              <a:rect l="l" t="t" r="r" b="b"/>
              <a:pathLst>
                <a:path w="8229600" h="1143000">
                  <a:moveTo>
                    <a:pt x="8229600" y="0"/>
                  </a:moveTo>
                  <a:lnTo>
                    <a:pt x="0" y="0"/>
                  </a:lnTo>
                  <a:lnTo>
                    <a:pt x="0" y="1143000"/>
                  </a:lnTo>
                  <a:lnTo>
                    <a:pt x="8229600" y="1143000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5FE8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633727" y="335280"/>
              <a:ext cx="5914644" cy="123139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161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745"/>
              </a:spcBef>
            </a:pPr>
            <a:r>
              <a:rPr b="1" i="1" dirty="0">
                <a:solidFill>
                  <a:srgbClr val="001F5F"/>
                </a:solidFill>
                <a:latin typeface="Arial"/>
                <a:cs typeface="Arial"/>
              </a:rPr>
              <a:t>FISH</a:t>
            </a:r>
            <a:r>
              <a:rPr b="1" i="1" spc="-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i="1" dirty="0">
                <a:solidFill>
                  <a:srgbClr val="001F5F"/>
                </a:solidFill>
                <a:latin typeface="Arial"/>
                <a:cs typeface="Arial"/>
              </a:rPr>
              <a:t>PRODUCTION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1969007" y="1104900"/>
            <a:ext cx="5244465" cy="117475"/>
            <a:chOff x="1969007" y="1104900"/>
            <a:chExt cx="5244465" cy="117475"/>
          </a:xfrm>
        </p:grpSpPr>
        <p:sp>
          <p:nvSpPr>
            <p:cNvPr id="7" name="object 7"/>
            <p:cNvSpPr/>
            <p:nvPr/>
          </p:nvSpPr>
          <p:spPr>
            <a:xfrm>
              <a:off x="1969007" y="1104900"/>
              <a:ext cx="5244084" cy="11734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978786" y="1114425"/>
              <a:ext cx="5186680" cy="59690"/>
            </a:xfrm>
            <a:custGeom>
              <a:avLst/>
              <a:gdLst/>
              <a:ahLst/>
              <a:cxnLst/>
              <a:rect l="l" t="t" r="r" b="b"/>
              <a:pathLst>
                <a:path w="5186680" h="59690">
                  <a:moveTo>
                    <a:pt x="5186171" y="0"/>
                  </a:moveTo>
                  <a:lnTo>
                    <a:pt x="0" y="0"/>
                  </a:lnTo>
                  <a:lnTo>
                    <a:pt x="0" y="59436"/>
                  </a:lnTo>
                  <a:lnTo>
                    <a:pt x="5186171" y="59436"/>
                  </a:lnTo>
                  <a:lnTo>
                    <a:pt x="5186171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535940" y="1607261"/>
            <a:ext cx="7014845" cy="1002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The fish </a:t>
            </a:r>
            <a:r>
              <a:rPr sz="3200" spc="-10" dirty="0">
                <a:latin typeface="Carlito"/>
                <a:cs typeface="Carlito"/>
              </a:rPr>
              <a:t>production </a:t>
            </a:r>
            <a:r>
              <a:rPr sz="3200" spc="-15" dirty="0">
                <a:latin typeface="Carlito"/>
                <a:cs typeface="Carlito"/>
              </a:rPr>
              <a:t>ranges from </a:t>
            </a:r>
            <a:r>
              <a:rPr sz="3200" dirty="0">
                <a:latin typeface="Carlito"/>
                <a:cs typeface="Carlito"/>
              </a:rPr>
              <a:t>3000 </a:t>
            </a:r>
            <a:r>
              <a:rPr sz="3200" spc="-20" dirty="0">
                <a:latin typeface="Carlito"/>
                <a:cs typeface="Carlito"/>
              </a:rPr>
              <a:t>to  </a:t>
            </a:r>
            <a:r>
              <a:rPr sz="3200" dirty="0">
                <a:latin typeface="Carlito"/>
                <a:cs typeface="Carlito"/>
              </a:rPr>
              <a:t>25,000 </a:t>
            </a:r>
            <a:r>
              <a:rPr sz="3200" spc="5" dirty="0">
                <a:latin typeface="Carlito"/>
                <a:cs typeface="Carlito"/>
              </a:rPr>
              <a:t>kg/ha/year </a:t>
            </a:r>
            <a:r>
              <a:rPr sz="3200" dirty="0">
                <a:latin typeface="Carlito"/>
                <a:cs typeface="Carlito"/>
              </a:rPr>
              <a:t>in </a:t>
            </a:r>
            <a:r>
              <a:rPr sz="3200" spc="-15" dirty="0">
                <a:latin typeface="Carlito"/>
                <a:cs typeface="Carlito"/>
              </a:rPr>
              <a:t>large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cages.</a:t>
            </a:r>
            <a:endParaRPr sz="3200">
              <a:latin typeface="Carlito"/>
              <a:cs typeface="Carlito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640817" y="2850603"/>
            <a:ext cx="5403850" cy="3745865"/>
            <a:chOff x="640817" y="2850603"/>
            <a:chExt cx="5403850" cy="3745865"/>
          </a:xfrm>
        </p:grpSpPr>
        <p:sp>
          <p:nvSpPr>
            <p:cNvPr id="11" name="object 11"/>
            <p:cNvSpPr/>
            <p:nvPr/>
          </p:nvSpPr>
          <p:spPr>
            <a:xfrm>
              <a:off x="640817" y="2850603"/>
              <a:ext cx="5403366" cy="374526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85800" y="2895600"/>
              <a:ext cx="5239511" cy="35814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66750" y="2876550"/>
              <a:ext cx="5278120" cy="3619500"/>
            </a:xfrm>
            <a:custGeom>
              <a:avLst/>
              <a:gdLst/>
              <a:ahLst/>
              <a:cxnLst/>
              <a:rect l="l" t="t" r="r" b="b"/>
              <a:pathLst>
                <a:path w="5278120" h="3619500">
                  <a:moveTo>
                    <a:pt x="0" y="3619500"/>
                  </a:moveTo>
                  <a:lnTo>
                    <a:pt x="5277612" y="3619500"/>
                  </a:lnTo>
                  <a:lnTo>
                    <a:pt x="5277612" y="0"/>
                  </a:lnTo>
                  <a:lnTo>
                    <a:pt x="0" y="0"/>
                  </a:lnTo>
                  <a:lnTo>
                    <a:pt x="0" y="3619500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21717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710"/>
              </a:spcBef>
            </a:pPr>
            <a:r>
              <a:rPr spc="-10" dirty="0">
                <a:solidFill>
                  <a:srgbClr val="006FC0"/>
                </a:solidFill>
                <a:latin typeface="Times New Roman"/>
                <a:cs typeface="Times New Roman"/>
              </a:rPr>
              <a:t>STOCKING</a:t>
            </a:r>
            <a:r>
              <a:rPr spc="-3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6FC0"/>
                </a:solidFill>
                <a:latin typeface="Times New Roman"/>
                <a:cs typeface="Times New Roman"/>
              </a:rPr>
              <a:t>DENSITY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729855" cy="38309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There </a:t>
            </a:r>
            <a:r>
              <a:rPr sz="3200" dirty="0">
                <a:latin typeface="Carlito"/>
                <a:cs typeface="Carlito"/>
              </a:rPr>
              <a:t>is no </a:t>
            </a:r>
            <a:r>
              <a:rPr sz="3200" spc="-15" dirty="0">
                <a:latin typeface="Carlito"/>
                <a:cs typeface="Carlito"/>
              </a:rPr>
              <a:t>standard stocking </a:t>
            </a:r>
            <a:r>
              <a:rPr sz="3200" spc="-5" dirty="0">
                <a:latin typeface="Carlito"/>
                <a:cs typeface="Carlito"/>
              </a:rPr>
              <a:t>density </a:t>
            </a:r>
            <a:r>
              <a:rPr sz="3200" spc="-30" dirty="0">
                <a:latin typeface="Carlito"/>
                <a:cs typeface="Carlito"/>
              </a:rPr>
              <a:t>for  </a:t>
            </a:r>
            <a:r>
              <a:rPr sz="3200" spc="-10" dirty="0">
                <a:latin typeface="Carlito"/>
                <a:cs typeface="Carlito"/>
              </a:rPr>
              <a:t>cages. </a:t>
            </a:r>
            <a:r>
              <a:rPr sz="3200" spc="-5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probable </a:t>
            </a:r>
            <a:r>
              <a:rPr sz="3200" spc="-15" dirty="0">
                <a:latin typeface="Carlito"/>
                <a:cs typeface="Carlito"/>
              </a:rPr>
              <a:t>stocking </a:t>
            </a:r>
            <a:r>
              <a:rPr sz="3200" spc="-5" dirty="0">
                <a:latin typeface="Carlito"/>
                <a:cs typeface="Carlito"/>
              </a:rPr>
              <a:t>density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5" dirty="0">
                <a:latin typeface="Carlito"/>
                <a:cs typeface="Carlito"/>
              </a:rPr>
              <a:t>given  below-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Carp fry- </a:t>
            </a:r>
            <a:r>
              <a:rPr sz="3200" spc="-10" dirty="0">
                <a:latin typeface="Carlito"/>
                <a:cs typeface="Carlito"/>
              </a:rPr>
              <a:t>210/metre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cube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Carp fingerlings </a:t>
            </a:r>
            <a:r>
              <a:rPr sz="3200" dirty="0">
                <a:latin typeface="Carlito"/>
                <a:cs typeface="Carlito"/>
              </a:rPr>
              <a:t>– </a:t>
            </a:r>
            <a:r>
              <a:rPr sz="3200" spc="-10" dirty="0">
                <a:latin typeface="Carlito"/>
                <a:cs typeface="Carlito"/>
              </a:rPr>
              <a:t>40/metre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cube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Tilapia </a:t>
            </a:r>
            <a:r>
              <a:rPr sz="3200" spc="-10" dirty="0">
                <a:latin typeface="Carlito"/>
                <a:cs typeface="Carlito"/>
              </a:rPr>
              <a:t>150/metre</a:t>
            </a:r>
            <a:r>
              <a:rPr sz="3200" spc="2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cube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Murrel </a:t>
            </a:r>
            <a:r>
              <a:rPr sz="3200" dirty="0">
                <a:latin typeface="Carlito"/>
                <a:cs typeface="Carlito"/>
              </a:rPr>
              <a:t>– </a:t>
            </a:r>
            <a:r>
              <a:rPr sz="3200" spc="-10" dirty="0">
                <a:latin typeface="Carlito"/>
                <a:cs typeface="Carlito"/>
              </a:rPr>
              <a:t>40/metre</a:t>
            </a:r>
            <a:r>
              <a:rPr sz="3200" spc="-3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cube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solidFill>
            <a:srgbClr val="5FE8D5"/>
          </a:solidFill>
        </p:spPr>
        <p:txBody>
          <a:bodyPr vert="horz" wrap="square" lIns="0" tIns="221615" rIns="0" bIns="0" rtlCol="0">
            <a:spAutoFit/>
          </a:bodyPr>
          <a:lstStyle/>
          <a:p>
            <a:pPr marL="593725">
              <a:lnSpc>
                <a:spcPct val="100000"/>
              </a:lnSpc>
              <a:spcBef>
                <a:spcPts val="1745"/>
              </a:spcBef>
            </a:pPr>
            <a:r>
              <a:rPr dirty="0"/>
              <a:t>MANAGEMENT OF</a:t>
            </a:r>
            <a:r>
              <a:rPr spc="-120" dirty="0"/>
              <a:t> </a:t>
            </a:r>
            <a:r>
              <a:rPr dirty="0"/>
              <a:t>CAGES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9941"/>
            <a:ext cx="5758180" cy="412369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45" dirty="0">
                <a:latin typeface="Carlito"/>
                <a:cs typeface="Carlito"/>
              </a:rPr>
              <a:t>LOCATION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PLANNING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CAGE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25" dirty="0">
                <a:latin typeface="Carlito"/>
                <a:cs typeface="Carlito"/>
              </a:rPr>
              <a:t>PREPRATION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80" dirty="0">
                <a:latin typeface="Carlito"/>
                <a:cs typeface="Carlito"/>
              </a:rPr>
              <a:t>WATER </a:t>
            </a:r>
            <a:r>
              <a:rPr sz="3200" spc="-15" dirty="0">
                <a:latin typeface="Carlito"/>
                <a:cs typeface="Carlito"/>
              </a:rPr>
              <a:t>QUALITY</a:t>
            </a:r>
            <a:r>
              <a:rPr sz="3200" spc="8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CONTROL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SEED </a:t>
            </a:r>
            <a:r>
              <a:rPr sz="3200" spc="-10" dirty="0">
                <a:latin typeface="Carlito"/>
                <a:cs typeface="Carlito"/>
              </a:rPr>
              <a:t>QUALITY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ASSURANCE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DISEASE </a:t>
            </a:r>
            <a:r>
              <a:rPr sz="3200" dirty="0">
                <a:latin typeface="Carlito"/>
                <a:cs typeface="Carlito"/>
              </a:rPr>
              <a:t>ISSUE &amp;</a:t>
            </a:r>
            <a:r>
              <a:rPr sz="3200" spc="1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MANAGEMENT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rlito"/>
                <a:cs typeface="Carlito"/>
              </a:rPr>
              <a:t>HARVESTING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562600" y="2133600"/>
            <a:ext cx="3124200" cy="21000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514E8-2C42-4755-96ED-E64B78FA0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14332"/>
            <a:ext cx="8229600" cy="369332"/>
          </a:xfrm>
        </p:spPr>
        <p:txBody>
          <a:bodyPr/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Advantages &amp; limitations of cage culture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7D2C3C9-01F7-4377-9226-BA07BEDE67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999095"/>
              </p:ext>
            </p:extLst>
          </p:nvPr>
        </p:nvGraphicFramePr>
        <p:xfrm>
          <a:off x="304800" y="683664"/>
          <a:ext cx="8534400" cy="607897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267200">
                  <a:extLst>
                    <a:ext uri="{9D8B030D-6E8A-4147-A177-3AD203B41FA5}">
                      <a16:colId xmlns:a16="http://schemas.microsoft.com/office/drawing/2014/main" val="3334072335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1204919845"/>
                    </a:ext>
                  </a:extLst>
                </a:gridCol>
              </a:tblGrid>
              <a:tr h="38868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C00000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Advantages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C00000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Limitations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8696489"/>
                  </a:ext>
                </a:extLst>
              </a:tr>
              <a:tr h="388687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Relatively low investment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Risk of theft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5514005"/>
                  </a:ext>
                </a:extLst>
              </a:tr>
              <a:tr h="388687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High production, faster 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Risk of fish lost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0967893"/>
                  </a:ext>
                </a:extLst>
              </a:tr>
              <a:tr h="388687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Easy observation &amp;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Disease outbreak &amp; control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515799"/>
                  </a:ext>
                </a:extLst>
              </a:tr>
              <a:tr h="435985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Treatment of disease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Low tolerance to poor water quality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0957426"/>
                  </a:ext>
                </a:extLst>
              </a:tr>
              <a:tr h="687676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Movement and relocation of cages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Difficult to operate in rough weather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613473"/>
                  </a:ext>
                </a:extLst>
              </a:tr>
              <a:tr h="388687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Use available water 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Water exchange is essential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1247488"/>
                  </a:ext>
                </a:extLst>
              </a:tr>
              <a:tr h="388687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Easy harvest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Rapid fouling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605235"/>
                  </a:ext>
                </a:extLst>
              </a:tr>
              <a:tr h="388687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Optimum use of feed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Feed lost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4576930"/>
                  </a:ext>
                </a:extLst>
              </a:tr>
              <a:tr h="687676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High stocking density culture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Environmental impacts (feed lost, fish waste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265313"/>
                  </a:ext>
                </a:extLst>
              </a:tr>
              <a:tr h="388687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Reduce pressure on 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141003"/>
                  </a:ext>
                </a:extLst>
              </a:tr>
              <a:tr h="433535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Control reproduction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195562"/>
                  </a:ext>
                </a:extLst>
              </a:tr>
              <a:tr h="637453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Control predators and competitors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042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184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52016" y="1743135"/>
            <a:ext cx="5801860" cy="39831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05200" y="461961"/>
            <a:ext cx="2514600" cy="7502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4800" i="1" u="sng" spc="-735" dirty="0">
                <a:solidFill>
                  <a:srgbClr val="3E6C18"/>
                </a:solidFill>
                <a:uFill>
                  <a:solidFill>
                    <a:srgbClr val="3E6C18"/>
                  </a:solidFill>
                </a:uFill>
                <a:latin typeface="Times New Roman"/>
                <a:cs typeface="Times New Roman"/>
              </a:rPr>
              <a:t>Cage</a:t>
            </a:r>
            <a:r>
              <a:rPr lang="en-US" sz="4800" i="1" u="sng" spc="-540" dirty="0">
                <a:solidFill>
                  <a:srgbClr val="3E6C18"/>
                </a:solidFill>
                <a:uFill>
                  <a:solidFill>
                    <a:srgbClr val="3E6C18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en-US" sz="4800" i="1" u="sng" spc="-605" dirty="0">
                <a:solidFill>
                  <a:srgbClr val="3E6C18"/>
                </a:solidFill>
                <a:uFill>
                  <a:solidFill>
                    <a:srgbClr val="3E6C18"/>
                  </a:solidFill>
                </a:uFill>
                <a:latin typeface="Times New Roman"/>
                <a:cs typeface="Times New Roman"/>
              </a:rPr>
              <a:t>Culture</a:t>
            </a:r>
            <a:endParaRPr lang="en-US" sz="4800" u="sng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19200" y="1371600"/>
            <a:ext cx="7239000" cy="4267200"/>
          </a:xfrm>
          <a:prstGeom prst="rect">
            <a:avLst/>
          </a:prstGeom>
          <a:blipFill>
            <a:blip r:embed="rId2" cstate="print"/>
            <a:stretch>
              <a:fillRect b="-22607"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6880" y="407266"/>
            <a:ext cx="4188460" cy="7334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650" i="1" u="sng" spc="-245" dirty="0">
                <a:solidFill>
                  <a:srgbClr val="3E6C18"/>
                </a:solidFill>
                <a:uFill>
                  <a:solidFill>
                    <a:srgbClr val="3E6C18"/>
                  </a:solidFill>
                </a:uFill>
                <a:latin typeface="Arial"/>
                <a:cs typeface="Arial"/>
              </a:rPr>
              <a:t>INTRODUCTION</a:t>
            </a:r>
            <a:endParaRPr sz="4650" u="sng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910195" cy="32461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4191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Culture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5" dirty="0">
                <a:latin typeface="Carlito"/>
                <a:cs typeface="Carlito"/>
              </a:rPr>
              <a:t>fishes </a:t>
            </a:r>
            <a:r>
              <a:rPr sz="3200" dirty="0">
                <a:latin typeface="Carlito"/>
                <a:cs typeface="Carlito"/>
              </a:rPr>
              <a:t>in meshed </a:t>
            </a:r>
            <a:r>
              <a:rPr sz="3200" spc="-30" dirty="0">
                <a:latin typeface="Carlito"/>
                <a:cs typeface="Carlito"/>
              </a:rPr>
              <a:t>boxes </a:t>
            </a:r>
            <a:r>
              <a:rPr sz="3200" spc="-5" dirty="0">
                <a:latin typeface="Carlito"/>
                <a:cs typeface="Carlito"/>
              </a:rPr>
              <a:t>placed </a:t>
            </a:r>
            <a:r>
              <a:rPr sz="3200" dirty="0">
                <a:latin typeface="Carlito"/>
                <a:cs typeface="Carlito"/>
              </a:rPr>
              <a:t>in  </a:t>
            </a:r>
            <a:r>
              <a:rPr sz="3200" spc="-20" dirty="0">
                <a:latin typeface="Carlito"/>
                <a:cs typeface="Carlito"/>
              </a:rPr>
              <a:t>water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5" dirty="0">
                <a:latin typeface="Carlito"/>
                <a:cs typeface="Carlito"/>
              </a:rPr>
              <a:t>called </a:t>
            </a:r>
            <a:r>
              <a:rPr sz="3200" spc="-10" dirty="0">
                <a:latin typeface="Carlito"/>
                <a:cs typeface="Carlito"/>
              </a:rPr>
              <a:t>cage</a:t>
            </a:r>
            <a:r>
              <a:rPr sz="3200" spc="-5" dirty="0">
                <a:latin typeface="Carlito"/>
                <a:cs typeface="Carlito"/>
              </a:rPr>
              <a:t> culture.</a:t>
            </a: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It is an </a:t>
            </a:r>
            <a:r>
              <a:rPr sz="3200" spc="-10" dirty="0">
                <a:latin typeface="Carlito"/>
                <a:cs typeface="Carlito"/>
              </a:rPr>
              <a:t>intensive </a:t>
            </a:r>
            <a:r>
              <a:rPr sz="3200" dirty="0">
                <a:latin typeface="Carlito"/>
                <a:cs typeface="Carlito"/>
              </a:rPr>
              <a:t>method </a:t>
            </a:r>
            <a:r>
              <a:rPr sz="3200" spc="-5" dirty="0">
                <a:latin typeface="Carlito"/>
                <a:cs typeface="Carlito"/>
              </a:rPr>
              <a:t>of</a:t>
            </a:r>
            <a:r>
              <a:rPr sz="3200" spc="3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aquaculture.</a:t>
            </a:r>
            <a:endParaRPr sz="3200" dirty="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Cage </a:t>
            </a:r>
            <a:r>
              <a:rPr sz="3200" spc="-10" dirty="0">
                <a:latin typeface="Carlito"/>
                <a:cs typeface="Carlito"/>
              </a:rPr>
              <a:t>culture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5" dirty="0">
                <a:latin typeface="Carlito"/>
                <a:cs typeface="Carlito"/>
              </a:rPr>
              <a:t>practiced </a:t>
            </a:r>
            <a:r>
              <a:rPr sz="3200" dirty="0">
                <a:latin typeface="Carlito"/>
                <a:cs typeface="Carlito"/>
              </a:rPr>
              <a:t>in </a:t>
            </a:r>
            <a:r>
              <a:rPr sz="3200" spc="-5" dirty="0">
                <a:latin typeface="Carlito"/>
                <a:cs typeface="Carlito"/>
              </a:rPr>
              <a:t>areas where </a:t>
            </a:r>
            <a:r>
              <a:rPr sz="3200" spc="-10" dirty="0">
                <a:latin typeface="Carlito"/>
                <a:cs typeface="Carlito"/>
              </a:rPr>
              <a:t>there 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10" dirty="0">
                <a:latin typeface="Carlito"/>
                <a:cs typeface="Carlito"/>
              </a:rPr>
              <a:t>sufficient </a:t>
            </a:r>
            <a:r>
              <a:rPr sz="3200" spc="-20" dirty="0">
                <a:latin typeface="Carlito"/>
                <a:cs typeface="Carlito"/>
              </a:rPr>
              <a:t>water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movement.</a:t>
            </a: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It is </a:t>
            </a:r>
            <a:r>
              <a:rPr sz="3200" spc="-5" dirty="0">
                <a:latin typeface="Carlito"/>
                <a:cs typeface="Carlito"/>
              </a:rPr>
              <a:t>done </a:t>
            </a:r>
            <a:r>
              <a:rPr sz="3200" dirty="0">
                <a:latin typeface="Carlito"/>
                <a:cs typeface="Carlito"/>
              </a:rPr>
              <a:t>in </a:t>
            </a:r>
            <a:r>
              <a:rPr sz="3200" spc="-25" dirty="0">
                <a:latin typeface="Carlito"/>
                <a:cs typeface="Carlito"/>
              </a:rPr>
              <a:t>river,</a:t>
            </a:r>
            <a:r>
              <a:rPr lang="en-US" sz="3200" spc="-25" dirty="0">
                <a:latin typeface="Carlito"/>
                <a:cs typeface="Carlito"/>
              </a:rPr>
              <a:t> lakes, </a:t>
            </a:r>
            <a:r>
              <a:rPr sz="3200" spc="-25" dirty="0">
                <a:latin typeface="Carlito"/>
                <a:cs typeface="Carlito"/>
              </a:rPr>
              <a:t>estuaries </a:t>
            </a:r>
            <a:r>
              <a:rPr sz="3200" dirty="0">
                <a:latin typeface="Carlito"/>
                <a:cs typeface="Carlito"/>
              </a:rPr>
              <a:t>&amp; </a:t>
            </a:r>
            <a:r>
              <a:rPr sz="3200" spc="-5" dirty="0">
                <a:latin typeface="Carlito"/>
                <a:cs typeface="Carlito"/>
              </a:rPr>
              <a:t>seas.</a:t>
            </a:r>
            <a:endParaRPr sz="3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32226" y="483234"/>
            <a:ext cx="24790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i="1" u="sng" spc="-40" dirty="0">
                <a:solidFill>
                  <a:srgbClr val="0D5A50"/>
                </a:solidFill>
                <a:uFill>
                  <a:solidFill>
                    <a:srgbClr val="0D5A50"/>
                  </a:solidFill>
                </a:uFill>
                <a:latin typeface="Arial"/>
                <a:cs typeface="Arial"/>
              </a:rPr>
              <a:t>HISTORY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866380" cy="25634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297815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Cage </a:t>
            </a:r>
            <a:r>
              <a:rPr sz="3200" spc="-10" dirty="0">
                <a:latin typeface="Carlito"/>
                <a:cs typeface="Carlito"/>
              </a:rPr>
              <a:t>culture </a:t>
            </a:r>
            <a:r>
              <a:rPr sz="3200" spc="-5" dirty="0">
                <a:latin typeface="Carlito"/>
                <a:cs typeface="Carlito"/>
              </a:rPr>
              <a:t>originated </a:t>
            </a:r>
            <a:r>
              <a:rPr sz="3200" dirty="0">
                <a:latin typeface="Carlito"/>
                <a:cs typeface="Carlito"/>
              </a:rPr>
              <a:t>in </a:t>
            </a:r>
            <a:r>
              <a:rPr sz="3200" spc="-10" dirty="0">
                <a:latin typeface="Carlito"/>
                <a:cs typeface="Carlito"/>
              </a:rPr>
              <a:t>kampuchia </a:t>
            </a:r>
            <a:r>
              <a:rPr sz="3200" dirty="0">
                <a:latin typeface="Carlito"/>
                <a:cs typeface="Carlito"/>
              </a:rPr>
              <a:t>about  200 </a:t>
            </a:r>
            <a:r>
              <a:rPr sz="3200" spc="-20" dirty="0">
                <a:latin typeface="Carlito"/>
                <a:cs typeface="Carlito"/>
              </a:rPr>
              <a:t>years</a:t>
            </a:r>
            <a:r>
              <a:rPr sz="3200" spc="-1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ago.</a:t>
            </a:r>
            <a:endParaRPr sz="32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Originally </a:t>
            </a:r>
            <a:r>
              <a:rPr sz="3200" spc="-10" dirty="0">
                <a:latin typeface="Carlito"/>
                <a:cs typeface="Carlito"/>
              </a:rPr>
              <a:t>cages </a:t>
            </a:r>
            <a:r>
              <a:rPr sz="3200" spc="-15" dirty="0">
                <a:latin typeface="Carlito"/>
                <a:cs typeface="Carlito"/>
              </a:rPr>
              <a:t>were </a:t>
            </a:r>
            <a:r>
              <a:rPr sz="3200" spc="-5" dirty="0">
                <a:latin typeface="Carlito"/>
                <a:cs typeface="Carlito"/>
              </a:rPr>
              <a:t>used </a:t>
            </a:r>
            <a:r>
              <a:rPr sz="3200" spc="-15" dirty="0">
                <a:latin typeface="Carlito"/>
                <a:cs typeface="Carlito"/>
              </a:rPr>
              <a:t>to </a:t>
            </a:r>
            <a:r>
              <a:rPr sz="3200" spc="-10" dirty="0">
                <a:latin typeface="Carlito"/>
                <a:cs typeface="Carlito"/>
              </a:rPr>
              <a:t>transport fishes  alive </a:t>
            </a:r>
            <a:r>
              <a:rPr sz="3200" spc="-15" dirty="0">
                <a:latin typeface="Carlito"/>
                <a:cs typeface="Carlito"/>
              </a:rPr>
              <a:t>from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capture area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20" dirty="0">
                <a:latin typeface="Carlito"/>
                <a:cs typeface="Carlito"/>
              </a:rPr>
              <a:t>market  </a:t>
            </a:r>
            <a:r>
              <a:rPr sz="3200" spc="-10" dirty="0">
                <a:latin typeface="Carlito"/>
                <a:cs typeface="Carlito"/>
              </a:rPr>
              <a:t>area.</a:t>
            </a:r>
            <a:endParaRPr sz="3200" dirty="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34000" y="3733798"/>
            <a:ext cx="3604259" cy="304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1480" y="365759"/>
            <a:ext cx="8351520" cy="62636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14212" y="725128"/>
            <a:ext cx="3114042" cy="3818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9523" y="1085088"/>
            <a:ext cx="3081528" cy="777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914400" y="1469861"/>
            <a:ext cx="7554224" cy="4677410"/>
            <a:chOff x="424444" y="1469861"/>
            <a:chExt cx="8044180" cy="4677410"/>
          </a:xfrm>
        </p:grpSpPr>
        <p:sp>
          <p:nvSpPr>
            <p:cNvPr id="6" name="object 6"/>
            <p:cNvSpPr/>
            <p:nvPr/>
          </p:nvSpPr>
          <p:spPr>
            <a:xfrm>
              <a:off x="424444" y="1469861"/>
              <a:ext cx="8043650" cy="467722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54735" y="1600200"/>
              <a:ext cx="7709916" cy="43434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91489" y="1536954"/>
              <a:ext cx="7836534" cy="4470400"/>
            </a:xfrm>
            <a:custGeom>
              <a:avLst/>
              <a:gdLst/>
              <a:ahLst/>
              <a:cxnLst/>
              <a:rect l="l" t="t" r="r" b="b"/>
              <a:pathLst>
                <a:path w="7836534" h="4470400">
                  <a:moveTo>
                    <a:pt x="0" y="4469892"/>
                  </a:moveTo>
                  <a:lnTo>
                    <a:pt x="7836408" y="4469892"/>
                  </a:lnTo>
                  <a:lnTo>
                    <a:pt x="7836408" y="0"/>
                  </a:lnTo>
                  <a:lnTo>
                    <a:pt x="0" y="0"/>
                  </a:lnTo>
                  <a:lnTo>
                    <a:pt x="0" y="4469892"/>
                  </a:lnTo>
                  <a:close/>
                </a:path>
              </a:pathLst>
            </a:custGeom>
            <a:ln w="1264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solidFill>
            <a:srgbClr val="F173AE"/>
          </a:solidFill>
        </p:spPr>
        <p:txBody>
          <a:bodyPr vert="horz" wrap="square" lIns="0" tIns="175895" rIns="0" bIns="0" rtlCol="0">
            <a:spAutoFit/>
          </a:bodyPr>
          <a:lstStyle/>
          <a:p>
            <a:pPr marL="680085">
              <a:lnSpc>
                <a:spcPct val="100000"/>
              </a:lnSpc>
              <a:spcBef>
                <a:spcPts val="1385"/>
              </a:spcBef>
            </a:pPr>
            <a:r>
              <a:rPr b="1" spc="-130" dirty="0">
                <a:solidFill>
                  <a:srgbClr val="3A4452"/>
                </a:solidFill>
                <a:latin typeface="Arial"/>
                <a:cs typeface="Arial"/>
              </a:rPr>
              <a:t>COMPONENTS </a:t>
            </a:r>
            <a:r>
              <a:rPr b="1" spc="-190" dirty="0">
                <a:solidFill>
                  <a:srgbClr val="3A4452"/>
                </a:solidFill>
                <a:latin typeface="Arial"/>
                <a:cs typeface="Arial"/>
              </a:rPr>
              <a:t>OF </a:t>
            </a:r>
            <a:r>
              <a:rPr b="1" spc="-55" dirty="0">
                <a:solidFill>
                  <a:srgbClr val="3A4452"/>
                </a:solidFill>
                <a:latin typeface="Arial"/>
                <a:cs typeface="Arial"/>
              </a:rPr>
              <a:t>A</a:t>
            </a:r>
            <a:r>
              <a:rPr b="1" spc="265" dirty="0">
                <a:solidFill>
                  <a:srgbClr val="3A4452"/>
                </a:solidFill>
                <a:latin typeface="Arial"/>
                <a:cs typeface="Arial"/>
              </a:rPr>
              <a:t> </a:t>
            </a:r>
            <a:r>
              <a:rPr b="1" spc="-360" dirty="0">
                <a:solidFill>
                  <a:srgbClr val="3A4452"/>
                </a:solidFill>
                <a:latin typeface="Arial"/>
                <a:cs typeface="Arial"/>
              </a:rPr>
              <a:t>CAGE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68384" y="3176016"/>
            <a:ext cx="1948180" cy="899160"/>
            <a:chOff x="568384" y="3176016"/>
            <a:chExt cx="1948180" cy="899160"/>
          </a:xfrm>
        </p:grpSpPr>
        <p:sp>
          <p:nvSpPr>
            <p:cNvPr id="4" name="object 4"/>
            <p:cNvSpPr/>
            <p:nvPr/>
          </p:nvSpPr>
          <p:spPr>
            <a:xfrm>
              <a:off x="568384" y="3491189"/>
              <a:ext cx="132722" cy="13407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83920" y="3723132"/>
              <a:ext cx="1478280" cy="6267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40080" y="3176016"/>
              <a:ext cx="1751076" cy="89916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857755" y="3176016"/>
              <a:ext cx="658368" cy="89916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535940" y="1607261"/>
            <a:ext cx="7922259" cy="4319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27749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  <a:tab pos="1970405" algn="l"/>
              </a:tabLst>
            </a:pPr>
            <a:r>
              <a:rPr sz="3200" b="1" i="1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FRAME-	</a:t>
            </a:r>
            <a:r>
              <a:rPr sz="3200" dirty="0">
                <a:latin typeface="Carlito"/>
                <a:cs typeface="Carlito"/>
              </a:rPr>
              <a:t>It </a:t>
            </a:r>
            <a:r>
              <a:rPr sz="3200" spc="-10" dirty="0">
                <a:latin typeface="Carlito"/>
                <a:cs typeface="Carlito"/>
              </a:rPr>
              <a:t>can </a:t>
            </a:r>
            <a:r>
              <a:rPr sz="3200" dirty="0">
                <a:latin typeface="Carlito"/>
                <a:cs typeface="Carlito"/>
              </a:rPr>
              <a:t>be made up of </a:t>
            </a:r>
            <a:r>
              <a:rPr sz="3200" spc="-10" dirty="0">
                <a:latin typeface="Carlito"/>
                <a:cs typeface="Carlito"/>
              </a:rPr>
              <a:t>wood, plastic  </a:t>
            </a:r>
            <a:r>
              <a:rPr sz="3200" spc="-5" dirty="0">
                <a:latin typeface="Carlito"/>
                <a:cs typeface="Carlito"/>
              </a:rPr>
              <a:t>or </a:t>
            </a:r>
            <a:r>
              <a:rPr sz="3200" spc="-15" dirty="0">
                <a:latin typeface="Carlito"/>
                <a:cs typeface="Carlito"/>
              </a:rPr>
              <a:t>steel. </a:t>
            </a:r>
            <a:r>
              <a:rPr sz="3200" spc="-5" dirty="0">
                <a:latin typeface="Carlito"/>
                <a:cs typeface="Carlito"/>
              </a:rPr>
              <a:t>Generally </a:t>
            </a:r>
            <a:r>
              <a:rPr sz="3200" spc="-10" dirty="0">
                <a:latin typeface="Carlito"/>
                <a:cs typeface="Carlito"/>
              </a:rPr>
              <a:t>plastic </a:t>
            </a:r>
            <a:r>
              <a:rPr sz="3200" dirty="0">
                <a:latin typeface="Carlito"/>
                <a:cs typeface="Carlito"/>
              </a:rPr>
              <a:t>is</a:t>
            </a:r>
            <a:r>
              <a:rPr sz="3200" spc="4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used.</a:t>
            </a:r>
            <a:endParaRPr sz="3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4400" dirty="0">
              <a:latin typeface="Carlito"/>
              <a:cs typeface="Carlito"/>
            </a:endParaRPr>
          </a:p>
          <a:p>
            <a:pPr marL="355600" marR="24765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  <a:tab pos="1879600" algn="l"/>
              </a:tabLst>
            </a:pPr>
            <a:r>
              <a:rPr sz="3200" b="1" i="1" u="heavy" spc="-6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FLOATS-</a:t>
            </a:r>
            <a:r>
              <a:rPr sz="3200" b="1" i="1" spc="-60" dirty="0">
                <a:latin typeface="Carlito"/>
                <a:cs typeface="Carlito"/>
              </a:rPr>
              <a:t>	</a:t>
            </a:r>
            <a:r>
              <a:rPr sz="3200" spc="-10" dirty="0">
                <a:latin typeface="Carlito"/>
                <a:cs typeface="Carlito"/>
              </a:rPr>
              <a:t>They are </a:t>
            </a:r>
            <a:r>
              <a:rPr sz="3200" dirty="0">
                <a:latin typeface="Carlito"/>
                <a:cs typeface="Carlito"/>
              </a:rPr>
              <a:t>made up of </a:t>
            </a:r>
            <a:r>
              <a:rPr sz="3200" spc="-5" dirty="0">
                <a:latin typeface="Carlito"/>
                <a:cs typeface="Carlito"/>
              </a:rPr>
              <a:t>empty </a:t>
            </a:r>
            <a:r>
              <a:rPr sz="3200" spc="-10" dirty="0">
                <a:latin typeface="Carlito"/>
                <a:cs typeface="Carlito"/>
              </a:rPr>
              <a:t>barrels  </a:t>
            </a:r>
            <a:r>
              <a:rPr sz="3200" spc="-5" dirty="0">
                <a:latin typeface="Carlito"/>
                <a:cs typeface="Carlito"/>
              </a:rPr>
              <a:t>or </a:t>
            </a:r>
            <a:r>
              <a:rPr sz="3200" dirty="0">
                <a:latin typeface="Carlito"/>
                <a:cs typeface="Carlito"/>
              </a:rPr>
              <a:t>polythene </a:t>
            </a:r>
            <a:r>
              <a:rPr sz="3200" spc="-5" dirty="0">
                <a:latin typeface="Carlito"/>
                <a:cs typeface="Carlito"/>
              </a:rPr>
              <a:t>balls.</a:t>
            </a:r>
            <a:endParaRPr sz="3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4400" dirty="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i="1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SINKERS-</a:t>
            </a:r>
            <a:r>
              <a:rPr sz="3200" b="1" i="1" spc="-1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They </a:t>
            </a:r>
            <a:r>
              <a:rPr sz="3200" spc="-15" dirty="0">
                <a:latin typeface="Carlito"/>
                <a:cs typeface="Carlito"/>
              </a:rPr>
              <a:t>are </a:t>
            </a:r>
            <a:r>
              <a:rPr sz="3200" dirty="0">
                <a:latin typeface="Carlito"/>
                <a:cs typeface="Carlito"/>
              </a:rPr>
              <a:t>made up of </a:t>
            </a:r>
            <a:r>
              <a:rPr sz="3200" spc="-20" dirty="0">
                <a:latin typeface="Carlito"/>
                <a:cs typeface="Carlito"/>
              </a:rPr>
              <a:t>stone </a:t>
            </a:r>
            <a:r>
              <a:rPr sz="3200" spc="-15" dirty="0">
                <a:latin typeface="Carlito"/>
                <a:cs typeface="Carlito"/>
              </a:rPr>
              <a:t>concrete  </a:t>
            </a:r>
            <a:r>
              <a:rPr sz="3200" spc="-5" dirty="0">
                <a:latin typeface="Carlito"/>
                <a:cs typeface="Carlito"/>
              </a:rPr>
              <a:t>or</a:t>
            </a:r>
            <a:r>
              <a:rPr sz="3200" spc="-10" dirty="0">
                <a:latin typeface="Carlito"/>
                <a:cs typeface="Carlito"/>
              </a:rPr>
              <a:t> metal.</a:t>
            </a:r>
            <a:endParaRPr sz="3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502389" y="381000"/>
            <a:ext cx="8405241" cy="208582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marR="593090" indent="-457200" algn="just">
              <a:lnSpc>
                <a:spcPct val="10000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  <a:tab pos="1421765" algn="l"/>
              </a:tabLst>
            </a:pPr>
            <a:r>
              <a:rPr lang="en-US" sz="3200" b="1" i="1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NET -</a:t>
            </a:r>
            <a:r>
              <a:rPr sz="3200" spc="-10" dirty="0">
                <a:latin typeface="Carlito"/>
                <a:cs typeface="Carlito"/>
              </a:rPr>
              <a:t>Three </a:t>
            </a:r>
            <a:r>
              <a:rPr sz="3200" dirty="0">
                <a:latin typeface="Carlito"/>
                <a:cs typeface="Carlito"/>
              </a:rPr>
              <a:t>types of </a:t>
            </a:r>
            <a:r>
              <a:rPr sz="3200" spc="-10" dirty="0">
                <a:latin typeface="Carlito"/>
                <a:cs typeface="Carlito"/>
              </a:rPr>
              <a:t>nets are present inner</a:t>
            </a:r>
            <a:r>
              <a:rPr lang="en-US" sz="3200" spc="-1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net, </a:t>
            </a:r>
            <a:r>
              <a:rPr sz="3200" spc="-15" dirty="0">
                <a:latin typeface="Carlito"/>
                <a:cs typeface="Carlito"/>
              </a:rPr>
              <a:t>outer </a:t>
            </a:r>
            <a:r>
              <a:rPr sz="3200" spc="-5" dirty="0">
                <a:latin typeface="Carlito"/>
                <a:cs typeface="Carlito"/>
              </a:rPr>
              <a:t>net </a:t>
            </a:r>
            <a:r>
              <a:rPr sz="3200" dirty="0">
                <a:latin typeface="Carlito"/>
                <a:cs typeface="Carlito"/>
              </a:rPr>
              <a:t>&amp; </a:t>
            </a:r>
            <a:r>
              <a:rPr sz="3200" spc="-15" dirty="0">
                <a:latin typeface="Carlito"/>
                <a:cs typeface="Carlito"/>
              </a:rPr>
              <a:t>cover</a:t>
            </a:r>
            <a:r>
              <a:rPr sz="3200" spc="-3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net.</a:t>
            </a:r>
            <a:endParaRPr sz="32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It is made up </a:t>
            </a:r>
            <a:r>
              <a:rPr sz="3200" spc="-10" dirty="0">
                <a:latin typeface="Carlito"/>
                <a:cs typeface="Carlito"/>
              </a:rPr>
              <a:t>nylon, </a:t>
            </a:r>
            <a:r>
              <a:rPr sz="3200" spc="-5" dirty="0">
                <a:latin typeface="Carlito"/>
                <a:cs typeface="Carlito"/>
              </a:rPr>
              <a:t>weld mesh </a:t>
            </a:r>
            <a:r>
              <a:rPr sz="3200" dirty="0">
                <a:latin typeface="Carlito"/>
                <a:cs typeface="Carlito"/>
              </a:rPr>
              <a:t>or </a:t>
            </a:r>
            <a:r>
              <a:rPr sz="3200" spc="-15" dirty="0">
                <a:latin typeface="Carlito"/>
                <a:cs typeface="Carlito"/>
              </a:rPr>
              <a:t>wooven </a:t>
            </a:r>
            <a:r>
              <a:rPr sz="3200" spc="-5" dirty="0">
                <a:latin typeface="Carlito"/>
                <a:cs typeface="Carlito"/>
              </a:rPr>
              <a:t>split  bamboo.</a:t>
            </a:r>
            <a:endParaRPr sz="3200" dirty="0">
              <a:latin typeface="Carlito"/>
              <a:cs typeface="Carlito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38200" y="2589276"/>
            <a:ext cx="8075676" cy="41163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solidFill>
            <a:srgbClr val="7389C7"/>
          </a:solidFill>
        </p:spPr>
        <p:txBody>
          <a:bodyPr vert="horz" wrap="square" lIns="0" tIns="2216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745"/>
              </a:spcBef>
            </a:pPr>
            <a:r>
              <a:rPr dirty="0">
                <a:solidFill>
                  <a:srgbClr val="FF0000"/>
                </a:solidFill>
              </a:rPr>
              <a:t>STRUCTURE OF</a:t>
            </a:r>
            <a:r>
              <a:rPr spc="-4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CAGE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804150" cy="31483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cage </a:t>
            </a:r>
            <a:r>
              <a:rPr sz="3200" spc="-20" dirty="0">
                <a:latin typeface="Carlito"/>
                <a:cs typeface="Carlito"/>
              </a:rPr>
              <a:t>may </a:t>
            </a:r>
            <a:r>
              <a:rPr sz="3200" dirty="0">
                <a:latin typeface="Carlito"/>
                <a:cs typeface="Carlito"/>
              </a:rPr>
              <a:t>be </a:t>
            </a:r>
            <a:r>
              <a:rPr sz="3200" spc="-10" dirty="0">
                <a:latin typeface="Carlito"/>
                <a:cs typeface="Carlito"/>
              </a:rPr>
              <a:t>square, </a:t>
            </a:r>
            <a:r>
              <a:rPr sz="3200" spc="-30" dirty="0">
                <a:latin typeface="Carlito"/>
                <a:cs typeface="Carlito"/>
              </a:rPr>
              <a:t>rectangular, </a:t>
            </a:r>
            <a:r>
              <a:rPr sz="3200" spc="-5" dirty="0">
                <a:latin typeface="Carlito"/>
                <a:cs typeface="Carlito"/>
              </a:rPr>
              <a:t>circular  six sided or eight</a:t>
            </a:r>
            <a:r>
              <a:rPr sz="3200" spc="1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sided.</a:t>
            </a:r>
            <a:endParaRPr sz="3200" dirty="0">
              <a:latin typeface="Carlito"/>
              <a:cs typeface="Carlito"/>
            </a:endParaRPr>
          </a:p>
          <a:p>
            <a:pPr marL="355600" marR="24574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30" dirty="0">
                <a:latin typeface="Carlito"/>
                <a:cs typeface="Carlito"/>
              </a:rPr>
              <a:t>Generally, </a:t>
            </a:r>
            <a:r>
              <a:rPr sz="3200" spc="-10" dirty="0">
                <a:latin typeface="Carlito"/>
                <a:cs typeface="Carlito"/>
              </a:rPr>
              <a:t>square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5" dirty="0">
                <a:latin typeface="Carlito"/>
                <a:cs typeface="Carlito"/>
              </a:rPr>
              <a:t>rectangular </a:t>
            </a:r>
            <a:r>
              <a:rPr sz="3200" spc="-10" dirty="0">
                <a:latin typeface="Carlito"/>
                <a:cs typeface="Carlito"/>
              </a:rPr>
              <a:t>cages are  </a:t>
            </a:r>
            <a:r>
              <a:rPr sz="3200" spc="-25" dirty="0">
                <a:latin typeface="Carlito"/>
                <a:cs typeface="Carlito"/>
              </a:rPr>
              <a:t>prefered </a:t>
            </a:r>
            <a:r>
              <a:rPr sz="3200" spc="-30" dirty="0">
                <a:latin typeface="Carlito"/>
                <a:cs typeface="Carlito"/>
              </a:rPr>
              <a:t>for</a:t>
            </a:r>
            <a:r>
              <a:rPr sz="3200" spc="-2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culture.</a:t>
            </a:r>
            <a:endParaRPr sz="3200" dirty="0">
              <a:latin typeface="Carlito"/>
              <a:cs typeface="Carlito"/>
            </a:endParaRPr>
          </a:p>
          <a:p>
            <a:pPr marL="355600" marR="7035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Normal </a:t>
            </a:r>
            <a:r>
              <a:rPr sz="3200" spc="-20" dirty="0">
                <a:latin typeface="Carlito"/>
                <a:cs typeface="Carlito"/>
              </a:rPr>
              <a:t>size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cage </a:t>
            </a:r>
            <a:r>
              <a:rPr sz="3200" dirty="0">
                <a:latin typeface="Carlito"/>
                <a:cs typeface="Carlito"/>
              </a:rPr>
              <a:t>is 20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dirty="0">
                <a:latin typeface="Carlito"/>
                <a:cs typeface="Carlito"/>
              </a:rPr>
              <a:t>60 </a:t>
            </a:r>
            <a:r>
              <a:rPr sz="3200" spc="-15" dirty="0">
                <a:latin typeface="Carlito"/>
                <a:cs typeface="Carlito"/>
              </a:rPr>
              <a:t>metre  </a:t>
            </a:r>
            <a:r>
              <a:rPr sz="3200" dirty="0">
                <a:latin typeface="Carlito"/>
                <a:cs typeface="Carlito"/>
              </a:rPr>
              <a:t>cube.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450</Words>
  <Application>Microsoft Office PowerPoint</Application>
  <PresentationFormat>On-screen Show (4:3)</PresentationFormat>
  <Paragraphs>77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Aharoni</vt:lpstr>
      <vt:lpstr>Algerian</vt:lpstr>
      <vt:lpstr>Arial</vt:lpstr>
      <vt:lpstr>Calibri</vt:lpstr>
      <vt:lpstr>Carlito</vt:lpstr>
      <vt:lpstr>Times New Roman</vt:lpstr>
      <vt:lpstr>Office Theme</vt:lpstr>
      <vt:lpstr>PowerPoint Presentation</vt:lpstr>
      <vt:lpstr>Cage Culture</vt:lpstr>
      <vt:lpstr>INTRODUCTION</vt:lpstr>
      <vt:lpstr>HISTORY</vt:lpstr>
      <vt:lpstr>PowerPoint Presentation</vt:lpstr>
      <vt:lpstr>PowerPoint Presentation</vt:lpstr>
      <vt:lpstr>COMPONENTS OF A CAGE</vt:lpstr>
      <vt:lpstr>PowerPoint Presentation</vt:lpstr>
      <vt:lpstr>STRUCTURE OF CAGE</vt:lpstr>
      <vt:lpstr>TYPES OF CAGES</vt:lpstr>
      <vt:lpstr>FEEDING</vt:lpstr>
      <vt:lpstr>FISH PRODUCTION</vt:lpstr>
      <vt:lpstr>STOCKING DENSITY</vt:lpstr>
      <vt:lpstr>MANAGEMENT OF CAGES</vt:lpstr>
      <vt:lpstr>Advantages &amp; limitations of cage culture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HP</cp:lastModifiedBy>
  <cp:revision>8</cp:revision>
  <dcterms:created xsi:type="dcterms:W3CDTF">2020-10-27T13:53:32Z</dcterms:created>
  <dcterms:modified xsi:type="dcterms:W3CDTF">2020-11-25T06:35:29Z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2018-07-24T00:00:00Z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2020-10-27T00:00:00Z</vt:filetime>
  </property>
</Properties>
</file>