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1447800"/>
            <a:ext cx="6705600" cy="434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Principles of Therapy of </a:t>
            </a:r>
            <a:r>
              <a:rPr lang="en-US" sz="2800" b="1" dirty="0" err="1">
                <a:solidFill>
                  <a:srgbClr val="FF0000"/>
                </a:solidFill>
              </a:rPr>
              <a:t>Toxicosis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VMD-610 			Dr. Anil Kumar</a:t>
            </a:r>
          </a:p>
          <a:p>
            <a:pPr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			                Asst. Professor</a:t>
            </a:r>
          </a:p>
          <a:p>
            <a:pPr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                                                     Dept. of VCC, BVC, Patna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49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553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</a:rPr>
              <a:t>Toxicology:</a:t>
            </a:r>
            <a:r>
              <a:rPr lang="en-US" sz="2400" dirty="0"/>
              <a:t> The branch of science which deals with the harmful effects of physical and chemical agents on human and animal life.</a:t>
            </a:r>
          </a:p>
          <a:p>
            <a:pPr algn="just"/>
            <a:r>
              <a:rPr lang="en-US" sz="2400" dirty="0"/>
              <a:t>In the term toxicology, the word ‘</a:t>
            </a:r>
            <a:r>
              <a:rPr lang="en-US" sz="2400" i="1" dirty="0" err="1"/>
              <a:t>toxicon</a:t>
            </a:r>
            <a:r>
              <a:rPr lang="en-US" sz="2400" i="1" dirty="0"/>
              <a:t>’ (Greek) means POISON.</a:t>
            </a:r>
          </a:p>
          <a:p>
            <a:pPr algn="just"/>
            <a:r>
              <a:rPr lang="en-US" sz="2400" b="1" dirty="0" err="1"/>
              <a:t>Toxicosis</a:t>
            </a:r>
            <a:r>
              <a:rPr lang="en-US" sz="2400" dirty="0"/>
              <a:t>, </a:t>
            </a:r>
            <a:r>
              <a:rPr lang="en-US" sz="2400" b="1" dirty="0"/>
              <a:t>poisoning</a:t>
            </a:r>
            <a:r>
              <a:rPr lang="en-US" sz="2400" dirty="0"/>
              <a:t>, and </a:t>
            </a:r>
            <a:r>
              <a:rPr lang="en-US" sz="2400" b="1" dirty="0"/>
              <a:t>intoxication</a:t>
            </a:r>
            <a:r>
              <a:rPr lang="en-US" sz="2400" dirty="0"/>
              <a:t> are synonymous terms for the disease produced by a toxicant</a:t>
            </a:r>
            <a:endParaRPr lang="en-US" sz="2400" i="1" dirty="0"/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Clinical Toxicology: </a:t>
            </a:r>
            <a:r>
              <a:rPr lang="en-US" sz="2400" dirty="0"/>
              <a:t>The branch of toxicology, which deals with diagnosis, treatment and management of toxic substances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Regulatory Toxicology</a:t>
            </a:r>
            <a:r>
              <a:rPr lang="en-US" sz="2400" dirty="0"/>
              <a:t>: The branch of toxicology, which is involved in establishing safety limits for chemical exposure is</a:t>
            </a:r>
          </a:p>
          <a:p>
            <a:pPr algn="just"/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Toxicovigilance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Investigating and controlling the toxic effects of various substances on the community. 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Forensic Toxicology: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The branch of toxicology, which investigates </a:t>
            </a:r>
            <a:r>
              <a:rPr lang="en-US" sz="2400" dirty="0" err="1"/>
              <a:t>vetero</a:t>
            </a:r>
            <a:r>
              <a:rPr lang="en-US" sz="2400" dirty="0"/>
              <a:t>-legal cases of death, poisoning and drug abuse </a:t>
            </a:r>
          </a:p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Toxinology</a:t>
            </a:r>
            <a:r>
              <a:rPr lang="en-US" sz="2400" b="1" dirty="0">
                <a:solidFill>
                  <a:srgbClr val="FF0000"/>
                </a:solidFill>
              </a:rPr>
              <a:t> : </a:t>
            </a:r>
            <a:r>
              <a:rPr lang="en-US" sz="2400" dirty="0"/>
              <a:t>The study of toxicity produced by substances of plant, animal and microbial origin.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Anthropogenic sources </a:t>
            </a:r>
            <a:r>
              <a:rPr lang="en-US" sz="2400" dirty="0"/>
              <a:t>: Man-made sources of toxicants 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</a:rPr>
              <a:t>XENOBIOTIC :</a:t>
            </a:r>
            <a:r>
              <a:rPr lang="en-US" sz="2400" dirty="0"/>
              <a:t> A foreign chemical substance, which is not normally produced in the body and which may form a part of the food</a:t>
            </a:r>
            <a:endParaRPr lang="en-US" sz="2400" b="1" i="1" dirty="0">
              <a:solidFill>
                <a:srgbClr val="FF0000"/>
              </a:solidFill>
            </a:endParaRPr>
          </a:p>
          <a:p>
            <a:pPr algn="just"/>
            <a:r>
              <a:rPr lang="en-US" sz="2400" b="1" i="1" dirty="0">
                <a:solidFill>
                  <a:srgbClr val="FF0000"/>
                </a:solidFill>
              </a:rPr>
              <a:t>Acute toxicity:  </a:t>
            </a:r>
            <a:r>
              <a:rPr lang="en-US" sz="2400" i="1" dirty="0"/>
              <a:t>which occurs due to multiple exposures within 24h.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Sub-acute toxicity: </a:t>
            </a:r>
            <a:r>
              <a:rPr lang="en-US" sz="2400" dirty="0"/>
              <a:t>Toxicity occurring due to repeated exposure within 30 DAYS or LESS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Chronic Toxicity : </a:t>
            </a:r>
            <a:r>
              <a:rPr lang="en-US" sz="2400" dirty="0"/>
              <a:t>If the period of exposure of a toxicant is more than 3 months, the type of toxicity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Cumulative Toxicity </a:t>
            </a:r>
            <a:r>
              <a:rPr lang="en-US" sz="2400" dirty="0"/>
              <a:t>: The type of toxicity which results due to </a:t>
            </a:r>
            <a:r>
              <a:rPr lang="en-US" sz="2400" i="1" dirty="0"/>
              <a:t>progressive accumulation of a toxicant in the </a:t>
            </a:r>
            <a:r>
              <a:rPr lang="en-US" sz="2400" dirty="0"/>
              <a:t>body, Ex. </a:t>
            </a:r>
            <a:r>
              <a:rPr lang="en-US" sz="2400" i="1" dirty="0"/>
              <a:t>heavy metals, alcohol, DDT etc.</a:t>
            </a:r>
          </a:p>
          <a:p>
            <a:pPr algn="just"/>
            <a:r>
              <a:rPr lang="en-US" sz="2400" dirty="0"/>
              <a:t>The statement, “all substances are poisons; the dose differentiates poison from a remedy” is associate with </a:t>
            </a:r>
            <a:r>
              <a:rPr lang="en-US" sz="2400" b="1" i="1" dirty="0">
                <a:solidFill>
                  <a:srgbClr val="FF0000"/>
                </a:solidFill>
              </a:rPr>
              <a:t>PARACELSUS</a:t>
            </a:r>
          </a:p>
          <a:p>
            <a:pPr algn="just"/>
            <a:r>
              <a:rPr lang="en-US" sz="2400" dirty="0"/>
              <a:t>M.J.B. ORFILA-Father of Toxicology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Malicious Poisoning </a:t>
            </a:r>
            <a:r>
              <a:rPr lang="en-US" sz="2400" dirty="0"/>
              <a:t>:Un-lawful or criminal killing of animals through administration of poisons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Accidental poisoning</a:t>
            </a:r>
            <a:r>
              <a:rPr lang="en-US" sz="2400" b="1" dirty="0"/>
              <a:t>: </a:t>
            </a:r>
            <a:r>
              <a:rPr lang="en-US" sz="2400" dirty="0"/>
              <a:t>Unintentional addition of toxicants or contaminants to feed and water</a:t>
            </a:r>
          </a:p>
          <a:p>
            <a:pPr>
              <a:buNone/>
            </a:pPr>
            <a:endParaRPr lang="en-US" sz="2400" i="1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Principles of Therapy of </a:t>
            </a:r>
            <a:r>
              <a:rPr lang="en-US" sz="2400" b="1" dirty="0" err="1">
                <a:solidFill>
                  <a:srgbClr val="FF0000"/>
                </a:solidFill>
              </a:rPr>
              <a:t>Toxicosis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Treatment is based on three basic principles: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Prevention of further absorption,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Supportive/symptomatic treatment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Specific antidotes</a:t>
            </a:r>
            <a:endParaRPr lang="en-US" sz="2400" b="1" dirty="0"/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Prevention of further absorption:</a:t>
            </a:r>
          </a:p>
          <a:p>
            <a:r>
              <a:rPr lang="en-US" sz="2400" dirty="0"/>
              <a:t>Topically applied toxicants are removed thorough washing with soap and water</a:t>
            </a:r>
          </a:p>
          <a:p>
            <a:pPr algn="just"/>
            <a:r>
              <a:rPr lang="en-US" sz="2400" dirty="0"/>
              <a:t>Emesis (dogs, cats, and pigs)should be done  within a few hours of ingestion, but not done when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Swallowing reflex is absent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Convulsion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 Corrosive agents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 Volatile hydrocarbons or petroleum distillates because of risk of aspiration pneumonia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629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i="1" dirty="0"/>
              <a:t>Oral emetics: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Ipecac (10–20 </a:t>
            </a:r>
            <a:r>
              <a:rPr lang="en-US" sz="2400" dirty="0" err="1"/>
              <a:t>mL</a:t>
            </a:r>
            <a:r>
              <a:rPr lang="en-US" sz="2400" dirty="0"/>
              <a:t>, PO in dogs)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Hydrogen-peroxide(2mL/kg, PO). 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/>
              <a:t>Apomorphine</a:t>
            </a:r>
            <a:r>
              <a:rPr lang="en-US" sz="2400" dirty="0"/>
              <a:t> (0.05–0.1 mg/kg, </a:t>
            </a:r>
            <a:r>
              <a:rPr lang="en-US" sz="2400" dirty="0" err="1"/>
              <a:t>parenterally</a:t>
            </a:r>
            <a:r>
              <a:rPr lang="en-US" sz="2400" dirty="0"/>
              <a:t> ) in dogs</a:t>
            </a:r>
          </a:p>
          <a:p>
            <a:pPr algn="just"/>
            <a:r>
              <a:rPr lang="en-US" sz="2400" dirty="0"/>
              <a:t>Gastric </a:t>
            </a:r>
            <a:r>
              <a:rPr lang="en-US" sz="2400" dirty="0" err="1"/>
              <a:t>lavage</a:t>
            </a:r>
            <a:r>
              <a:rPr lang="en-US" sz="2400" dirty="0"/>
              <a:t> (10 ml of </a:t>
            </a:r>
            <a:r>
              <a:rPr lang="en-US" sz="2400" dirty="0" err="1"/>
              <a:t>lavage</a:t>
            </a:r>
            <a:r>
              <a:rPr lang="en-US" sz="2400" dirty="0"/>
              <a:t> fluid ,water or saline /kg of BW) for  unconscious or anesthetized animal</a:t>
            </a:r>
          </a:p>
          <a:p>
            <a:pPr algn="just"/>
            <a:r>
              <a:rPr lang="en-US" sz="2400" b="1" i="1" dirty="0"/>
              <a:t>Cathartics and laxative</a:t>
            </a:r>
          </a:p>
          <a:p>
            <a:pPr algn="just"/>
            <a:r>
              <a:rPr lang="en-US" sz="2400" dirty="0"/>
              <a:t>A </a:t>
            </a:r>
            <a:r>
              <a:rPr lang="en-US" sz="2400" b="1" i="1" dirty="0" err="1"/>
              <a:t>gastrotomy</a:t>
            </a:r>
            <a:r>
              <a:rPr lang="en-US" sz="2400" b="1" i="1" dirty="0"/>
              <a:t> or </a:t>
            </a:r>
            <a:r>
              <a:rPr lang="en-US" sz="2400" b="1" i="1" dirty="0" err="1"/>
              <a:t>rumenotomy</a:t>
            </a:r>
            <a:r>
              <a:rPr lang="en-US" sz="2400" b="1" i="1" dirty="0"/>
              <a:t> </a:t>
            </a:r>
            <a:r>
              <a:rPr lang="en-US" sz="2400" dirty="0"/>
              <a:t>when </a:t>
            </a:r>
            <a:r>
              <a:rPr lang="en-US" sz="2400" dirty="0" err="1"/>
              <a:t>lavage</a:t>
            </a:r>
            <a:r>
              <a:rPr lang="en-US" sz="2400" dirty="0"/>
              <a:t> techniques are insufficient</a:t>
            </a:r>
          </a:p>
          <a:p>
            <a:pPr algn="just"/>
            <a:r>
              <a:rPr lang="en-US" sz="2400" b="1" i="1" dirty="0"/>
              <a:t>Oral adsorbents</a:t>
            </a:r>
            <a:r>
              <a:rPr lang="en-US" sz="2400" dirty="0"/>
              <a:t>: Activated charcoal (1–2 g/kg) is an adsorbent and </a:t>
            </a:r>
            <a:r>
              <a:rPr lang="en-US" sz="2400" dirty="0" err="1"/>
              <a:t>detoxicant</a:t>
            </a:r>
            <a:r>
              <a:rPr lang="en-US" sz="2400" dirty="0"/>
              <a:t> of choice when </a:t>
            </a:r>
            <a:r>
              <a:rPr lang="en-US" sz="2400" dirty="0" err="1"/>
              <a:t>toxicosis</a:t>
            </a:r>
            <a:r>
              <a:rPr lang="en-US" sz="2400" dirty="0"/>
              <a:t> is suspected. At high doses: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Vomiting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 Constipation, or diarrhea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Black feces</a:t>
            </a: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Supportive Therapy:</a:t>
            </a:r>
          </a:p>
          <a:p>
            <a:r>
              <a:rPr lang="en-US" sz="2800" dirty="0"/>
              <a:t>To metabolize and eliminate the toxin</a:t>
            </a:r>
          </a:p>
          <a:p>
            <a:r>
              <a:rPr lang="en-US" sz="2800" dirty="0"/>
              <a:t>Depends on the animal’s clinical condition</a:t>
            </a:r>
          </a:p>
          <a:p>
            <a:pPr algn="just"/>
            <a:r>
              <a:rPr lang="en-US" sz="2800" dirty="0"/>
              <a:t>To convulsive seizures, maintenance of respiration, treatment for shock, correction of electrolyte imbalance and fluid loss, and control of cardiac dysfunction, as well as alleviation of pain.</a:t>
            </a:r>
          </a:p>
          <a:p>
            <a:pPr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Specific Antidotes:</a:t>
            </a:r>
          </a:p>
          <a:p>
            <a:pPr algn="just"/>
            <a:r>
              <a:rPr lang="en-US" sz="2800" dirty="0"/>
              <a:t>Some complex with the toxicant (</a:t>
            </a:r>
            <a:r>
              <a:rPr lang="en-US" sz="2800" dirty="0" err="1"/>
              <a:t>eg</a:t>
            </a:r>
            <a:r>
              <a:rPr lang="en-US" sz="2800" dirty="0"/>
              <a:t>, the </a:t>
            </a:r>
            <a:r>
              <a:rPr lang="en-US" sz="2800" dirty="0" err="1"/>
              <a:t>oximes</a:t>
            </a:r>
            <a:r>
              <a:rPr lang="en-US" sz="2800" dirty="0"/>
              <a:t> bind with </a:t>
            </a:r>
            <a:r>
              <a:rPr lang="en-US" sz="2800" dirty="0" err="1"/>
              <a:t>organophosphorous</a:t>
            </a:r>
            <a:r>
              <a:rPr lang="en-US" sz="2800" dirty="0"/>
              <a:t> insecticides, and EDTA </a:t>
            </a:r>
            <a:r>
              <a:rPr lang="en-US" sz="2800" dirty="0" err="1"/>
              <a:t>chelates</a:t>
            </a:r>
            <a:r>
              <a:rPr lang="en-US" sz="2800" dirty="0"/>
              <a:t> lead). </a:t>
            </a:r>
          </a:p>
          <a:p>
            <a:pPr algn="just"/>
            <a:r>
              <a:rPr lang="en-US" sz="2800" dirty="0"/>
              <a:t> Block or compete for receptor sites (</a:t>
            </a:r>
            <a:r>
              <a:rPr lang="en-US" sz="2800" dirty="0" err="1"/>
              <a:t>eg</a:t>
            </a:r>
            <a:r>
              <a:rPr lang="en-US" sz="2800" dirty="0"/>
              <a:t>, vitamin K competes with the receptor for </a:t>
            </a:r>
            <a:r>
              <a:rPr lang="en-US" sz="2800" dirty="0" err="1"/>
              <a:t>coumarin</a:t>
            </a:r>
            <a:r>
              <a:rPr lang="en-US" sz="2800" dirty="0"/>
              <a:t> anticoagulants). </a:t>
            </a:r>
          </a:p>
          <a:p>
            <a:pPr algn="just"/>
            <a:r>
              <a:rPr lang="en-US" sz="2800" dirty="0"/>
              <a:t>Affecting metabolism of the toxicant (</a:t>
            </a:r>
            <a:r>
              <a:rPr lang="en-US" sz="2800" dirty="0" err="1"/>
              <a:t>eg</a:t>
            </a:r>
            <a:r>
              <a:rPr lang="en-US" sz="2800" dirty="0"/>
              <a:t>, nitrite and </a:t>
            </a:r>
            <a:r>
              <a:rPr lang="en-US" sz="2800" dirty="0" err="1"/>
              <a:t>thiosulfate</a:t>
            </a:r>
            <a:r>
              <a:rPr lang="en-US" sz="2800" dirty="0"/>
              <a:t> ions release and bind cyanide).</a:t>
            </a:r>
            <a:endParaRPr lang="en-US" sz="2800" b="1" dirty="0"/>
          </a:p>
          <a:p>
            <a:pPr algn="just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Source: </a:t>
            </a:r>
          </a:p>
          <a:p>
            <a:pPr marL="514350" indent="-514350">
              <a:buAutoNum type="arabicPeriod"/>
            </a:pPr>
            <a:r>
              <a:rPr lang="en-US" sz="2400" dirty="0"/>
              <a:t>MSD Veterinary Manual</a:t>
            </a:r>
          </a:p>
          <a:p>
            <a:pPr>
              <a:buNone/>
            </a:pPr>
            <a:r>
              <a:rPr lang="en-US" sz="2400" dirty="0"/>
              <a:t>2. Question Bank  Illustrated Objective Toxicology For Veterinary Exams; Dr. Alpha Raj. M </a:t>
            </a:r>
            <a:r>
              <a:rPr lang="en-US" sz="2400" dirty="0" err="1"/>
              <a:t>MVSc</a:t>
            </a:r>
            <a:r>
              <a:rPr lang="en-US" sz="2400" dirty="0"/>
              <a:t>., PhD </a:t>
            </a:r>
          </a:p>
          <a:p>
            <a:pPr marL="514350" indent="-514350">
              <a:buAutoNum type="arabicPeriod"/>
            </a:pP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914400" y="2743200"/>
            <a:ext cx="7391400" cy="2667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429000"/>
            <a:ext cx="3787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661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Admin</dc:creator>
  <cp:lastModifiedBy>dr pallav shekhar</cp:lastModifiedBy>
  <cp:revision>12</cp:revision>
  <dcterms:created xsi:type="dcterms:W3CDTF">2006-08-16T00:00:00Z</dcterms:created>
  <dcterms:modified xsi:type="dcterms:W3CDTF">2020-10-31T18:15:06Z</dcterms:modified>
</cp:coreProperties>
</file>