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7"/>
  </p:notesMasterIdLst>
  <p:sldIdLst>
    <p:sldId id="448" r:id="rId2"/>
    <p:sldId id="297" r:id="rId3"/>
    <p:sldId id="483" r:id="rId4"/>
    <p:sldId id="482" r:id="rId5"/>
    <p:sldId id="484" r:id="rId6"/>
    <p:sldId id="407" r:id="rId7"/>
    <p:sldId id="298" r:id="rId8"/>
    <p:sldId id="485" r:id="rId9"/>
    <p:sldId id="299" r:id="rId10"/>
    <p:sldId id="486" r:id="rId11"/>
    <p:sldId id="487" r:id="rId12"/>
    <p:sldId id="488" r:id="rId13"/>
    <p:sldId id="300" r:id="rId14"/>
    <p:sldId id="492" r:id="rId15"/>
    <p:sldId id="493" r:id="rId16"/>
    <p:sldId id="491" r:id="rId17"/>
    <p:sldId id="301" r:id="rId18"/>
    <p:sldId id="494" r:id="rId19"/>
    <p:sldId id="497" r:id="rId20"/>
    <p:sldId id="490" r:id="rId21"/>
    <p:sldId id="302" r:id="rId22"/>
    <p:sldId id="495" r:id="rId23"/>
    <p:sldId id="303" r:id="rId24"/>
    <p:sldId id="489" r:id="rId25"/>
    <p:sldId id="49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A9C8C-4DFD-4B29-AB2E-D2DEE56C80A8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72CA3-FFC0-4284-B042-D751DF210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1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E6E45-D06A-45CF-8334-60DB2879CD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0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343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36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293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6460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10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6006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752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354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833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62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16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97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586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267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38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D8EF-1F6E-4B04-8010-EA396D6EDFF0}" type="datetimeFigureOut">
              <a:rPr lang="en-IN" smtClean="0"/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3637DE-C742-4E45-97A6-6751EBBFEB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7681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5591" y="474759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2865423" y="989145"/>
            <a:ext cx="6530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DDA03B3-E49F-4B4F-AB62-932C36BBC7AF}"/>
              </a:ext>
            </a:extLst>
          </p:cNvPr>
          <p:cNvSpPr txBox="1">
            <a:spLocks/>
          </p:cNvSpPr>
          <p:nvPr/>
        </p:nvSpPr>
        <p:spPr>
          <a:xfrm>
            <a:off x="4015409" y="1397000"/>
            <a:ext cx="6758608" cy="26538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spc="200" dirty="0"/>
              <a:t>		</a:t>
            </a:r>
            <a:r>
              <a:rPr lang="en-US" sz="3600" b="1" spc="200" dirty="0">
                <a:solidFill>
                  <a:srgbClr val="0070C0"/>
                </a:solidFill>
              </a:rPr>
              <a:t>ENZYME CATALYSIS</a:t>
            </a:r>
            <a:br>
              <a:rPr lang="en-US" sz="3600" b="1" spc="200" dirty="0">
                <a:solidFill>
                  <a:srgbClr val="0070C0"/>
                </a:solidFill>
              </a:rPr>
            </a:br>
            <a:r>
              <a:rPr lang="en-US" sz="3600" b="1" spc="200" dirty="0">
                <a:solidFill>
                  <a:srgbClr val="0070C0"/>
                </a:solidFill>
              </a:rPr>
              <a:t> 	   AND </a:t>
            </a:r>
            <a:br>
              <a:rPr lang="en-US" sz="3600" b="1" spc="200" dirty="0">
                <a:solidFill>
                  <a:srgbClr val="0070C0"/>
                </a:solidFill>
              </a:rPr>
            </a:br>
            <a:r>
              <a:rPr lang="en-US" sz="3600" b="1" spc="200" dirty="0">
                <a:solidFill>
                  <a:srgbClr val="0070C0"/>
                </a:solidFill>
              </a:rPr>
              <a:t>	CLASSIFICATION 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D29514-5F06-473B-9760-7894F1CB48D4}"/>
              </a:ext>
            </a:extLst>
          </p:cNvPr>
          <p:cNvSpPr/>
          <p:nvPr/>
        </p:nvSpPr>
        <p:spPr>
          <a:xfrm>
            <a:off x="295422" y="19824"/>
            <a:ext cx="115073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features of enzyme active site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site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enzyme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pocket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cleft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recognize specific substrates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catalyze chemical transformations.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 and substrate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shapes.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site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small part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volume of enzyme.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formed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three-dimensional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 collection of different amino acids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active-site residues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may or may not be adjacent in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sequence.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628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1C40CE-3BCB-4F45-B163-C29529815649}"/>
              </a:ext>
            </a:extLst>
          </p:cNvPr>
          <p:cNvSpPr/>
          <p:nvPr/>
        </p:nvSpPr>
        <p:spPr>
          <a:xfrm>
            <a:off x="281354" y="715502"/>
            <a:ext cx="106781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between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active site and the substrate occur via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same forces that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stabilize protein structure: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hydrophobic interactions,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electrostatic interactions (charge–charge),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 bonding, and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Vander Waals interactions.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sites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simply bind substrates,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also provide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catalytic groups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facilitate the chemistry and provide specific interactions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stabilize formation of transition state for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chemical reaction.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2400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E43AE2-F55E-499A-83F3-AFCA5A10A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26" y="675248"/>
            <a:ext cx="10185010" cy="520504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35E227D-5A7E-48E5-AD98-E2F5BD526FD4}"/>
              </a:ext>
            </a:extLst>
          </p:cNvPr>
          <p:cNvSpPr/>
          <p:nvPr/>
        </p:nvSpPr>
        <p:spPr>
          <a:xfrm>
            <a:off x="2600074" y="6142279"/>
            <a:ext cx="5048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active site </a:t>
            </a:r>
            <a:endParaRPr lang="en-IN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25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9" y="121920"/>
            <a:ext cx="12061371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chemical reaction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of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 of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Somewhere in b/w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 bonds are partly broken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others are partly formed.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state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highest- energy arrangement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atoms =&gt; that is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structure b/w structure of reactants and structure of products.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diagram shows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energy of the reactants, transition state, and product.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2032"/>
            <a:ext cx="12192000" cy="168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068A35-8BD7-4756-9FA9-27A948B5BEF6}"/>
              </a:ext>
            </a:extLst>
          </p:cNvPr>
          <p:cNvSpPr/>
          <p:nvPr/>
        </p:nvSpPr>
        <p:spPr>
          <a:xfrm>
            <a:off x="520505" y="705790"/>
            <a:ext cx="112400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free-energy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b/w product and reactant is 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free-energy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=&gt; overall reaction.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free-energy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tells =&gt; how favorable the reaction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thermodynamically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not about its rate.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energy must be put =&gt; into the reactants before =&gt; they can be converted =&gt; products.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energy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barrier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reaction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higher the barrier =&gt; the slower the reaction.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 free energy b/w transition state and reactant(s)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energy of activation. </a:t>
            </a:r>
            <a:endParaRPr lang="en-IN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63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E81968-597B-44B0-BF62-8F41989CAD09}"/>
              </a:ext>
            </a:extLst>
          </p:cNvPr>
          <p:cNvSpPr/>
          <p:nvPr/>
        </p:nvSpPr>
        <p:spPr>
          <a:xfrm>
            <a:off x="422031" y="520731"/>
            <a:ext cx="110145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rates =&gt;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raising the temperature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thereby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number of molecules with sufficient energy =&gt; to overcome the energy barrier.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activation energy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adding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(Fig.).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Catalysts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rates by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lowering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energies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enzymes is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interconversion of S and P.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 is not used up in process, and =&gt; equilibrium point is unaffected.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reaches equilibrium much faster =&gt; when appropriate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is present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because rate of reaction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6765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8A3C96-E1B5-4296-AF9F-F27A6EDA0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9149"/>
            <a:ext cx="11194026" cy="59031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3E362C6-0052-4A1D-A89B-9A89CD5DB252}"/>
              </a:ext>
            </a:extLst>
          </p:cNvPr>
          <p:cNvSpPr/>
          <p:nvPr/>
        </p:nvSpPr>
        <p:spPr>
          <a:xfrm>
            <a:off x="1654088" y="6142279"/>
            <a:ext cx="10860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Energy changes occur during a chemical reaction  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78519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63" y="187295"/>
            <a:ext cx="1103262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Classification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=&gt; named by adding suffix “-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=&gt; name of their substrate or to a word or phrase describing their activity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catalyzes hydrolysis of urea, and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DNA polymerase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polymerization of nucleotides to form DNA.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enzymes =&gt; named =&gt; for a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 function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before specific reaction catalyzed was known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lysozyme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named =&gt; its ability to lyse bacterial cell walls.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enzyme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or more names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different enzymes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name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ambiguities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biochemists, by international agreement =&gt; have adopted a system =&gt; naming and classifying enzymes.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705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FDE8DD-5EB7-4392-A378-3C5D7EC51AF3}"/>
              </a:ext>
            </a:extLst>
          </p:cNvPr>
          <p:cNvSpPr/>
          <p:nvPr/>
        </p:nvSpPr>
        <p:spPr>
          <a:xfrm>
            <a:off x="478302" y="58120"/>
            <a:ext cx="1111735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system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divides 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classes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with subclasses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based on the type of reaction catalyzed .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enzyme is assigned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four-part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number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identifies the reaction it catalyzes , e.g.,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systematic name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catalyzing the reaction is </a:t>
            </a:r>
          </a:p>
          <a:p>
            <a:pPr algn="just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ATP: glucose phosphotransferase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indicates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catalyzes the transfer of a phosphoryl group from ATP to glucose.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7D4CF4-0384-479F-9D90-0D55CBB9E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434" y="4797290"/>
            <a:ext cx="7160456" cy="180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05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B15656-C160-4DA8-8C29-FAEC84A8642A}"/>
              </a:ext>
            </a:extLst>
          </p:cNvPr>
          <p:cNvSpPr/>
          <p:nvPr/>
        </p:nvSpPr>
        <p:spPr>
          <a:xfrm>
            <a:off x="172278" y="488893"/>
            <a:ext cx="10654748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Its Enzyme Commission number ( E. C. number) is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2.7.1.1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number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major class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number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subclass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phosphotransferase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number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sub-subclass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phosphotransferase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a hydroxyl group as acceptor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number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sub-subclass.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6248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9" y="663191"/>
            <a:ext cx="119220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 polymers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chemical reactions.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majority of 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(exception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few catalytic RNA molecules, or ribozymes) 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catalyze =&gt; conversion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one or more compounds (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 or more different compounds (</a:t>
            </a: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the rates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corresponding non-catalyzed reaction.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Catalysts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affect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equilibria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4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A388E88-B5A8-41F9-A305-B8989FB9B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9" y="803298"/>
            <a:ext cx="11226018" cy="603944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535A906-9A46-43C4-9809-5B69F53B452C}"/>
              </a:ext>
            </a:extLst>
          </p:cNvPr>
          <p:cNvSpPr/>
          <p:nvPr/>
        </p:nvSpPr>
        <p:spPr>
          <a:xfrm>
            <a:off x="2377440" y="219780"/>
            <a:ext cx="7666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International classification of enzymes</a:t>
            </a:r>
            <a:endParaRPr lang="en-IN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892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65589"/>
            <a:ext cx="1144987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Cofactors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molecular weights ranging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12,000 to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million.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 enzymes require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no chemical groups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activity =&gt;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than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amino acid residues.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 require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chemical component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cofactor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one or more inorganic ions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Fe2+, Mg2+, Mn2+,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Zn2+,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organic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metallo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-organic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molecule =&gt;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enzymes require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both a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or more metal ions =&gt; activity. </a:t>
            </a:r>
          </a:p>
        </p:txBody>
      </p:sp>
    </p:spTree>
    <p:extLst>
      <p:ext uri="{BB962C8B-B14F-4D97-AF65-F5344CB8AC3E}">
        <p14:creationId xmlns:p14="http://schemas.microsoft.com/office/powerpoint/2010/main" val="990892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A7B300-B197-4244-B8D5-53378BEEF12B}"/>
              </a:ext>
            </a:extLst>
          </p:cNvPr>
          <p:cNvSpPr/>
          <p:nvPr/>
        </p:nvSpPr>
        <p:spPr>
          <a:xfrm>
            <a:off x="295421" y="251268"/>
            <a:ext cx="1164804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coenzyme or metal ion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very tightly or even covalently bound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enzyme protein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prosthetic group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complete, catalytically active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together with its bound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and/or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 ions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holoenzyme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part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such an enzyme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apoenzyme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apoprotein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Coenzymes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transient carriers of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functional groups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are derived from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vitamins, organic nutrients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amounts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diet.  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696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8476" y="257294"/>
            <a:ext cx="104996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Inorganic Elements as Cofactors for Enzymes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B33513-6463-4469-920F-27DCDE096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33" y="903624"/>
            <a:ext cx="11833005" cy="59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980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6C4B9B-2D6A-4179-8BFC-986F97AD8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2" y="1111347"/>
            <a:ext cx="11449215" cy="554430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E5AE27-F85E-47DF-ABF9-F41DEC759169}"/>
              </a:ext>
            </a:extLst>
          </p:cNvPr>
          <p:cNvSpPr/>
          <p:nvPr/>
        </p:nvSpPr>
        <p:spPr>
          <a:xfrm>
            <a:off x="179209" y="207890"/>
            <a:ext cx="11615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Coenzymes as Transient Carriers of Specific Atoms or Functional Group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60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F18587-B11E-49B9-BF78-ADA29FA783C0}"/>
              </a:ext>
            </a:extLst>
          </p:cNvPr>
          <p:cNvSpPr/>
          <p:nvPr/>
        </p:nvSpPr>
        <p:spPr>
          <a:xfrm>
            <a:off x="5926722" y="3244334"/>
            <a:ext cx="4303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THANKS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408077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4C63F8-F3D2-43F5-8494-DFB3B949D89F}"/>
              </a:ext>
            </a:extLst>
          </p:cNvPr>
          <p:cNvSpPr/>
          <p:nvPr/>
        </p:nvSpPr>
        <p:spPr>
          <a:xfrm>
            <a:off x="506437" y="715502"/>
            <a:ext cx="1062538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neither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nor permanently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consequence  of their participation in a reaction.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catalytic activity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integrity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native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conformation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enzyme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denatured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dissociated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its subunits =&gt; catalytic activity is usually lost.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enzyme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broken down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amino acids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catalytic activity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destroyed.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primary, secondary, tertiary, and quaternary structures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protein 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essential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catalytic activity.</a:t>
            </a:r>
          </a:p>
        </p:txBody>
      </p:sp>
    </p:spTree>
    <p:extLst>
      <p:ext uri="{BB962C8B-B14F-4D97-AF65-F5344CB8AC3E}">
        <p14:creationId xmlns:p14="http://schemas.microsoft.com/office/powerpoint/2010/main" val="131423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38A9EA-8FDD-42AD-89B8-DA29E49CC2DC}"/>
              </a:ext>
            </a:extLst>
          </p:cNvPr>
          <p:cNvSpPr/>
          <p:nvPr/>
        </p:nvSpPr>
        <p:spPr>
          <a:xfrm>
            <a:off x="182879" y="784839"/>
            <a:ext cx="1173245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extremely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catalysts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both for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reaction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catalyzed and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single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small set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 related substrates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are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 specific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specific </a:t>
            </a:r>
          </a:p>
        </p:txBody>
      </p:sp>
    </p:spTree>
    <p:extLst>
      <p:ext uri="{BB962C8B-B14F-4D97-AF65-F5344CB8AC3E}">
        <p14:creationId xmlns:p14="http://schemas.microsoft.com/office/powerpoint/2010/main" val="39940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DF4CE2-371E-4F52-8CD1-2971F2C52667}"/>
              </a:ext>
            </a:extLst>
          </p:cNvPr>
          <p:cNvSpPr/>
          <p:nvPr/>
        </p:nvSpPr>
        <p:spPr>
          <a:xfrm>
            <a:off x="351691" y="602960"/>
            <a:ext cx="1104313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Conformation =&gt;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proteins and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uniqueness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site 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enzymes make them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 specific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 group specific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glucokinase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recognize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 substrate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Hexokinase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aldohexose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(Glucose / mannose etc.)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trypsin, chymotrypsin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elastase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cleaves proteins on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carboxyl side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positively charged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Lysine, Arginine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aromatic amino acids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Tyrosine, Phenylalanine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group side chains (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alanine, glycine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amino acids, respectively.  </a:t>
            </a:r>
          </a:p>
        </p:txBody>
      </p:sp>
    </p:spTree>
    <p:extLst>
      <p:ext uri="{BB962C8B-B14F-4D97-AF65-F5344CB8AC3E}">
        <p14:creationId xmlns:p14="http://schemas.microsoft.com/office/powerpoint/2010/main" val="1371865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4C41F8-9BDA-4E09-84D6-EB86D5F38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" y="67420"/>
            <a:ext cx="11043137" cy="60465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6870298-A89E-4E0A-89E6-75CE952A1B1F}"/>
              </a:ext>
            </a:extLst>
          </p:cNvPr>
          <p:cNvSpPr/>
          <p:nvPr/>
        </p:nvSpPr>
        <p:spPr>
          <a:xfrm>
            <a:off x="2015688" y="6100076"/>
            <a:ext cx="72884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 Specificity of Enzymes </a:t>
            </a:r>
            <a:endParaRPr lang="en-IN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236" y="649995"/>
            <a:ext cx="119345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stereospecific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catalysts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catalyze reactions only of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stereoisomers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given compound, e.g.,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not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L-sugars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not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D-amino acids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58" y="4470715"/>
            <a:ext cx="10250129" cy="219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2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A2339E-D28A-4CB2-9853-345342279FA1}"/>
              </a:ext>
            </a:extLst>
          </p:cNvPr>
          <p:cNvSpPr/>
          <p:nvPr/>
        </p:nvSpPr>
        <p:spPr>
          <a:xfrm>
            <a:off x="147484" y="693998"/>
            <a:ext cx="1185770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Enzymes show geometric specificity</a:t>
            </a:r>
          </a:p>
          <a:p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Enzyme bind substrates through at least “three points of attachment” =&gt; can even</a:t>
            </a:r>
            <a:r>
              <a:rPr lang="en-IN" sz="3200" dirty="0">
                <a:solidFill>
                  <a:srgbClr val="0070C0"/>
                </a:solidFill>
              </a:rPr>
              <a:t> convert nonchiral substrates to chiral products.</a:t>
            </a:r>
            <a:endParaRPr lang="en-US" sz="6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800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A0CACF-6E17-4BA0-B126-0CC7B7591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96" y="1673850"/>
            <a:ext cx="11405420" cy="327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19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8073" y="281354"/>
            <a:ext cx="70336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Enzyme Active Site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75" y="1346071"/>
            <a:ext cx="11684514" cy="464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40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1262</Words>
  <Application>Microsoft Office PowerPoint</Application>
  <PresentationFormat>Widescreen</PresentationFormat>
  <Paragraphs>163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ENZYME CATALYSIS       AND       CLASSIFICATION </dc:title>
  <dc:creator>Rana Anshuman</dc:creator>
  <cp:lastModifiedBy>Rana Anshuman</cp:lastModifiedBy>
  <cp:revision>14</cp:revision>
  <dcterms:created xsi:type="dcterms:W3CDTF">2020-05-30T17:05:10Z</dcterms:created>
  <dcterms:modified xsi:type="dcterms:W3CDTF">2020-06-17T14:42:16Z</dcterms:modified>
</cp:coreProperties>
</file>