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448" r:id="rId2"/>
    <p:sldId id="312" r:id="rId3"/>
    <p:sldId id="509" r:id="rId4"/>
    <p:sldId id="508" r:id="rId5"/>
    <p:sldId id="313" r:id="rId6"/>
    <p:sldId id="409" r:id="rId7"/>
    <p:sldId id="510" r:id="rId8"/>
    <p:sldId id="314" r:id="rId9"/>
    <p:sldId id="511" r:id="rId10"/>
    <p:sldId id="512" r:id="rId11"/>
    <p:sldId id="513" r:id="rId12"/>
    <p:sldId id="315" r:id="rId13"/>
    <p:sldId id="514" r:id="rId14"/>
    <p:sldId id="316" r:id="rId15"/>
    <p:sldId id="515" r:id="rId16"/>
    <p:sldId id="516" r:id="rId17"/>
    <p:sldId id="51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13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375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62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33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52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468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25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05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00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60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656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38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65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5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4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34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702F3-EF9B-44D4-A9D6-92471A0C0AD3}" type="datetimeFigureOut">
              <a:rPr lang="en-IN" smtClean="0"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18F75C-98E9-4C83-A4AB-68473CC0A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2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591" y="474759"/>
            <a:ext cx="4581428" cy="57055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BIOCHEMISTY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1B91BCF-A164-4BA6-88C8-3F7E05902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524579"/>
            <a:ext cx="60866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dirty="0">
                <a:latin typeface="Arial" charset="0"/>
              </a:rPr>
              <a:t>BINITA RANI</a:t>
            </a:r>
          </a:p>
          <a:p>
            <a:pPr>
              <a:defRPr/>
            </a:pPr>
            <a:r>
              <a:rPr lang="en-AU" dirty="0">
                <a:latin typeface="Arial" charset="0"/>
              </a:rPr>
              <a:t>ASSOCIATE PROFESSOR (DAIRY CHEMISTRY)</a:t>
            </a:r>
          </a:p>
          <a:p>
            <a:pPr>
              <a:defRPr/>
            </a:pPr>
            <a:r>
              <a:rPr lang="en-AU" dirty="0">
                <a:latin typeface="Arial" charset="0"/>
              </a:rPr>
              <a:t>FACULTY OF DAIRY TECHNOLOGY</a:t>
            </a:r>
          </a:p>
          <a:p>
            <a:pPr>
              <a:defRPr/>
            </a:pPr>
            <a:r>
              <a:rPr lang="en-AU" dirty="0">
                <a:latin typeface="Arial" charset="0"/>
              </a:rPr>
              <a:t>S.G.I.D.T., BVC CAMPUS,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P.O.- BVC, DIST.-PATNA-800014</a:t>
            </a:r>
            <a:endParaRPr lang="en-AU" dirty="0">
              <a:latin typeface="Arial" charset="0"/>
            </a:endParaRPr>
          </a:p>
        </p:txBody>
      </p:sp>
      <p:pic>
        <p:nvPicPr>
          <p:cNvPr id="4" name="Picture 16" descr="C:\Users\Rakesh Kumar\Downloads\IMG-20171012-WA0017.jpg">
            <a:extLst>
              <a:ext uri="{FF2B5EF4-FFF2-40B4-BE49-F238E27FC236}">
                <a16:creationId xmlns:a16="http://schemas.microsoft.com/office/drawing/2014/main" id="{FDD3A43D-3CC9-455F-980F-A1A63964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23185"/>
            <a:ext cx="1357322" cy="147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Rakesh Kumar\Desktop\New folder (6)\BASU Official Noticeboard 20180110_000810.jpg">
            <a:extLst>
              <a:ext uri="{FF2B5EF4-FFF2-40B4-BE49-F238E27FC236}">
                <a16:creationId xmlns:a16="http://schemas.microsoft.com/office/drawing/2014/main" id="{699DE3EB-6670-4C5E-A884-0430F977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2054" y="183161"/>
            <a:ext cx="1428760" cy="1472372"/>
          </a:xfrm>
          <a:prstGeom prst="rect">
            <a:avLst/>
          </a:prstGeom>
          <a:noFill/>
        </p:spPr>
      </p:pic>
      <p:pic>
        <p:nvPicPr>
          <p:cNvPr id="6" name="Picture 2" descr="http://www.sgidst.org.in/wp-content/uploads/2016/11/dairy_banner_002-1090x344.jpg">
            <a:extLst>
              <a:ext uri="{FF2B5EF4-FFF2-40B4-BE49-F238E27FC236}">
                <a16:creationId xmlns:a16="http://schemas.microsoft.com/office/drawing/2014/main" id="{C2468F3D-D6B8-45A0-A8C4-5409A4A8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66" y="4010020"/>
            <a:ext cx="11291517" cy="258733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84E1F8-F28E-45A8-92B0-3E1A2CE951B0}"/>
              </a:ext>
            </a:extLst>
          </p:cNvPr>
          <p:cNvSpPr/>
          <p:nvPr/>
        </p:nvSpPr>
        <p:spPr>
          <a:xfrm>
            <a:off x="2865423" y="989145"/>
            <a:ext cx="6530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Course No.-DTC-111,    Credit Hours – 2 (1+1)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EA8883-A6F0-4601-B154-159E1577B902}"/>
              </a:ext>
            </a:extLst>
          </p:cNvPr>
          <p:cNvSpPr txBox="1">
            <a:spLocks/>
          </p:cNvSpPr>
          <p:nvPr/>
        </p:nvSpPr>
        <p:spPr>
          <a:xfrm>
            <a:off x="2729947" y="1736127"/>
            <a:ext cx="6824870" cy="5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</a:rPr>
              <a:t>MECHANISM OF ENZYME ACTION </a:t>
            </a:r>
          </a:p>
        </p:txBody>
      </p:sp>
    </p:spTree>
    <p:extLst>
      <p:ext uri="{BB962C8B-B14F-4D97-AF65-F5344CB8AC3E}">
        <p14:creationId xmlns:p14="http://schemas.microsoft.com/office/powerpoint/2010/main" val="153724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481C8-A76D-4FC4-AD5B-D9530050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9" y="1407886"/>
            <a:ext cx="10722363" cy="47171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D2E0E7-88E1-4FB1-B6C8-F246BF7EDE04}"/>
              </a:ext>
            </a:extLst>
          </p:cNvPr>
          <p:cNvSpPr/>
          <p:nvPr/>
        </p:nvSpPr>
        <p:spPr>
          <a:xfrm>
            <a:off x="3730172" y="6321364"/>
            <a:ext cx="496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Conversion to lactate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F13D4-49CC-433C-81D9-231F01B08467}"/>
              </a:ext>
            </a:extLst>
          </p:cNvPr>
          <p:cNvSpPr/>
          <p:nvPr/>
        </p:nvSpPr>
        <p:spPr>
          <a:xfrm>
            <a:off x="1016000" y="268904"/>
            <a:ext cx="6807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</a:rPr>
              <a:t>This sequence is represented below :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5409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AF19E-A0D3-44F6-BFEC-95ABE10F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8" y="2133601"/>
            <a:ext cx="9823825" cy="25835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2A0900-EA64-40F8-9EAF-B3947291271A}"/>
              </a:ext>
            </a:extLst>
          </p:cNvPr>
          <p:cNvSpPr/>
          <p:nvPr/>
        </p:nvSpPr>
        <p:spPr>
          <a:xfrm>
            <a:off x="2483205" y="5363420"/>
            <a:ext cx="4741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Ordered Mechanism</a:t>
            </a:r>
            <a:endParaRPr lang="en-I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7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8" y="-2233"/>
            <a:ext cx="1093493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b) Random mechanism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this mechanism also =&gt; enzyme exists as a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ternary complex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first, consisting of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and substrates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after catalysis, =&gt;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and products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random sequential mechanism =&gt; the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of addition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substrates and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of products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random reactions are illustrated by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of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phosphocreatine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and creatine 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reaction catalyzed by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creatine kinase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Phosphocreatine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important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source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order of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events is random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the reaction still passes through the ternary complexes including =&gt; first, substrates and =&gt; then,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668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11365C-25A3-48ED-BCFA-A699E1B2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20" y="205104"/>
            <a:ext cx="10275694" cy="61122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660D55-C1D1-4AC9-B90D-1F36A3F5E69E}"/>
              </a:ext>
            </a:extLst>
          </p:cNvPr>
          <p:cNvSpPr/>
          <p:nvPr/>
        </p:nvSpPr>
        <p:spPr>
          <a:xfrm>
            <a:off x="3628569" y="6234278"/>
            <a:ext cx="5123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Random Mechanism</a:t>
            </a:r>
            <a:endParaRPr lang="en-I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5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172" y="-25919"/>
            <a:ext cx="1152749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c)  Double-displacement (Ping-pong) reactions.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double-displacement, or Ping-Pong, reactions =&gt;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more products are released before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substrates bind the enzyme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defining feature of double-displacement reactions is =&gt; existence of a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substituted enzyme intermediate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=&gt; the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is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temporarily modified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that shuttle amino groups between amino acids and α-keto acids are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 examples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double-displacement mechanisms.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enzyme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aspartate aminotransferase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catalyzes =&gt; transfer of an amino group from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aspartate to αketoglutarate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3A0B64-87D8-47B8-890B-A8D73B22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90" y="682171"/>
            <a:ext cx="10896165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EAEE0-6BE1-43A2-8013-CF3EEDF5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7" y="781877"/>
            <a:ext cx="8719933" cy="22517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7EC0D4-F2F1-44B1-BF61-5D00F7066396}"/>
              </a:ext>
            </a:extLst>
          </p:cNvPr>
          <p:cNvSpPr/>
          <p:nvPr/>
        </p:nvSpPr>
        <p:spPr>
          <a:xfrm>
            <a:off x="348343" y="154386"/>
            <a:ext cx="10081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The sequence of events can be portrayed as the following diagram:</a:t>
            </a:r>
            <a:endParaRPr lang="en-IN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330B5-2A57-43BB-AADE-6EB0A44C5A10}"/>
              </a:ext>
            </a:extLst>
          </p:cNvPr>
          <p:cNvSpPr/>
          <p:nvPr/>
        </p:nvSpPr>
        <p:spPr>
          <a:xfrm>
            <a:off x="795128" y="657004"/>
            <a:ext cx="6493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Double-displacement (Ping-pong) reactions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935A1-91FC-45CD-BE74-63571803BD7D}"/>
              </a:ext>
            </a:extLst>
          </p:cNvPr>
          <p:cNvSpPr/>
          <p:nvPr/>
        </p:nvSpPr>
        <p:spPr>
          <a:xfrm>
            <a:off x="185527" y="3033595"/>
            <a:ext cx="117546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aspartate binds to the enzyme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enzyme removes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aspartate's amino group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form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substituted enzyme intermediate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product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oxaloacetate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subsequently departs.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substrate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α-ketoglutarate 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binds to the enzyme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accepts the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group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modified enzyme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then released as the final product =&gt;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substrates appear to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bounce on and off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enzyme analogously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 a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Ping-Pong ball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bouncing on a table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EEE954-342C-49BD-A6B3-27B754450D91}"/>
              </a:ext>
            </a:extLst>
          </p:cNvPr>
          <p:cNvSpPr/>
          <p:nvPr/>
        </p:nvSpPr>
        <p:spPr>
          <a:xfrm>
            <a:off x="3551583" y="4012961"/>
            <a:ext cx="6308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7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THANKS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425626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26503"/>
            <a:ext cx="10635816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 do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important things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very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chemical reactions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them at fantastic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is: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and break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chemical bonds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substrates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faster rate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it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being consumed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process.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catalytic cycle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enzyme is free to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new substrate molecule.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3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994231-2005-4B37-B2FB-6F0888E2B232}"/>
              </a:ext>
            </a:extLst>
          </p:cNvPr>
          <p:cNvSpPr/>
          <p:nvPr/>
        </p:nvSpPr>
        <p:spPr>
          <a:xfrm>
            <a:off x="391886" y="-19310"/>
            <a:ext cx="103291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Catalysis is simply making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go faster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that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energy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catalyzed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(faster)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is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energy of an uncatalyzed reaction.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enzymes work by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lowering the activation energy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reaction they catalyze.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 they accomplish all this can be described by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number of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models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which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=&gt; some of the behavior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enzymes exhibit.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enzymes make use of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these different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specificity and/or catalysis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634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203A2-B3DD-4677-AB7F-A9B578C5C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8" y="72571"/>
            <a:ext cx="10131240" cy="57216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64D341-FAC6-4B0F-A6AA-02241ACCE6E7}"/>
              </a:ext>
            </a:extLst>
          </p:cNvPr>
          <p:cNvSpPr/>
          <p:nvPr/>
        </p:nvSpPr>
        <p:spPr>
          <a:xfrm>
            <a:off x="3149600" y="5943992"/>
            <a:ext cx="5254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Enzyme catalysis</a:t>
            </a:r>
            <a:endParaRPr lang="en-I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67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Lock-and-Key Model of Enzyme-Substrate Binding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model, active site of  unbound enzyme is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complementary in shape to the substrate.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if the key fits in the lock will then open the lock =&gt; It accounts for why the enzyme only works on certain substrates.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3FA26-50E5-4D18-8D2F-FD659E73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8" y="1712686"/>
            <a:ext cx="9187542" cy="50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8" y="-46235"/>
            <a:ext cx="1156036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Induced-Fit Model of Enzyme-Substrate Binding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model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enzyme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shape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substrate binding.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 site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a shape =&gt; complementary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substrate only after the substrate has been bound.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of the correct substrate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triggers a change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enzyme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brings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catalytic groups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exactly the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right position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facilitate the reaction.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induced-fit model =&gt;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enzyme is different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depending on whether the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is bound or not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enzyme changes the shape (undergoes a conformational change)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the substrate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conformation change converts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into a new structure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substrate and catalytic groups on the enzyme are properly arranged to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 the reaction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25636-7329-4883-8D1B-AD720662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70364"/>
            <a:ext cx="8083826" cy="67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47" y="-18222"/>
            <a:ext cx="1105004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 Multi Substrate Reaction Mechanism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reactions in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systems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include =&gt;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products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represented by =&gt;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bisubstrate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such reactions entail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of a functional group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a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phosphoryl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a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=&gt; from one substrate to the other.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general mechanisms which describe multi-substrate enzyme system. 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Ordered mechanism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Random mechanism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Ping-Pong mechanism</a:t>
            </a:r>
          </a:p>
          <a:p>
            <a:pPr algn="just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30" y="3998842"/>
            <a:ext cx="5890333" cy="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1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62A1F-28AB-4FCF-8DDE-41DF5203833F}"/>
              </a:ext>
            </a:extLst>
          </p:cNvPr>
          <p:cNvSpPr/>
          <p:nvPr/>
        </p:nvSpPr>
        <p:spPr>
          <a:xfrm>
            <a:off x="0" y="202257"/>
            <a:ext cx="1143662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a) Ordered mechanism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type of reaction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substrates must bind to the enzyme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any product is released.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Consequently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bi-substrate reaction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ternary complex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enzyme and both substrates forms.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ordered mechanism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substrates bind the enzyme in a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sequence.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enzymes that have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NAD+ or NADH as a substrate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exhibit =&gt; the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 ordered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lactate dehydrogenase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important enzyme in glucose metabolism.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enzyme reduces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pyruvate to lactate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oxidizing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NADH to NAD+.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ordered sequential mechanism 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coenzyme always binds first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lactate is always released first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978415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933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Wingdings</vt:lpstr>
      <vt:lpstr>Wingdings 3</vt:lpstr>
      <vt:lpstr>Facet</vt:lpstr>
      <vt:lpstr>BIOCHEMISTY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 OF ENZYME ACTION </dc:title>
  <dc:creator>Rana Anshuman</dc:creator>
  <cp:lastModifiedBy>Rana Anshuman</cp:lastModifiedBy>
  <cp:revision>16</cp:revision>
  <dcterms:created xsi:type="dcterms:W3CDTF">2020-05-31T14:13:50Z</dcterms:created>
  <dcterms:modified xsi:type="dcterms:W3CDTF">2020-06-17T14:46:24Z</dcterms:modified>
</cp:coreProperties>
</file>