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1" r:id="rId3"/>
    <p:sldId id="277" r:id="rId4"/>
    <p:sldId id="279" r:id="rId5"/>
    <p:sldId id="280" r:id="rId6"/>
    <p:sldId id="267" r:id="rId7"/>
    <p:sldId id="268" r:id="rId8"/>
    <p:sldId id="269" r:id="rId9"/>
    <p:sldId id="270" r:id="rId10"/>
    <p:sldId id="271" r:id="rId11"/>
    <p:sldId id="272" r:id="rId12"/>
    <p:sldId id="273" r:id="rId13"/>
    <p:sldId id="274" r:id="rId14"/>
    <p:sldId id="275" r:id="rId15"/>
    <p:sldId id="27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467FE-17F9-4B9C-B0C3-6C413F538C86}" type="datetimeFigureOut">
              <a:rPr lang="en-IN" smtClean="0"/>
              <a:t>01-12-2020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4ECAB-D87F-44BD-A512-2108FE118EA9}" type="slidenum">
              <a:rPr lang="en-IN" smtClean="0"/>
              <a:t>‹#›</a:t>
            </a:fld>
            <a:endParaRPr lang="en-IN"/>
          </a:p>
        </p:txBody>
      </p:sp>
    </p:spTree>
    <p:extLst>
      <p:ext uri="{BB962C8B-B14F-4D97-AF65-F5344CB8AC3E}">
        <p14:creationId xmlns:p14="http://schemas.microsoft.com/office/powerpoint/2010/main" val="361695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2678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44677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092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7541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57946E-065D-452A-B483-91BCAA9E3FED}" type="datetimeFigureOut">
              <a:rPr lang="en-IN" smtClean="0"/>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2617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F57946E-065D-452A-B483-91BCAA9E3FED}" type="datetimeFigureOut">
              <a:rPr lang="en-IN" smtClean="0"/>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681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F57946E-065D-452A-B483-91BCAA9E3FED}" type="datetimeFigureOut">
              <a:rPr lang="en-IN" smtClean="0"/>
              <a:t>01-12-2020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7426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F57946E-065D-452A-B483-91BCAA9E3FED}" type="datetimeFigureOut">
              <a:rPr lang="en-IN" smtClean="0"/>
              <a:t>01-12-2020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31514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7946E-065D-452A-B483-91BCAA9E3FED}" type="datetimeFigureOut">
              <a:rPr lang="en-IN" smtClean="0"/>
              <a:t>01-12-2020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79524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670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553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7946E-065D-452A-B483-91BCAA9E3FED}" type="datetimeFigureOut">
              <a:rPr lang="en-IN" smtClean="0"/>
              <a:t>01-12-2020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662D0-2C31-4320-88D6-18AFAF0297EF}" type="slidenum">
              <a:rPr lang="en-IN" smtClean="0"/>
              <a:t>‹#›</a:t>
            </a:fld>
            <a:endParaRPr lang="en-IN"/>
          </a:p>
        </p:txBody>
      </p:sp>
    </p:spTree>
    <p:extLst>
      <p:ext uri="{BB962C8B-B14F-4D97-AF65-F5344CB8AC3E}">
        <p14:creationId xmlns:p14="http://schemas.microsoft.com/office/powerpoint/2010/main" val="163967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915" y="984744"/>
            <a:ext cx="10893670" cy="2023698"/>
          </a:xfrm>
        </p:spPr>
        <p:txBody>
          <a:bodyPr>
            <a:normAutofit fontScale="90000"/>
          </a:bodyPr>
          <a:lstStyle/>
          <a:p>
            <a:pPr>
              <a:lnSpc>
                <a:spcPct val="100000"/>
              </a:lnSpc>
            </a:pPr>
            <a:r>
              <a:rPr lang="en-IN" u="sng" dirty="0" smtClean="0">
                <a:latin typeface="Algerian" panose="04020705040A02060702" pitchFamily="82" charset="0"/>
              </a:rPr>
              <a:t>Unit-II</a:t>
            </a:r>
            <a:br>
              <a:rPr lang="en-IN" u="sng" dirty="0" smtClean="0">
                <a:latin typeface="Algerian" panose="04020705040A02060702" pitchFamily="82" charset="0"/>
              </a:rPr>
            </a:br>
            <a:r>
              <a:rPr lang="en-IN" b="1" dirty="0" smtClean="0"/>
              <a:t>Fat </a:t>
            </a:r>
            <a:r>
              <a:rPr lang="en-IN" b="1" dirty="0"/>
              <a:t>metabolism in health and </a:t>
            </a:r>
            <a:r>
              <a:rPr lang="en-IN" b="1" dirty="0" smtClean="0"/>
              <a:t>disease-III</a:t>
            </a:r>
            <a:endParaRPr lang="en-IN" b="1" dirty="0"/>
          </a:p>
        </p:txBody>
      </p:sp>
      <p:sp>
        <p:nvSpPr>
          <p:cNvPr id="3" name="Subtitle 2"/>
          <p:cNvSpPr>
            <a:spLocks noGrp="1"/>
          </p:cNvSpPr>
          <p:nvPr>
            <p:ph type="subTitle" idx="1"/>
          </p:nvPr>
        </p:nvSpPr>
        <p:spPr>
          <a:xfrm>
            <a:off x="1072662" y="3358663"/>
            <a:ext cx="9927786" cy="3314690"/>
          </a:xfrm>
        </p:spPr>
        <p:txBody>
          <a:bodyPr>
            <a:normAutofit fontScale="92500" lnSpcReduction="10000"/>
          </a:bodyPr>
          <a:lstStyle/>
          <a:p>
            <a:pPr algn="l"/>
            <a:r>
              <a:rPr lang="en-IN" dirty="0" smtClean="0"/>
              <a:t>Clinical Physiology</a:t>
            </a:r>
          </a:p>
          <a:p>
            <a:pPr algn="l"/>
            <a:r>
              <a:rPr lang="en-IN" dirty="0" smtClean="0"/>
              <a:t>Course No. – VPY- 607</a:t>
            </a:r>
          </a:p>
          <a:p>
            <a:pPr algn="l"/>
            <a:r>
              <a:rPr lang="en-IN" dirty="0" smtClean="0"/>
              <a:t>Credit Hrs. – 2+1=3</a:t>
            </a:r>
          </a:p>
          <a:p>
            <a:pPr algn="l"/>
            <a:r>
              <a:rPr lang="en-IN" dirty="0" smtClean="0"/>
              <a:t>Date: </a:t>
            </a:r>
            <a:r>
              <a:rPr lang="en-IN" dirty="0" smtClean="0"/>
              <a:t>01.12.2020</a:t>
            </a:r>
            <a:endParaRPr lang="en-IN" dirty="0" smtClean="0"/>
          </a:p>
          <a:p>
            <a:pPr algn="r"/>
            <a:r>
              <a:rPr lang="en-IN" b="1" dirty="0" err="1" smtClean="0"/>
              <a:t>Dr.</a:t>
            </a:r>
            <a:r>
              <a:rPr lang="en-IN" b="1" dirty="0" smtClean="0"/>
              <a:t> </a:t>
            </a:r>
            <a:r>
              <a:rPr lang="en-IN" b="1" dirty="0" err="1" smtClean="0"/>
              <a:t>Pramod</a:t>
            </a:r>
            <a:r>
              <a:rPr lang="en-IN" b="1" dirty="0" smtClean="0"/>
              <a:t> Kumar</a:t>
            </a:r>
          </a:p>
          <a:p>
            <a:pPr algn="r"/>
            <a:r>
              <a:rPr lang="en-IN" dirty="0" err="1" smtClean="0"/>
              <a:t>Asstt</a:t>
            </a:r>
            <a:r>
              <a:rPr lang="en-IN" dirty="0" smtClean="0"/>
              <a:t>. Professor</a:t>
            </a:r>
          </a:p>
          <a:p>
            <a:pPr algn="r"/>
            <a:r>
              <a:rPr lang="en-IN" dirty="0" err="1" smtClean="0"/>
              <a:t>Deptt</a:t>
            </a:r>
            <a:r>
              <a:rPr lang="en-IN" dirty="0" smtClean="0"/>
              <a:t>. of Veterinary Physiology</a:t>
            </a:r>
          </a:p>
          <a:p>
            <a:pPr algn="r"/>
            <a:r>
              <a:rPr lang="en-IN" dirty="0" smtClean="0"/>
              <a:t>BVC, Patna</a:t>
            </a:r>
            <a:endParaRPr lang="en-IN" dirty="0"/>
          </a:p>
        </p:txBody>
      </p:sp>
      <p:pic>
        <p:nvPicPr>
          <p:cNvPr id="4" name="Picture 3" descr="C:\Users\BVC\Desktop\BASU-Logo.jpg"/>
          <p:cNvPicPr/>
          <p:nvPr/>
        </p:nvPicPr>
        <p:blipFill>
          <a:blip r:embed="rId2"/>
          <a:srcRect/>
          <a:stretch>
            <a:fillRect/>
          </a:stretch>
        </p:blipFill>
        <p:spPr bwMode="auto">
          <a:xfrm>
            <a:off x="407376" y="161192"/>
            <a:ext cx="1466850" cy="733425"/>
          </a:xfrm>
          <a:prstGeom prst="rect">
            <a:avLst/>
          </a:prstGeom>
          <a:noFill/>
          <a:ln w="9525">
            <a:noFill/>
            <a:miter lim="800000"/>
            <a:headEnd/>
            <a:tailEnd/>
          </a:ln>
        </p:spPr>
      </p:pic>
      <p:pic>
        <p:nvPicPr>
          <p:cNvPr id="5" name="Picture 4" descr="C:\Users\BVC\Desktop\Colour_Logo_BVC.JPG"/>
          <p:cNvPicPr/>
          <p:nvPr/>
        </p:nvPicPr>
        <p:blipFill>
          <a:blip r:embed="rId3"/>
          <a:srcRect/>
          <a:stretch>
            <a:fillRect/>
          </a:stretch>
        </p:blipFill>
        <p:spPr bwMode="auto">
          <a:xfrm>
            <a:off x="11000448" y="152400"/>
            <a:ext cx="790575" cy="828675"/>
          </a:xfrm>
          <a:prstGeom prst="rect">
            <a:avLst/>
          </a:prstGeom>
          <a:noFill/>
          <a:ln w="9525">
            <a:noFill/>
            <a:miter lim="800000"/>
            <a:headEnd/>
            <a:tailEnd/>
          </a:ln>
        </p:spPr>
      </p:pic>
    </p:spTree>
    <p:extLst>
      <p:ext uri="{BB962C8B-B14F-4D97-AF65-F5344CB8AC3E}">
        <p14:creationId xmlns:p14="http://schemas.microsoft.com/office/powerpoint/2010/main" val="345696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fontScale="92500"/>
          </a:bodyPr>
          <a:lstStyle/>
          <a:p>
            <a:pPr algn="just"/>
            <a:r>
              <a:rPr lang="en-IN" dirty="0"/>
              <a:t>In younger pigs (7 or 14 days of postnatal age) designated low, normal or high to birth weight, molecular differences have been observed in adipose tissue and skeletal muscle genes known to regulate lipid metabolism including uncoupling proteins (UCPs), peroxisome proliferator-activated </a:t>
            </a:r>
            <a:r>
              <a:rPr lang="en-IN" dirty="0" smtClean="0"/>
              <a:t>receptor (PPAR) </a:t>
            </a:r>
            <a:r>
              <a:rPr lang="el-GR" dirty="0" smtClean="0"/>
              <a:t>α </a:t>
            </a:r>
            <a:r>
              <a:rPr lang="en-IN" dirty="0"/>
              <a:t>and </a:t>
            </a:r>
            <a:r>
              <a:rPr lang="el-GR" dirty="0"/>
              <a:t>γ, </a:t>
            </a:r>
            <a:r>
              <a:rPr lang="en-IN" dirty="0"/>
              <a:t>fatty acid-binding protein (FABP) 3 and 4 and the glucocorticoid </a:t>
            </a:r>
            <a:r>
              <a:rPr lang="en-IN" dirty="0" smtClean="0"/>
              <a:t>receptor.</a:t>
            </a:r>
          </a:p>
          <a:p>
            <a:pPr algn="just"/>
            <a:endParaRPr lang="en-IN" dirty="0"/>
          </a:p>
          <a:p>
            <a:pPr algn="just"/>
            <a:r>
              <a:rPr lang="en-IN" dirty="0" smtClean="0"/>
              <a:t>The maternal </a:t>
            </a:r>
            <a:r>
              <a:rPr lang="en-IN" dirty="0"/>
              <a:t>low protein diets in rats </a:t>
            </a:r>
            <a:r>
              <a:rPr lang="en-IN" dirty="0" smtClean="0"/>
              <a:t>demonstrated </a:t>
            </a:r>
            <a:r>
              <a:rPr lang="en-IN" dirty="0"/>
              <a:t>that post-weaning, offspring had significantly increased hepatic PPARα expression due to decreased methylation as a result of differences in overall dietary fat </a:t>
            </a:r>
            <a:r>
              <a:rPr lang="en-IN" dirty="0" smtClean="0"/>
              <a:t>intake</a:t>
            </a:r>
          </a:p>
          <a:p>
            <a:pPr algn="just"/>
            <a:endParaRPr lang="en-IN" dirty="0"/>
          </a:p>
          <a:p>
            <a:pPr algn="just"/>
            <a:r>
              <a:rPr lang="en-IN" dirty="0" smtClean="0"/>
              <a:t>PPARs are a nuclear hormone receptor family and have involvement in </a:t>
            </a:r>
            <a:r>
              <a:rPr lang="en-IN" dirty="0" err="1" smtClean="0"/>
              <a:t>adipogenesis</a:t>
            </a:r>
            <a:r>
              <a:rPr lang="en-IN" dirty="0" smtClean="0"/>
              <a:t>, lipid metabolism, insulin sensitivity, inflammation and blood pressure. </a:t>
            </a:r>
            <a:endParaRPr lang="en-IN" dirty="0"/>
          </a:p>
          <a:p>
            <a:pPr algn="just"/>
            <a:endParaRPr lang="en-IN" dirty="0"/>
          </a:p>
        </p:txBody>
      </p:sp>
    </p:spTree>
    <p:extLst>
      <p:ext uri="{BB962C8B-B14F-4D97-AF65-F5344CB8AC3E}">
        <p14:creationId xmlns:p14="http://schemas.microsoft.com/office/powerpoint/2010/main" val="153304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8215"/>
            <a:ext cx="10515600" cy="5508748"/>
          </a:xfrm>
        </p:spPr>
        <p:txBody>
          <a:bodyPr>
            <a:normAutofit/>
          </a:bodyPr>
          <a:lstStyle/>
          <a:p>
            <a:pPr algn="just"/>
            <a:r>
              <a:rPr lang="en-IN" dirty="0" err="1"/>
              <a:t>PPARγ</a:t>
            </a:r>
            <a:r>
              <a:rPr lang="en-IN" dirty="0"/>
              <a:t> regulates transcription of genes involved in lipid metabolism by binding to responsive elements in the promoters of respective genes. This transcription regulation stimulates fatty acid storage in adipose tissue by increasing the storage capacity and the quantity of fatty acids that enter adipocytes and also plays a key role in adipocyte differentiation, promoting the formation of mature lipid-laden adipocytes. </a:t>
            </a:r>
            <a:endParaRPr lang="en-IN" dirty="0" smtClean="0"/>
          </a:p>
          <a:p>
            <a:pPr algn="just"/>
            <a:endParaRPr lang="en-IN" dirty="0"/>
          </a:p>
          <a:p>
            <a:pPr algn="just"/>
            <a:r>
              <a:rPr lang="en-IN" dirty="0"/>
              <a:t>The activities of </a:t>
            </a:r>
            <a:r>
              <a:rPr lang="en-IN" dirty="0" err="1"/>
              <a:t>PPARγ</a:t>
            </a:r>
            <a:r>
              <a:rPr lang="en-IN" dirty="0"/>
              <a:t> are regulated by fatty acids </a:t>
            </a:r>
            <a:r>
              <a:rPr lang="en-IN" dirty="0" smtClean="0"/>
              <a:t>and are </a:t>
            </a:r>
            <a:r>
              <a:rPr lang="en-IN" dirty="0"/>
              <a:t>often referred to as the “genetic sensor” for fat and </a:t>
            </a:r>
            <a:r>
              <a:rPr lang="en-IN" dirty="0" smtClean="0"/>
              <a:t>is responsible for </a:t>
            </a:r>
            <a:r>
              <a:rPr lang="en-IN" dirty="0"/>
              <a:t>high-fat </a:t>
            </a:r>
            <a:r>
              <a:rPr lang="en-IN" dirty="0" smtClean="0"/>
              <a:t>feeding </a:t>
            </a:r>
            <a:r>
              <a:rPr lang="en-IN" dirty="0"/>
              <a:t>which may provide benefits to the animal by protecting against </a:t>
            </a:r>
            <a:r>
              <a:rPr lang="en-IN" dirty="0" err="1"/>
              <a:t>lipotoxic</a:t>
            </a:r>
            <a:r>
              <a:rPr lang="en-IN" dirty="0"/>
              <a:t> </a:t>
            </a:r>
            <a:r>
              <a:rPr lang="en-IN" dirty="0" smtClean="0"/>
              <a:t>species. </a:t>
            </a:r>
            <a:endParaRPr lang="en-IN" dirty="0"/>
          </a:p>
        </p:txBody>
      </p:sp>
    </p:spTree>
    <p:extLst>
      <p:ext uri="{BB962C8B-B14F-4D97-AF65-F5344CB8AC3E}">
        <p14:creationId xmlns:p14="http://schemas.microsoft.com/office/powerpoint/2010/main" val="14224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254"/>
            <a:ext cx="10515600" cy="5552709"/>
          </a:xfrm>
        </p:spPr>
        <p:txBody>
          <a:bodyPr>
            <a:normAutofit lnSpcReduction="10000"/>
          </a:bodyPr>
          <a:lstStyle/>
          <a:p>
            <a:pPr algn="just"/>
            <a:r>
              <a:rPr lang="en-IN" dirty="0"/>
              <a:t>PPARα also acts as a ligand-activated transcription factor and is expressed in tissues which have a high rate of fatty acid catabolism such as skeletal muscle and liver</a:t>
            </a:r>
            <a:r>
              <a:rPr lang="en-IN" dirty="0" smtClean="0"/>
              <a:t>.</a:t>
            </a:r>
          </a:p>
          <a:p>
            <a:pPr algn="just"/>
            <a:endParaRPr lang="en-IN" dirty="0"/>
          </a:p>
          <a:p>
            <a:pPr algn="just"/>
            <a:r>
              <a:rPr lang="en-IN" dirty="0"/>
              <a:t>PPARα has a key role in stimulating lipid oxidation pathways to prevent storage of fats as well as increasing insulin sensitivity and glucose tolerance. </a:t>
            </a:r>
            <a:endParaRPr lang="en-IN" dirty="0" smtClean="0"/>
          </a:p>
          <a:p>
            <a:pPr algn="just"/>
            <a:endParaRPr lang="en-IN" dirty="0"/>
          </a:p>
          <a:p>
            <a:pPr algn="just"/>
            <a:r>
              <a:rPr lang="en-IN" dirty="0" smtClean="0"/>
              <a:t>The </a:t>
            </a:r>
            <a:r>
              <a:rPr lang="en-IN" dirty="0"/>
              <a:t>expression of PPARs may represent one of the molecular factors driving excess tissue lipid uptake, storage and production in animals that experienced a sub-optimal environment in utero, in particular low birth weight offspring; ectopic lipid storage, especially </a:t>
            </a:r>
            <a:r>
              <a:rPr lang="en-IN" dirty="0" smtClean="0"/>
              <a:t>intra-</a:t>
            </a:r>
            <a:r>
              <a:rPr lang="en-IN" dirty="0" err="1" smtClean="0"/>
              <a:t>myocellular</a:t>
            </a:r>
            <a:r>
              <a:rPr lang="en-IN" dirty="0"/>
              <a:t>, is associated with glucose intolerance and type-2 </a:t>
            </a:r>
            <a:r>
              <a:rPr lang="en-IN" dirty="0" smtClean="0"/>
              <a:t>diabetes.</a:t>
            </a:r>
            <a:endParaRPr lang="en-IN" dirty="0"/>
          </a:p>
        </p:txBody>
      </p:sp>
    </p:spTree>
    <p:extLst>
      <p:ext uri="{BB962C8B-B14F-4D97-AF65-F5344CB8AC3E}">
        <p14:creationId xmlns:p14="http://schemas.microsoft.com/office/powerpoint/2010/main" val="148012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3238"/>
            <a:ext cx="10515600" cy="6013939"/>
          </a:xfrm>
        </p:spPr>
        <p:txBody>
          <a:bodyPr>
            <a:normAutofit fontScale="92500" lnSpcReduction="10000"/>
          </a:bodyPr>
          <a:lstStyle/>
          <a:p>
            <a:pPr algn="just"/>
            <a:r>
              <a:rPr lang="en-IN" dirty="0"/>
              <a:t>The regulation of fatty acids is also an important factor during the lactation period. </a:t>
            </a:r>
            <a:r>
              <a:rPr lang="en-IN" dirty="0" smtClean="0"/>
              <a:t>The </a:t>
            </a:r>
            <a:r>
              <a:rPr lang="en-IN" dirty="0"/>
              <a:t>relative fatty acid content of milk differs depending on the species. Donkeys have milk more similar to humans than cows, with lower levels of saturated fats and higher essential fatty acids than cows, more akin to </a:t>
            </a:r>
            <a:r>
              <a:rPr lang="en-IN" dirty="0" smtClean="0"/>
              <a:t>humans. </a:t>
            </a:r>
          </a:p>
          <a:p>
            <a:pPr algn="just"/>
            <a:endParaRPr lang="en-IN" dirty="0"/>
          </a:p>
          <a:p>
            <a:pPr algn="just"/>
            <a:r>
              <a:rPr lang="en-IN" dirty="0" smtClean="0"/>
              <a:t>Milk </a:t>
            </a:r>
            <a:r>
              <a:rPr lang="en-IN" dirty="0"/>
              <a:t>from humans, </a:t>
            </a:r>
            <a:r>
              <a:rPr lang="en-IN" dirty="0" smtClean="0"/>
              <a:t>dog </a:t>
            </a:r>
            <a:r>
              <a:rPr lang="en-IN" dirty="0"/>
              <a:t>and guinea pig are mostly comprised from long-chain fatty acids (48–54 acyl carbon atoms), cow, </a:t>
            </a:r>
            <a:r>
              <a:rPr lang="en-IN" dirty="0" smtClean="0"/>
              <a:t>sheep </a:t>
            </a:r>
            <a:r>
              <a:rPr lang="en-IN" dirty="0"/>
              <a:t>and </a:t>
            </a:r>
            <a:r>
              <a:rPr lang="en-IN" dirty="0" smtClean="0"/>
              <a:t>goat </a:t>
            </a:r>
            <a:r>
              <a:rPr lang="en-IN" dirty="0"/>
              <a:t>have more short-chain acids (28–54 acyl carbon atoms) and horses tended to have medium-chain fatty acids (26–54 carbon atoms </a:t>
            </a:r>
            <a:r>
              <a:rPr lang="en-IN" dirty="0" smtClean="0"/>
              <a:t>range). </a:t>
            </a:r>
          </a:p>
          <a:p>
            <a:pPr algn="just"/>
            <a:endParaRPr lang="en-IN" dirty="0"/>
          </a:p>
          <a:p>
            <a:pPr algn="just"/>
            <a:r>
              <a:rPr lang="en-IN" dirty="0" smtClean="0"/>
              <a:t>Maternal </a:t>
            </a:r>
            <a:r>
              <a:rPr lang="en-IN" dirty="0"/>
              <a:t>diet can also have an impact on the fatty acid contents of her milk. </a:t>
            </a:r>
            <a:r>
              <a:rPr lang="en-IN" dirty="0" smtClean="0"/>
              <a:t>The </a:t>
            </a:r>
            <a:r>
              <a:rPr lang="en-IN" dirty="0"/>
              <a:t>pregnancy status of the mother also vastly changes milk fatty acid </a:t>
            </a:r>
            <a:r>
              <a:rPr lang="en-IN" dirty="0" smtClean="0"/>
              <a:t>composition. </a:t>
            </a:r>
            <a:r>
              <a:rPr lang="en-IN" dirty="0"/>
              <a:t>These are important factors when assessing whether the mother is receiving an appropriate diet, assessing whether she is pregnant or not and whether milk replacement formulae contain the appropriate levels of fatty acids.</a:t>
            </a:r>
          </a:p>
        </p:txBody>
      </p:sp>
    </p:spTree>
    <p:extLst>
      <p:ext uri="{BB962C8B-B14F-4D97-AF65-F5344CB8AC3E}">
        <p14:creationId xmlns:p14="http://schemas.microsoft.com/office/powerpoint/2010/main" val="114439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7877"/>
            <a:ext cx="10515600" cy="5838092"/>
          </a:xfrm>
        </p:spPr>
        <p:txBody>
          <a:bodyPr>
            <a:normAutofit fontScale="92500" lnSpcReduction="10000"/>
          </a:bodyPr>
          <a:lstStyle/>
          <a:p>
            <a:pPr marL="0" indent="0" algn="ctr">
              <a:buNone/>
            </a:pPr>
            <a:r>
              <a:rPr lang="en-IN" b="1" u="sng" dirty="0"/>
              <a:t>Fatty acid-binding proteins and lipid </a:t>
            </a:r>
            <a:r>
              <a:rPr lang="en-IN" b="1" u="sng" dirty="0" smtClean="0"/>
              <a:t>modulation</a:t>
            </a:r>
          </a:p>
          <a:p>
            <a:pPr marL="0" indent="0" algn="ctr">
              <a:buNone/>
            </a:pPr>
            <a:endParaRPr lang="en-IN" b="1" u="sng" dirty="0"/>
          </a:p>
          <a:p>
            <a:pPr algn="just"/>
            <a:r>
              <a:rPr lang="en-IN" dirty="0"/>
              <a:t>Fatty acids are </a:t>
            </a:r>
            <a:r>
              <a:rPr lang="en-IN" dirty="0" smtClean="0"/>
              <a:t>crucial </a:t>
            </a:r>
            <a:r>
              <a:rPr lang="en-IN" dirty="0"/>
              <a:t>components of cellular </a:t>
            </a:r>
            <a:r>
              <a:rPr lang="en-IN" dirty="0" err="1"/>
              <a:t>signaling</a:t>
            </a:r>
            <a:r>
              <a:rPr lang="en-IN" dirty="0"/>
              <a:t> </a:t>
            </a:r>
            <a:r>
              <a:rPr lang="en-IN" dirty="0" smtClean="0"/>
              <a:t>cascades </a:t>
            </a:r>
            <a:r>
              <a:rPr lang="en-IN" dirty="0"/>
              <a:t>in </a:t>
            </a:r>
            <a:r>
              <a:rPr lang="en-IN" dirty="0" smtClean="0"/>
              <a:t>regulating </a:t>
            </a:r>
            <a:r>
              <a:rPr lang="en-IN" dirty="0"/>
              <a:t>lipid </a:t>
            </a:r>
            <a:r>
              <a:rPr lang="en-IN" dirty="0" smtClean="0"/>
              <a:t>metabolism and FAs </a:t>
            </a:r>
            <a:r>
              <a:rPr lang="en-IN" dirty="0"/>
              <a:t>are ligands for transcription factors. </a:t>
            </a:r>
            <a:endParaRPr lang="en-IN" dirty="0" smtClean="0"/>
          </a:p>
          <a:p>
            <a:pPr algn="just"/>
            <a:endParaRPr lang="en-IN" dirty="0"/>
          </a:p>
          <a:p>
            <a:pPr algn="just"/>
            <a:r>
              <a:rPr lang="en-IN" dirty="0" smtClean="0"/>
              <a:t>Fatty </a:t>
            </a:r>
            <a:r>
              <a:rPr lang="en-IN" dirty="0"/>
              <a:t>acids are carried through tissue membranes and in the cytosol by chaperones known as fatty acid-binding proteins (FABPs), of which there are a number of tissue-specific </a:t>
            </a:r>
            <a:r>
              <a:rPr lang="en-IN" dirty="0" smtClean="0"/>
              <a:t>isoforms. </a:t>
            </a:r>
            <a:r>
              <a:rPr lang="en-IN" dirty="0"/>
              <a:t>Knock-out mice not expressing the adipocyte-specific FABP4 exhibited protection from the metabolic effects (e.g. insulin resistance and </a:t>
            </a:r>
            <a:r>
              <a:rPr lang="en-IN" dirty="0" err="1"/>
              <a:t>hypercholesterolaemia</a:t>
            </a:r>
            <a:r>
              <a:rPr lang="en-IN" dirty="0"/>
              <a:t>) of a high-fat diet, suggesting FABP4 modulates a number of components of the metabolic </a:t>
            </a:r>
            <a:r>
              <a:rPr lang="en-IN" dirty="0" smtClean="0"/>
              <a:t>syndrome. </a:t>
            </a:r>
          </a:p>
          <a:p>
            <a:pPr algn="just"/>
            <a:endParaRPr lang="en-IN" dirty="0"/>
          </a:p>
          <a:p>
            <a:pPr algn="just"/>
            <a:r>
              <a:rPr lang="en-IN" dirty="0" smtClean="0"/>
              <a:t>In </a:t>
            </a:r>
            <a:r>
              <a:rPr lang="en-IN" dirty="0"/>
              <a:t>skeletal muscle, a fat-rich diet increases the expression of the cytosolic and plasma membrane specific </a:t>
            </a:r>
            <a:r>
              <a:rPr lang="en-IN" dirty="0" smtClean="0"/>
              <a:t>FABP.</a:t>
            </a:r>
            <a:endParaRPr lang="en-IN" dirty="0"/>
          </a:p>
        </p:txBody>
      </p:sp>
    </p:spTree>
    <p:extLst>
      <p:ext uri="{BB962C8B-B14F-4D97-AF65-F5344CB8AC3E}">
        <p14:creationId xmlns:p14="http://schemas.microsoft.com/office/powerpoint/2010/main" val="403992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7538"/>
            <a:ext cx="10515600" cy="5649425"/>
          </a:xfrm>
        </p:spPr>
        <p:txBody>
          <a:bodyPr>
            <a:normAutofit fontScale="92500" lnSpcReduction="10000"/>
          </a:bodyPr>
          <a:lstStyle/>
          <a:p>
            <a:pPr algn="just"/>
            <a:r>
              <a:rPr lang="en-IN" dirty="0"/>
              <a:t>Insulin resistance is characterized by a decrease in the enzymes and proteins involved in lipid </a:t>
            </a:r>
            <a:r>
              <a:rPr lang="en-IN" dirty="0" smtClean="0"/>
              <a:t>oxidation. </a:t>
            </a:r>
          </a:p>
          <a:p>
            <a:pPr algn="just"/>
            <a:endParaRPr lang="en-IN" dirty="0"/>
          </a:p>
          <a:p>
            <a:pPr algn="just"/>
            <a:r>
              <a:rPr lang="en-IN" dirty="0" smtClean="0"/>
              <a:t>Lipogenesis </a:t>
            </a:r>
            <a:r>
              <a:rPr lang="en-IN" dirty="0"/>
              <a:t>and </a:t>
            </a:r>
            <a:r>
              <a:rPr lang="en-IN" dirty="0" err="1"/>
              <a:t>adipogenesis</a:t>
            </a:r>
            <a:r>
              <a:rPr lang="en-IN" dirty="0"/>
              <a:t> are modulated by the enzymes acetyl-CoA carboxylase 1 and 2 </a:t>
            </a:r>
            <a:r>
              <a:rPr lang="en-IN" dirty="0" smtClean="0"/>
              <a:t>and </a:t>
            </a:r>
            <a:r>
              <a:rPr lang="en-IN" dirty="0"/>
              <a:t>AMP-activated protein </a:t>
            </a:r>
            <a:r>
              <a:rPr lang="en-IN" dirty="0" smtClean="0"/>
              <a:t>kinase; </a:t>
            </a:r>
            <a:r>
              <a:rPr lang="en-IN" dirty="0"/>
              <a:t>both enzymes are potential drug targets to treat obesity and the metabolic </a:t>
            </a:r>
            <a:r>
              <a:rPr lang="en-IN" dirty="0" smtClean="0"/>
              <a:t>syndrome.</a:t>
            </a:r>
          </a:p>
          <a:p>
            <a:pPr algn="just"/>
            <a:endParaRPr lang="en-IN" dirty="0"/>
          </a:p>
          <a:p>
            <a:pPr algn="just"/>
            <a:r>
              <a:rPr lang="en-IN" dirty="0"/>
              <a:t>The AMPKα subunit is activated during periods of metabolic stress </a:t>
            </a:r>
            <a:r>
              <a:rPr lang="en-IN" dirty="0" smtClean="0"/>
              <a:t>by </a:t>
            </a:r>
            <a:r>
              <a:rPr lang="en-IN" dirty="0"/>
              <a:t>phosphorylation and inhibits the activity of ACC1 and 2, thus promoting fatty acid oxidation, glucose uptake and inhibits lipid </a:t>
            </a:r>
            <a:r>
              <a:rPr lang="en-IN" dirty="0" smtClean="0"/>
              <a:t>synthesis </a:t>
            </a:r>
            <a:r>
              <a:rPr lang="en-IN" dirty="0"/>
              <a:t>and thereby reducing ectopic lipid storage. </a:t>
            </a:r>
            <a:endParaRPr lang="en-IN" dirty="0" smtClean="0"/>
          </a:p>
          <a:p>
            <a:pPr algn="just"/>
            <a:endParaRPr lang="en-IN" dirty="0"/>
          </a:p>
          <a:p>
            <a:pPr algn="just"/>
            <a:r>
              <a:rPr lang="en-IN" dirty="0" smtClean="0"/>
              <a:t>An </a:t>
            </a:r>
            <a:r>
              <a:rPr lang="en-IN" dirty="0" err="1" smtClean="0"/>
              <a:t>iso</a:t>
            </a:r>
            <a:r>
              <a:rPr lang="en-IN" dirty="0" smtClean="0"/>
              <a:t>-caloric </a:t>
            </a:r>
            <a:r>
              <a:rPr lang="en-IN" dirty="0"/>
              <a:t>high-fat diet </a:t>
            </a:r>
            <a:r>
              <a:rPr lang="en-IN" dirty="0" smtClean="0"/>
              <a:t>inhibit </a:t>
            </a:r>
            <a:r>
              <a:rPr lang="en-IN" dirty="0"/>
              <a:t>AMPK in </a:t>
            </a:r>
            <a:r>
              <a:rPr lang="en-IN" dirty="0" smtClean="0"/>
              <a:t>rats. </a:t>
            </a:r>
            <a:r>
              <a:rPr lang="en-IN" dirty="0"/>
              <a:t>Despite great potential for modulation by maternal </a:t>
            </a:r>
            <a:r>
              <a:rPr lang="en-IN" dirty="0" smtClean="0"/>
              <a:t>diet expression of </a:t>
            </a:r>
            <a:r>
              <a:rPr lang="en-IN" dirty="0"/>
              <a:t>ACC and AMPK </a:t>
            </a:r>
            <a:r>
              <a:rPr lang="en-IN" dirty="0" smtClean="0"/>
              <a:t>is required.</a:t>
            </a:r>
            <a:r>
              <a:rPr lang="en-IN" dirty="0"/>
              <a:t> </a:t>
            </a:r>
          </a:p>
        </p:txBody>
      </p:sp>
    </p:spTree>
    <p:extLst>
      <p:ext uri="{BB962C8B-B14F-4D97-AF65-F5344CB8AC3E}">
        <p14:creationId xmlns:p14="http://schemas.microsoft.com/office/powerpoint/2010/main" val="156913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4354"/>
            <a:ext cx="10515600" cy="4752609"/>
          </a:xfrm>
        </p:spPr>
        <p:txBody>
          <a:bodyPr>
            <a:normAutofit lnSpcReduction="10000"/>
          </a:bodyPr>
          <a:lstStyle/>
          <a:p>
            <a:pPr marL="0" indent="0" algn="ctr" fontAlgn="base">
              <a:buNone/>
            </a:pPr>
            <a:r>
              <a:rPr lang="en-IN" b="1" u="sng" dirty="0" smtClean="0"/>
              <a:t>Remedy/Treatment</a:t>
            </a:r>
          </a:p>
          <a:p>
            <a:pPr marL="0" indent="0" algn="ctr" fontAlgn="base">
              <a:buNone/>
            </a:pPr>
            <a:endParaRPr lang="en-IN" b="1" u="sng" dirty="0" smtClean="0"/>
          </a:p>
          <a:p>
            <a:pPr algn="just" fontAlgn="base"/>
            <a:r>
              <a:rPr lang="en-IN" dirty="0" smtClean="0"/>
              <a:t>These </a:t>
            </a:r>
            <a:r>
              <a:rPr lang="en-IN" dirty="0"/>
              <a:t>disorders are inherited. </a:t>
            </a:r>
            <a:r>
              <a:rPr lang="en-IN" dirty="0" smtClean="0"/>
              <a:t>New-born </a:t>
            </a:r>
            <a:r>
              <a:rPr lang="en-IN" dirty="0"/>
              <a:t>babies get screened for some of them, using blood tests. If there is a family history of one of these disorders, parents can get genetic testing to see whether they carry the gene. Other genetic tests can tell whether the </a:t>
            </a:r>
            <a:r>
              <a:rPr lang="en-IN" dirty="0" err="1"/>
              <a:t>fetus</a:t>
            </a:r>
            <a:r>
              <a:rPr lang="en-IN" dirty="0"/>
              <a:t> has the disorder or carries the gene for the disorder</a:t>
            </a:r>
            <a:r>
              <a:rPr lang="en-IN" dirty="0" smtClean="0"/>
              <a:t>.</a:t>
            </a:r>
          </a:p>
          <a:p>
            <a:pPr algn="just" fontAlgn="base"/>
            <a:endParaRPr lang="en-IN" dirty="0"/>
          </a:p>
          <a:p>
            <a:pPr algn="just" fontAlgn="base"/>
            <a:r>
              <a:rPr lang="en-IN" dirty="0"/>
              <a:t>Enzyme replacement therapies can help with a few of these disorders. For others, there is no treatment. Medicines, blood transfusions, and other procedures may help with complications</a:t>
            </a:r>
            <a:r>
              <a:rPr lang="en-IN" dirty="0" smtClean="0"/>
              <a:t>.</a:t>
            </a:r>
            <a:endParaRPr lang="en-IN" dirty="0"/>
          </a:p>
        </p:txBody>
      </p:sp>
    </p:spTree>
    <p:extLst>
      <p:ext uri="{BB962C8B-B14F-4D97-AF65-F5344CB8AC3E}">
        <p14:creationId xmlns:p14="http://schemas.microsoft.com/office/powerpoint/2010/main" val="362346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tty liver - causes, diagnosis and complications | health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88" y="566488"/>
            <a:ext cx="952500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7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562"/>
            <a:ext cx="10515600" cy="6242538"/>
          </a:xfrm>
        </p:spPr>
        <p:txBody>
          <a:bodyPr>
            <a:normAutofit fontScale="92500"/>
          </a:bodyPr>
          <a:lstStyle/>
          <a:p>
            <a:pPr marL="0" indent="0" algn="ctr" fontAlgn="base">
              <a:buNone/>
            </a:pPr>
            <a:r>
              <a:rPr lang="en-IN" b="1" u="sng" dirty="0"/>
              <a:t>Lipid Metabolism</a:t>
            </a:r>
          </a:p>
          <a:p>
            <a:pPr fontAlgn="base"/>
            <a:endParaRPr lang="en-IN" dirty="0" smtClean="0"/>
          </a:p>
          <a:p>
            <a:pPr algn="just" fontAlgn="base"/>
            <a:r>
              <a:rPr lang="en-IN" dirty="0" smtClean="0"/>
              <a:t>Metabolism </a:t>
            </a:r>
            <a:r>
              <a:rPr lang="en-IN" dirty="0"/>
              <a:t>is the process your body uses to make energy from the food you eat. Food is made up of proteins, </a:t>
            </a:r>
            <a:r>
              <a:rPr lang="en-IN" dirty="0" smtClean="0"/>
              <a:t>carbohydrates </a:t>
            </a:r>
            <a:r>
              <a:rPr lang="en-IN" dirty="0"/>
              <a:t>and fats. Chemicals in your digestive system (enzymes) break the food parts down into sugars and </a:t>
            </a:r>
            <a:r>
              <a:rPr lang="en-IN" dirty="0" smtClean="0"/>
              <a:t>acids as body's </a:t>
            </a:r>
            <a:r>
              <a:rPr lang="en-IN" dirty="0"/>
              <a:t>fuel. </a:t>
            </a:r>
            <a:r>
              <a:rPr lang="en-IN" dirty="0" smtClean="0"/>
              <a:t>It </a:t>
            </a:r>
            <a:r>
              <a:rPr lang="en-IN" dirty="0"/>
              <a:t>can </a:t>
            </a:r>
            <a:r>
              <a:rPr lang="en-IN" dirty="0" smtClean="0"/>
              <a:t>be stored as </a:t>
            </a:r>
            <a:r>
              <a:rPr lang="en-IN" dirty="0"/>
              <a:t>the energy in your body tissues. </a:t>
            </a:r>
            <a:endParaRPr lang="en-IN" dirty="0" smtClean="0"/>
          </a:p>
          <a:p>
            <a:pPr algn="just" fontAlgn="base"/>
            <a:endParaRPr lang="en-IN" dirty="0" smtClean="0"/>
          </a:p>
          <a:p>
            <a:pPr algn="just" fontAlgn="base"/>
            <a:r>
              <a:rPr lang="en-IN" dirty="0" smtClean="0"/>
              <a:t>Lipid </a:t>
            </a:r>
            <a:r>
              <a:rPr lang="en-IN" dirty="0"/>
              <a:t>metabolism </a:t>
            </a:r>
            <a:r>
              <a:rPr lang="en-IN" dirty="0" smtClean="0"/>
              <a:t>disorders </a:t>
            </a:r>
            <a:r>
              <a:rPr lang="en-IN" dirty="0"/>
              <a:t>involve lipids. Lipids are fats or fat-like substances. They include oils, fatty acids, </a:t>
            </a:r>
            <a:r>
              <a:rPr lang="en-IN" dirty="0" smtClean="0"/>
              <a:t>waxes </a:t>
            </a:r>
            <a:r>
              <a:rPr lang="en-IN" dirty="0"/>
              <a:t>and cholesterol. If </a:t>
            </a:r>
            <a:r>
              <a:rPr lang="en-IN" dirty="0" smtClean="0"/>
              <a:t>anyone is having </a:t>
            </a:r>
            <a:r>
              <a:rPr lang="en-IN" dirty="0"/>
              <a:t>these disorders, </a:t>
            </a:r>
            <a:r>
              <a:rPr lang="en-IN" dirty="0" smtClean="0"/>
              <a:t>they </a:t>
            </a:r>
            <a:r>
              <a:rPr lang="en-IN" dirty="0"/>
              <a:t>may not have enough enzymes to break down </a:t>
            </a:r>
            <a:r>
              <a:rPr lang="en-IN" dirty="0" smtClean="0"/>
              <a:t>lipids or </a:t>
            </a:r>
            <a:r>
              <a:rPr lang="en-IN" dirty="0"/>
              <a:t>the enzymes may not work properly and </a:t>
            </a:r>
            <a:r>
              <a:rPr lang="en-IN" dirty="0" smtClean="0"/>
              <a:t>the body </a:t>
            </a:r>
            <a:r>
              <a:rPr lang="en-IN" dirty="0"/>
              <a:t>can't convert the fats into energy. They cause a harmful amount of lipids to build up in </a:t>
            </a:r>
            <a:r>
              <a:rPr lang="en-IN" dirty="0" smtClean="0"/>
              <a:t>the </a:t>
            </a:r>
            <a:r>
              <a:rPr lang="en-IN" dirty="0"/>
              <a:t>body. Over time, that can damage </a:t>
            </a:r>
            <a:r>
              <a:rPr lang="en-IN" dirty="0" smtClean="0"/>
              <a:t>the </a:t>
            </a:r>
            <a:r>
              <a:rPr lang="en-IN" dirty="0"/>
              <a:t>cells and tissues, especially in the brain, peripheral nervous system, liver, </a:t>
            </a:r>
            <a:r>
              <a:rPr lang="en-IN" dirty="0" smtClean="0"/>
              <a:t>spleen </a:t>
            </a:r>
            <a:r>
              <a:rPr lang="en-IN" dirty="0"/>
              <a:t>and bone marrow. Many of these disorders can be very serious, or sometimes even fatal</a:t>
            </a:r>
            <a:r>
              <a:rPr lang="en-IN" dirty="0" smtClean="0"/>
              <a:t>.</a:t>
            </a:r>
            <a:endParaRPr lang="en-IN" dirty="0"/>
          </a:p>
        </p:txBody>
      </p:sp>
    </p:spTree>
    <p:extLst>
      <p:ext uri="{BB962C8B-B14F-4D97-AF65-F5344CB8AC3E}">
        <p14:creationId xmlns:p14="http://schemas.microsoft.com/office/powerpoint/2010/main" val="58388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7876"/>
            <a:ext cx="10515600" cy="5802923"/>
          </a:xfrm>
        </p:spPr>
        <p:txBody>
          <a:bodyPr>
            <a:normAutofit lnSpcReduction="10000"/>
          </a:bodyPr>
          <a:lstStyle/>
          <a:p>
            <a:pPr algn="just"/>
            <a:r>
              <a:rPr lang="en-IN" dirty="0"/>
              <a:t>I</a:t>
            </a:r>
            <a:r>
              <a:rPr lang="en-IN" dirty="0" smtClean="0"/>
              <a:t>t </a:t>
            </a:r>
            <a:r>
              <a:rPr lang="en-IN" dirty="0"/>
              <a:t>was found that adipose tissue is the primary anatomical site for fatty acid synthesis in </a:t>
            </a:r>
            <a:r>
              <a:rPr lang="en-IN" dirty="0" smtClean="0"/>
              <a:t>non-lactating ruminants </a:t>
            </a:r>
            <a:r>
              <a:rPr lang="en-IN" dirty="0"/>
              <a:t>and </a:t>
            </a:r>
            <a:r>
              <a:rPr lang="en-IN" dirty="0" smtClean="0"/>
              <a:t>swine. </a:t>
            </a:r>
            <a:r>
              <a:rPr lang="en-IN" dirty="0"/>
              <a:t>In contrast, in humans and avian species, the liver is the primary site, and in rodents and rabbits, both the liver and adipose tissue are primary sites for fatty acid </a:t>
            </a:r>
            <a:r>
              <a:rPr lang="en-IN" dirty="0" smtClean="0"/>
              <a:t>synthesis.</a:t>
            </a:r>
          </a:p>
          <a:p>
            <a:pPr algn="just"/>
            <a:endParaRPr lang="en-IN" dirty="0"/>
          </a:p>
          <a:p>
            <a:pPr algn="just"/>
            <a:r>
              <a:rPr lang="en-IN" dirty="0"/>
              <a:t>Three major pathways can generate cytosolic NADPH for fatty acid synthesis: the pentose phosphate, malate </a:t>
            </a:r>
            <a:r>
              <a:rPr lang="en-IN" dirty="0" smtClean="0"/>
              <a:t>dehydrogenase </a:t>
            </a:r>
            <a:r>
              <a:rPr lang="en-IN" dirty="0"/>
              <a:t>and </a:t>
            </a:r>
            <a:r>
              <a:rPr lang="en-IN" dirty="0" err="1" smtClean="0"/>
              <a:t>iso</a:t>
            </a:r>
            <a:r>
              <a:rPr lang="en-IN" dirty="0" smtClean="0"/>
              <a:t>-citrate </a:t>
            </a:r>
            <a:r>
              <a:rPr lang="en-IN" dirty="0"/>
              <a:t>dehydrogenase pathways. </a:t>
            </a:r>
            <a:endParaRPr lang="en-IN" dirty="0" smtClean="0"/>
          </a:p>
          <a:p>
            <a:pPr algn="just"/>
            <a:endParaRPr lang="en-IN" dirty="0"/>
          </a:p>
          <a:p>
            <a:pPr algn="just"/>
            <a:r>
              <a:rPr lang="en-IN" dirty="0" smtClean="0"/>
              <a:t>In </a:t>
            </a:r>
            <a:r>
              <a:rPr lang="en-IN" dirty="0"/>
              <a:t>ruminants, </a:t>
            </a:r>
            <a:r>
              <a:rPr lang="en-IN" dirty="0" smtClean="0"/>
              <a:t>50–80</a:t>
            </a:r>
            <a:r>
              <a:rPr lang="en-IN" dirty="0"/>
              <a:t>% of NADPH needed for fatty acid synthesis in adipose tissue is produced by glucose oxidation via the pentose phosphate </a:t>
            </a:r>
            <a:r>
              <a:rPr lang="en-IN" dirty="0" smtClean="0"/>
              <a:t>pathway. </a:t>
            </a:r>
            <a:r>
              <a:rPr lang="en-IN" dirty="0"/>
              <a:t>The rest of the NADPH is generated via the </a:t>
            </a:r>
            <a:r>
              <a:rPr lang="en-IN" dirty="0" err="1" smtClean="0"/>
              <a:t>iso</a:t>
            </a:r>
            <a:r>
              <a:rPr lang="en-IN" dirty="0" smtClean="0"/>
              <a:t>-citrate </a:t>
            </a:r>
            <a:r>
              <a:rPr lang="en-IN" dirty="0"/>
              <a:t>dehydrogenase pathway, which can provide up to 50% of NADPH needed for fatty acid synthesis in the mammary </a:t>
            </a:r>
            <a:r>
              <a:rPr lang="en-IN" dirty="0" smtClean="0"/>
              <a:t>gland. </a:t>
            </a:r>
          </a:p>
        </p:txBody>
      </p:sp>
    </p:spTree>
    <p:extLst>
      <p:ext uri="{BB962C8B-B14F-4D97-AF65-F5344CB8AC3E}">
        <p14:creationId xmlns:p14="http://schemas.microsoft.com/office/powerpoint/2010/main" val="68888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6669"/>
            <a:ext cx="10515600" cy="5570294"/>
          </a:xfrm>
        </p:spPr>
        <p:txBody>
          <a:bodyPr>
            <a:normAutofit lnSpcReduction="10000"/>
          </a:bodyPr>
          <a:lstStyle/>
          <a:p>
            <a:pPr algn="just"/>
            <a:r>
              <a:rPr lang="en-IN" dirty="0"/>
              <a:t>The significance of the </a:t>
            </a:r>
            <a:r>
              <a:rPr lang="en-IN" dirty="0" err="1"/>
              <a:t>isocitrate</a:t>
            </a:r>
            <a:r>
              <a:rPr lang="en-IN" dirty="0"/>
              <a:t> dehydrogenase pathway is that it can provide reducing equivalents for fatty acid synthesis from acetate in the absence of glucose oxidation. </a:t>
            </a:r>
          </a:p>
          <a:p>
            <a:pPr algn="just"/>
            <a:endParaRPr lang="en-IN" dirty="0"/>
          </a:p>
          <a:p>
            <a:pPr algn="just"/>
            <a:r>
              <a:rPr lang="en-IN" dirty="0"/>
              <a:t>In porcine adipose tissue, the pentose phosphate pathway generates 60–90% of NADPH needed for fatty acid synthesis with the rest of the NADPH possibly produced via the malate dehydrogenase pathway as evidenced in rat adipose tissue. </a:t>
            </a:r>
            <a:endParaRPr lang="en-IN" dirty="0" smtClean="0"/>
          </a:p>
          <a:p>
            <a:pPr algn="just"/>
            <a:endParaRPr lang="en-IN" dirty="0"/>
          </a:p>
          <a:p>
            <a:pPr algn="just"/>
            <a:r>
              <a:rPr lang="en-IN" dirty="0"/>
              <a:t>Lipid digestion in ruminants is unique in that after ingestion feed lipids are placed into a hydrolytic and reductive environment. The result is that glycerol from </a:t>
            </a:r>
            <a:r>
              <a:rPr lang="en-IN" dirty="0" err="1"/>
              <a:t>triacylglycerols</a:t>
            </a:r>
            <a:r>
              <a:rPr lang="en-IN" dirty="0"/>
              <a:t> and phospholipids is fermented to VFA and that unsaturated fatty acids are hydrogenated to mostly saturated fatty acids before absorption.</a:t>
            </a:r>
          </a:p>
          <a:p>
            <a:endParaRPr lang="en-IN" dirty="0"/>
          </a:p>
        </p:txBody>
      </p:sp>
    </p:spTree>
    <p:extLst>
      <p:ext uri="{BB962C8B-B14F-4D97-AF65-F5344CB8AC3E}">
        <p14:creationId xmlns:p14="http://schemas.microsoft.com/office/powerpoint/2010/main" val="370067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6185"/>
            <a:ext cx="10515600" cy="6365630"/>
          </a:xfrm>
        </p:spPr>
        <p:txBody>
          <a:bodyPr>
            <a:normAutofit lnSpcReduction="10000"/>
          </a:bodyPr>
          <a:lstStyle/>
          <a:p>
            <a:pPr marL="0" indent="0" algn="ctr">
              <a:buNone/>
            </a:pPr>
            <a:r>
              <a:rPr lang="en-IN" b="1" u="sng" dirty="0"/>
              <a:t>Fatty acids and skin </a:t>
            </a:r>
            <a:r>
              <a:rPr lang="en-IN" b="1" u="sng" dirty="0" smtClean="0"/>
              <a:t>disease</a:t>
            </a:r>
          </a:p>
          <a:p>
            <a:pPr marL="0" indent="0" algn="ctr">
              <a:buNone/>
            </a:pPr>
            <a:endParaRPr lang="en-IN" b="1" u="sng" dirty="0" smtClean="0"/>
          </a:p>
          <a:p>
            <a:pPr algn="just"/>
            <a:r>
              <a:rPr lang="en-IN" dirty="0"/>
              <a:t>There are two main ways in which differing fatty acid profiles contribute to skin disease—as part of inflammation and affecting membrane fluidity.</a:t>
            </a:r>
          </a:p>
          <a:p>
            <a:pPr algn="just"/>
            <a:endParaRPr lang="en-IN" dirty="0" smtClean="0"/>
          </a:p>
          <a:p>
            <a:pPr algn="just"/>
            <a:r>
              <a:rPr lang="en-IN" dirty="0"/>
              <a:t>People with atopic eczema have been shown to have a different fatty acid profile in their skin than people without atopic eczema. In particular, they have shorter fatty acids within their skin than unaffected individuals. This difference is suggested to lead to impaired skin </a:t>
            </a:r>
            <a:r>
              <a:rPr lang="en-IN" dirty="0" smtClean="0"/>
              <a:t>barrier.</a:t>
            </a:r>
          </a:p>
          <a:p>
            <a:pPr algn="just"/>
            <a:endParaRPr lang="en-IN" dirty="0"/>
          </a:p>
          <a:p>
            <a:pPr algn="just"/>
            <a:r>
              <a:rPr lang="en-IN" dirty="0" smtClean="0"/>
              <a:t>As similar, </a:t>
            </a:r>
            <a:r>
              <a:rPr lang="en-IN" dirty="0"/>
              <a:t>pruritic dogs have </a:t>
            </a:r>
            <a:r>
              <a:rPr lang="en-IN" dirty="0" smtClean="0"/>
              <a:t>a </a:t>
            </a:r>
            <a:r>
              <a:rPr lang="en-IN" dirty="0"/>
              <a:t>different fatty acid profile compared to dogs with healthy </a:t>
            </a:r>
            <a:r>
              <a:rPr lang="en-IN" dirty="0" smtClean="0"/>
              <a:t>skin. </a:t>
            </a:r>
            <a:r>
              <a:rPr lang="en-IN" dirty="0"/>
              <a:t>More recently, dogs with atopic dermatitis whose diets were supplemented with </a:t>
            </a:r>
            <a:r>
              <a:rPr lang="en-IN" i="1" dirty="0"/>
              <a:t>n</a:t>
            </a:r>
            <a:r>
              <a:rPr lang="en-IN" dirty="0"/>
              <a:t>-3 PUFA improved significantly more than those given the </a:t>
            </a:r>
            <a:r>
              <a:rPr lang="en-IN" dirty="0" smtClean="0"/>
              <a:t>placebo.</a:t>
            </a:r>
            <a:endParaRPr lang="en-IN" dirty="0"/>
          </a:p>
        </p:txBody>
      </p:sp>
    </p:spTree>
    <p:extLst>
      <p:ext uri="{BB962C8B-B14F-4D97-AF65-F5344CB8AC3E}">
        <p14:creationId xmlns:p14="http://schemas.microsoft.com/office/powerpoint/2010/main" val="641749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00095"/>
            <a:ext cx="10515600" cy="5240215"/>
          </a:xfrm>
        </p:spPr>
        <p:txBody>
          <a:bodyPr/>
          <a:lstStyle/>
          <a:p>
            <a:pPr algn="just"/>
            <a:r>
              <a:rPr lang="en-IN" dirty="0"/>
              <a:t>Cancer is the result of aberrant cellular processes. Many genes and proteins are differentially expressed in </a:t>
            </a:r>
            <a:r>
              <a:rPr lang="en-IN" dirty="0" err="1"/>
              <a:t>tumor</a:t>
            </a:r>
            <a:r>
              <a:rPr lang="en-IN" dirty="0"/>
              <a:t> tissue compared to </a:t>
            </a:r>
            <a:r>
              <a:rPr lang="en-IN" dirty="0" smtClean="0"/>
              <a:t>non-</a:t>
            </a:r>
            <a:r>
              <a:rPr lang="en-IN" dirty="0" err="1" smtClean="0"/>
              <a:t>tumor</a:t>
            </a:r>
            <a:r>
              <a:rPr lang="en-IN" dirty="0" smtClean="0"/>
              <a:t> tissue. The </a:t>
            </a:r>
            <a:r>
              <a:rPr lang="en-IN" dirty="0"/>
              <a:t>fatty acid profiles are likely to be altered in </a:t>
            </a:r>
            <a:r>
              <a:rPr lang="en-IN" dirty="0" err="1"/>
              <a:t>tumors</a:t>
            </a:r>
            <a:r>
              <a:rPr lang="en-IN" dirty="0"/>
              <a:t> compared to </a:t>
            </a:r>
            <a:r>
              <a:rPr lang="en-IN" dirty="0" smtClean="0"/>
              <a:t>non-</a:t>
            </a:r>
            <a:r>
              <a:rPr lang="en-IN" dirty="0" err="1" smtClean="0"/>
              <a:t>tumor</a:t>
            </a:r>
            <a:r>
              <a:rPr lang="en-IN" dirty="0" smtClean="0"/>
              <a:t> </a:t>
            </a:r>
            <a:r>
              <a:rPr lang="en-IN" dirty="0"/>
              <a:t>tissue and this has indeed been demonstrated in breast and prostate </a:t>
            </a:r>
            <a:r>
              <a:rPr lang="en-IN" dirty="0" smtClean="0"/>
              <a:t>cancer.</a:t>
            </a:r>
          </a:p>
          <a:p>
            <a:pPr algn="just"/>
            <a:endParaRPr lang="en-IN" dirty="0"/>
          </a:p>
          <a:p>
            <a:pPr algn="just"/>
            <a:r>
              <a:rPr lang="en-IN" dirty="0" smtClean="0"/>
              <a:t>The differential </a:t>
            </a:r>
            <a:r>
              <a:rPr lang="en-IN" dirty="0"/>
              <a:t>dietary intake of fatty acids can either reduce or increase risk of disease, including cancer. A meta-analysis </a:t>
            </a:r>
            <a:r>
              <a:rPr lang="en-IN" dirty="0" smtClean="0"/>
              <a:t>relating </a:t>
            </a:r>
            <a:r>
              <a:rPr lang="en-IN" dirty="0"/>
              <a:t>breast cancer risk with </a:t>
            </a:r>
            <a:r>
              <a:rPr lang="en-IN" i="1" dirty="0"/>
              <a:t>n</a:t>
            </a:r>
            <a:r>
              <a:rPr lang="en-IN" dirty="0"/>
              <a:t>-3 PUFA intake showed that overall increasing </a:t>
            </a:r>
            <a:r>
              <a:rPr lang="en-IN" i="1" dirty="0"/>
              <a:t>n</a:t>
            </a:r>
            <a:r>
              <a:rPr lang="en-IN" dirty="0"/>
              <a:t>-3 PUFA intake reduced the risk of developing breast </a:t>
            </a:r>
            <a:r>
              <a:rPr lang="en-IN" dirty="0" smtClean="0"/>
              <a:t>cancer. </a:t>
            </a:r>
            <a:r>
              <a:rPr lang="en-IN" dirty="0"/>
              <a:t>In transgenic mice in which males develop prostate cancer, </a:t>
            </a:r>
            <a:r>
              <a:rPr lang="en-IN" i="1" dirty="0"/>
              <a:t>n</a:t>
            </a:r>
            <a:r>
              <a:rPr lang="en-IN" dirty="0"/>
              <a:t>-3 PUFA intake from marine sources suppressed </a:t>
            </a:r>
            <a:r>
              <a:rPr lang="en-IN" dirty="0" smtClean="0"/>
              <a:t>tumorigenesis.</a:t>
            </a:r>
          </a:p>
          <a:p>
            <a:pPr algn="just"/>
            <a:endParaRPr lang="en-IN" dirty="0"/>
          </a:p>
          <a:p>
            <a:pPr algn="just"/>
            <a:endParaRPr lang="en-IN" dirty="0"/>
          </a:p>
        </p:txBody>
      </p:sp>
    </p:spTree>
    <p:extLst>
      <p:ext uri="{BB962C8B-B14F-4D97-AF65-F5344CB8AC3E}">
        <p14:creationId xmlns:p14="http://schemas.microsoft.com/office/powerpoint/2010/main" val="272671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749"/>
            <a:ext cx="10515600" cy="5873261"/>
          </a:xfrm>
        </p:spPr>
        <p:txBody>
          <a:bodyPr>
            <a:normAutofit fontScale="92500"/>
          </a:bodyPr>
          <a:lstStyle/>
          <a:p>
            <a:pPr marL="0" indent="0" algn="ctr">
              <a:buNone/>
            </a:pPr>
            <a:r>
              <a:rPr lang="en-IN" b="1" u="sng" dirty="0" smtClean="0"/>
              <a:t>Effects </a:t>
            </a:r>
            <a:r>
              <a:rPr lang="en-IN" b="1" u="sng" dirty="0"/>
              <a:t>of fatty acids on fertility and during pregnancy and </a:t>
            </a:r>
            <a:r>
              <a:rPr lang="en-IN" b="1" u="sng" dirty="0" smtClean="0"/>
              <a:t>development</a:t>
            </a:r>
          </a:p>
          <a:p>
            <a:endParaRPr lang="en-IN" dirty="0"/>
          </a:p>
          <a:p>
            <a:pPr algn="just"/>
            <a:r>
              <a:rPr lang="en-IN" dirty="0"/>
              <a:t>Many animal </a:t>
            </a:r>
            <a:r>
              <a:rPr lang="en-IN" dirty="0" smtClean="0"/>
              <a:t>have </a:t>
            </a:r>
            <a:r>
              <a:rPr lang="en-IN" dirty="0"/>
              <a:t>established that restriction of a range of nutrients within the maternal diet throughout pregnancy results in offspring that are programmed to be at increased risk of later hypertension and metabolic disease including diabetes and </a:t>
            </a:r>
            <a:r>
              <a:rPr lang="en-IN" dirty="0" smtClean="0"/>
              <a:t>obesity. </a:t>
            </a:r>
            <a:r>
              <a:rPr lang="en-IN" dirty="0"/>
              <a:t>This theory has become known as the “developmental origins of health and disease” (</a:t>
            </a:r>
            <a:r>
              <a:rPr lang="en-IN" dirty="0" err="1"/>
              <a:t>DOHaD</a:t>
            </a:r>
            <a:r>
              <a:rPr lang="en-IN" dirty="0"/>
              <a:t>) hypothesis. </a:t>
            </a:r>
            <a:endParaRPr lang="en-IN" dirty="0" smtClean="0"/>
          </a:p>
          <a:p>
            <a:pPr algn="just"/>
            <a:endParaRPr lang="en-IN" dirty="0"/>
          </a:p>
          <a:p>
            <a:pPr algn="just"/>
            <a:r>
              <a:rPr lang="en-IN" dirty="0" smtClean="0"/>
              <a:t>Fatty </a:t>
            </a:r>
            <a:r>
              <a:rPr lang="en-IN" dirty="0"/>
              <a:t>acid intake has been shown to have effects even before pregnancy as severe undernutrition of specific fatty acids has resulted in low reproductive rates in males and females. </a:t>
            </a:r>
            <a:endParaRPr lang="en-IN" dirty="0" smtClean="0"/>
          </a:p>
          <a:p>
            <a:pPr algn="just"/>
            <a:endParaRPr lang="en-IN" dirty="0"/>
          </a:p>
          <a:p>
            <a:pPr algn="just"/>
            <a:r>
              <a:rPr lang="en-IN" dirty="0" smtClean="0"/>
              <a:t>In </a:t>
            </a:r>
            <a:r>
              <a:rPr lang="en-IN" dirty="0"/>
              <a:t>male cats, a linoleic deficient diet results in tubular degeneration of the testes and low fertility </a:t>
            </a:r>
            <a:r>
              <a:rPr lang="en-IN" dirty="0" smtClean="0"/>
              <a:t>rates </a:t>
            </a:r>
            <a:r>
              <a:rPr lang="en-IN" dirty="0"/>
              <a:t>and in females, the litters were not </a:t>
            </a:r>
            <a:r>
              <a:rPr lang="en-IN" dirty="0" smtClean="0"/>
              <a:t>viable.</a:t>
            </a:r>
            <a:endParaRPr lang="en-IN" dirty="0"/>
          </a:p>
          <a:p>
            <a:pPr algn="just"/>
            <a:endParaRPr lang="en-IN" dirty="0"/>
          </a:p>
        </p:txBody>
      </p:sp>
    </p:spTree>
    <p:extLst>
      <p:ext uri="{BB962C8B-B14F-4D97-AF65-F5344CB8AC3E}">
        <p14:creationId xmlns:p14="http://schemas.microsoft.com/office/powerpoint/2010/main" val="312224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9088"/>
            <a:ext cx="10515600" cy="5811715"/>
          </a:xfrm>
        </p:spPr>
        <p:txBody>
          <a:bodyPr>
            <a:normAutofit lnSpcReduction="10000"/>
          </a:bodyPr>
          <a:lstStyle/>
          <a:p>
            <a:pPr algn="just"/>
            <a:r>
              <a:rPr lang="en-IN" dirty="0"/>
              <a:t>B</a:t>
            </a:r>
            <a:r>
              <a:rPr lang="en-IN" dirty="0" smtClean="0"/>
              <a:t>irth </a:t>
            </a:r>
            <a:r>
              <a:rPr lang="en-IN" dirty="0"/>
              <a:t>defects in offspring from females fed on low fatty acid diets but </a:t>
            </a:r>
            <a:r>
              <a:rPr lang="en-IN" dirty="0" smtClean="0"/>
              <a:t>arachidonate </a:t>
            </a:r>
            <a:r>
              <a:rPr lang="en-IN" dirty="0"/>
              <a:t>was a key contributor to viable </a:t>
            </a:r>
            <a:r>
              <a:rPr lang="en-IN" dirty="0" smtClean="0"/>
              <a:t>offspring.</a:t>
            </a:r>
          </a:p>
          <a:p>
            <a:pPr algn="just"/>
            <a:endParaRPr lang="en-IN" dirty="0"/>
          </a:p>
          <a:p>
            <a:pPr algn="just"/>
            <a:r>
              <a:rPr lang="en-IN" dirty="0" smtClean="0"/>
              <a:t>In rodents, increased </a:t>
            </a:r>
            <a:r>
              <a:rPr lang="en-IN" dirty="0"/>
              <a:t>fat intake during pregnancy are often associated with an overall decrease in food intake which limits their </a:t>
            </a:r>
            <a:r>
              <a:rPr lang="en-IN" dirty="0" smtClean="0"/>
              <a:t>usefulness. </a:t>
            </a:r>
            <a:r>
              <a:rPr lang="en-IN" dirty="0"/>
              <a:t>The timing of a nutritional insult is also important in determining the outcome for offspring, differential results have been observed in studies investigating early or late gestational nutritional insults in </a:t>
            </a:r>
            <a:r>
              <a:rPr lang="en-IN" dirty="0" smtClean="0"/>
              <a:t>animal.</a:t>
            </a:r>
          </a:p>
          <a:p>
            <a:pPr algn="just"/>
            <a:endParaRPr lang="en-IN" dirty="0"/>
          </a:p>
          <a:p>
            <a:pPr algn="just"/>
            <a:r>
              <a:rPr lang="en-IN" dirty="0" smtClean="0"/>
              <a:t>A </a:t>
            </a:r>
            <a:r>
              <a:rPr lang="en-IN" dirty="0"/>
              <a:t>high-fat diet increasing adipocyte and ectopic lipid </a:t>
            </a:r>
            <a:r>
              <a:rPr lang="en-IN" dirty="0" smtClean="0"/>
              <a:t>accumulation and may </a:t>
            </a:r>
            <a:r>
              <a:rPr lang="en-IN" dirty="0"/>
              <a:t>also decrease glycogen deposition in skeletal muscle. Increased plasma free fatty acids impair insulin-stimulated glucose disposal, including glycogenesis and glucose uptake—resulting in reduced skeletal muscle glycogen </a:t>
            </a:r>
            <a:r>
              <a:rPr lang="en-IN" dirty="0" smtClean="0"/>
              <a:t>content.</a:t>
            </a:r>
            <a:r>
              <a:rPr lang="en-IN" dirty="0"/>
              <a:t> </a:t>
            </a:r>
            <a:endParaRPr lang="en-IN" dirty="0" smtClean="0"/>
          </a:p>
          <a:p>
            <a:pPr algn="just"/>
            <a:endParaRPr lang="en-IN" dirty="0"/>
          </a:p>
          <a:p>
            <a:pPr algn="just"/>
            <a:endParaRPr lang="en-IN" dirty="0"/>
          </a:p>
        </p:txBody>
      </p:sp>
    </p:spTree>
    <p:extLst>
      <p:ext uri="{BB962C8B-B14F-4D97-AF65-F5344CB8AC3E}">
        <p14:creationId xmlns:p14="http://schemas.microsoft.com/office/powerpoint/2010/main" val="1886216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1548</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Calibri Light</vt:lpstr>
      <vt:lpstr>Office Theme</vt:lpstr>
      <vt:lpstr>Unit-II Fat metabolism in health and disease-III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 Methods for Assessing the Effects of Chemicals on the Endocrine System</dc:title>
  <dc:creator>HP Inc.</dc:creator>
  <cp:lastModifiedBy>HP Inc.</cp:lastModifiedBy>
  <cp:revision>77</cp:revision>
  <dcterms:created xsi:type="dcterms:W3CDTF">2020-09-23T04:34:57Z</dcterms:created>
  <dcterms:modified xsi:type="dcterms:W3CDTF">2020-12-01T05:05:17Z</dcterms:modified>
</cp:coreProperties>
</file>