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533401"/>
            <a:ext cx="5181600" cy="1676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Testicular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Hypoplasia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and Testicular Degeneration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429000"/>
            <a:ext cx="8305800" cy="2971800"/>
          </a:xfrm>
        </p:spPr>
        <p:txBody>
          <a:bodyPr>
            <a:normAutofit/>
          </a:bodyPr>
          <a:lstStyle/>
          <a:p>
            <a:pPr marL="3175">
              <a:lnSpc>
                <a:spcPts val="3229"/>
              </a:lnSpc>
              <a:spcBef>
                <a:spcPts val="100"/>
              </a:spcBef>
            </a:pPr>
            <a:r>
              <a:rPr lang="en-US" dirty="0" smtClean="0">
                <a:latin typeface="Times New Roman"/>
                <a:cs typeface="Times New Roman"/>
              </a:rPr>
              <a:t>Prepared</a:t>
            </a:r>
            <a:r>
              <a:rPr lang="en-US" spc="-20" dirty="0" smtClean="0">
                <a:latin typeface="Times New Roman"/>
                <a:cs typeface="Times New Roman"/>
              </a:rPr>
              <a:t> </a:t>
            </a:r>
            <a:r>
              <a:rPr lang="en-US" spc="5" dirty="0" smtClean="0">
                <a:latin typeface="Times New Roman"/>
                <a:cs typeface="Times New Roman"/>
              </a:rPr>
              <a:t>by-</a:t>
            </a:r>
            <a:endParaRPr lang="en-US" dirty="0" smtClean="0">
              <a:latin typeface="Times New Roman"/>
              <a:cs typeface="Times New Roman"/>
            </a:endParaRPr>
          </a:p>
          <a:p>
            <a:pPr marL="1270">
              <a:lnSpc>
                <a:spcPts val="4070"/>
              </a:lnSpc>
            </a:pPr>
            <a:r>
              <a:rPr lang="en-US" sz="4000" b="1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Dr. S. K. </a:t>
            </a:r>
            <a:r>
              <a:rPr lang="en-US" sz="4000" b="1" spc="-5" dirty="0" err="1" smtClean="0">
                <a:solidFill>
                  <a:srgbClr val="001F5F"/>
                </a:solidFill>
                <a:latin typeface="Times New Roman"/>
                <a:cs typeface="Times New Roman"/>
              </a:rPr>
              <a:t>Sheetal</a:t>
            </a:r>
            <a:endParaRPr lang="en-US" sz="4000" dirty="0" smtClean="0">
              <a:latin typeface="Times New Roman"/>
              <a:cs typeface="Times New Roman"/>
            </a:endParaRPr>
          </a:p>
          <a:p>
            <a:pPr marL="12065" marR="5080" indent="635">
              <a:spcBef>
                <a:spcPts val="15"/>
              </a:spcBef>
            </a:pPr>
            <a:r>
              <a:rPr lang="en-US" sz="28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Assistant </a:t>
            </a:r>
            <a:r>
              <a:rPr lang="en-US" sz="2800" b="1" spc="-5" dirty="0" smtClean="0">
                <a:solidFill>
                  <a:srgbClr val="C00000"/>
                </a:solidFill>
                <a:latin typeface="Times New Roman"/>
                <a:cs typeface="Times New Roman"/>
              </a:rPr>
              <a:t>Professor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cum </a:t>
            </a:r>
            <a:r>
              <a:rPr lang="en-US" sz="2800" b="1" spc="-85" dirty="0" smtClean="0">
                <a:solidFill>
                  <a:srgbClr val="C00000"/>
                </a:solidFill>
                <a:latin typeface="Times New Roman"/>
                <a:cs typeface="Times New Roman"/>
              </a:rPr>
              <a:t>Jr. </a:t>
            </a:r>
            <a:r>
              <a:rPr lang="en-US" sz="2800" b="1" spc="-5" dirty="0" smtClean="0">
                <a:solidFill>
                  <a:srgbClr val="C00000"/>
                </a:solidFill>
                <a:latin typeface="Times New Roman"/>
                <a:cs typeface="Times New Roman"/>
              </a:rPr>
              <a:t>Scientist  </a:t>
            </a:r>
            <a:r>
              <a:rPr lang="en-US" sz="2800" b="1" spc="-5" dirty="0" smtClean="0">
                <a:solidFill>
                  <a:srgbClr val="00AF50"/>
                </a:solidFill>
                <a:latin typeface="Times New Roman"/>
                <a:cs typeface="Times New Roman"/>
              </a:rPr>
              <a:t>Department </a:t>
            </a:r>
            <a:r>
              <a:rPr lang="en-US" sz="2800" b="1" spc="5" dirty="0" smtClean="0">
                <a:solidFill>
                  <a:srgbClr val="00AF50"/>
                </a:solidFill>
                <a:latin typeface="Times New Roman"/>
                <a:cs typeface="Times New Roman"/>
              </a:rPr>
              <a:t>of Veterinary </a:t>
            </a:r>
            <a:r>
              <a:rPr lang="en-US" sz="2800" b="1" spc="5" dirty="0" err="1" smtClean="0">
                <a:solidFill>
                  <a:srgbClr val="00AF50"/>
                </a:solidFill>
                <a:latin typeface="Times New Roman"/>
                <a:cs typeface="Times New Roman"/>
              </a:rPr>
              <a:t>Gynaecology</a:t>
            </a:r>
            <a:r>
              <a:rPr lang="en-US" sz="2800" b="1" spc="5" dirty="0" smtClean="0">
                <a:solidFill>
                  <a:srgbClr val="00AF50"/>
                </a:solidFill>
                <a:latin typeface="Times New Roman"/>
                <a:cs typeface="Times New Roman"/>
              </a:rPr>
              <a:t> and Obstetrics</a:t>
            </a:r>
            <a:r>
              <a:rPr lang="en-US" sz="2800" b="1" spc="-80" dirty="0" smtClean="0">
                <a:solidFill>
                  <a:srgbClr val="00AF50"/>
                </a:solidFill>
                <a:latin typeface="Times New Roman"/>
                <a:cs typeface="Times New Roman"/>
              </a:rPr>
              <a:t>,</a:t>
            </a:r>
          </a:p>
          <a:p>
            <a:pPr marL="12065" marR="5080" indent="635">
              <a:spcBef>
                <a:spcPts val="15"/>
              </a:spcBef>
            </a:pPr>
            <a:r>
              <a:rPr lang="en-US" sz="2800" b="1" dirty="0" smtClean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Bihar </a:t>
            </a:r>
            <a:r>
              <a:rPr lang="en-US" sz="2800" spc="-35" dirty="0" smtClean="0">
                <a:solidFill>
                  <a:srgbClr val="001F5F"/>
                </a:solidFill>
                <a:latin typeface="Times New Roman"/>
                <a:cs typeface="Times New Roman"/>
              </a:rPr>
              <a:t>Veterinary </a:t>
            </a:r>
            <a:r>
              <a:rPr lang="en-US" sz="28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College, </a:t>
            </a:r>
            <a:r>
              <a:rPr lang="en-US" sz="28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Bihar Animal Sciences University,</a:t>
            </a:r>
            <a:r>
              <a:rPr lang="en-US" sz="2800" spc="-7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en-US" sz="2800" spc="5" dirty="0" smtClean="0">
                <a:solidFill>
                  <a:srgbClr val="001F5F"/>
                </a:solidFill>
                <a:latin typeface="Times New Roman"/>
                <a:cs typeface="Times New Roman"/>
              </a:rPr>
              <a:t>Patna-800014</a:t>
            </a:r>
            <a:endParaRPr lang="en-US" sz="2800" dirty="0" smtClean="0">
              <a:latin typeface="Times New Roman"/>
              <a:cs typeface="Times New Roman"/>
            </a:endParaRPr>
          </a:p>
          <a:p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object 5"/>
          <p:cNvSpPr/>
          <p:nvPr/>
        </p:nvSpPr>
        <p:spPr>
          <a:xfrm>
            <a:off x="0" y="304800"/>
            <a:ext cx="1750208" cy="17592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6"/>
          <p:cNvSpPr/>
          <p:nvPr/>
        </p:nvSpPr>
        <p:spPr>
          <a:xfrm>
            <a:off x="7696200" y="457200"/>
            <a:ext cx="1447800" cy="15224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IN" b="1" dirty="0" smtClean="0"/>
              <a:t>Diagnosis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b="1" dirty="0" smtClean="0"/>
              <a:t>Size of scrotum: </a:t>
            </a:r>
            <a:r>
              <a:rPr lang="en-IN" dirty="0" smtClean="0"/>
              <a:t>below the acceptable limit for the species and breed </a:t>
            </a:r>
            <a:r>
              <a:rPr lang="en-IN" dirty="0" smtClean="0">
                <a:sym typeface="Wingdings" pitchFamily="2" charset="2"/>
              </a:rPr>
              <a:t> </a:t>
            </a:r>
            <a:r>
              <a:rPr lang="en-IN" dirty="0" smtClean="0"/>
              <a:t>suspected testicular </a:t>
            </a:r>
            <a:r>
              <a:rPr lang="en-IN" dirty="0" err="1" smtClean="0"/>
              <a:t>hypoplasia</a:t>
            </a:r>
            <a:endParaRPr lang="en-IN" dirty="0" smtClean="0"/>
          </a:p>
          <a:p>
            <a:r>
              <a:rPr lang="en-IN" b="1" dirty="0" smtClean="0"/>
              <a:t>Size of testis: </a:t>
            </a:r>
            <a:r>
              <a:rPr lang="en-IN" dirty="0" smtClean="0"/>
              <a:t>small and flabby but regular in outline and freely movable in the scrotum</a:t>
            </a:r>
          </a:p>
          <a:p>
            <a:r>
              <a:rPr lang="en-IN" b="1" dirty="0" smtClean="0"/>
              <a:t>Size of </a:t>
            </a:r>
            <a:r>
              <a:rPr lang="en-IN" b="1" dirty="0" err="1" smtClean="0"/>
              <a:t>epididymis</a:t>
            </a:r>
            <a:r>
              <a:rPr lang="en-IN" b="1" dirty="0" smtClean="0"/>
              <a:t>: small and hard</a:t>
            </a:r>
          </a:p>
          <a:p>
            <a:r>
              <a:rPr lang="en-IN" b="1" dirty="0" smtClean="0"/>
              <a:t>Libido – Normal</a:t>
            </a:r>
          </a:p>
          <a:p>
            <a:r>
              <a:rPr lang="en-IN" b="1" dirty="0" smtClean="0"/>
              <a:t>Semen picture: </a:t>
            </a:r>
            <a:r>
              <a:rPr lang="en-IN" dirty="0" smtClean="0"/>
              <a:t>Giant &amp; Medusa cells, low concentration of sperm and motility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The diagnosis of testicular </a:t>
            </a:r>
            <a:r>
              <a:rPr lang="en-IN" dirty="0" err="1" smtClean="0"/>
              <a:t>hypoplasia</a:t>
            </a:r>
            <a:r>
              <a:rPr lang="en-IN" dirty="0" smtClean="0"/>
              <a:t> should not be done before two years of age in the bull &amp; horse </a:t>
            </a:r>
          </a:p>
          <a:p>
            <a:r>
              <a:rPr lang="en-IN" dirty="0" smtClean="0"/>
              <a:t>Before one year of age in the boar, ram, dog and cat unless the male is well grown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dirty="0" smtClean="0"/>
              <a:t>Prognosis: </a:t>
            </a:r>
            <a:r>
              <a:rPr lang="en-IN" dirty="0" smtClean="0"/>
              <a:t>Poor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b="1" dirty="0" smtClean="0"/>
              <a:t>Treatment: </a:t>
            </a:r>
            <a:r>
              <a:rPr lang="en-IN" dirty="0" smtClean="0"/>
              <a:t>Affected animal should not be used for breeding purpose because the condition is hereditary.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52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IN" b="1" dirty="0" smtClean="0"/>
              <a:t>Difference between </a:t>
            </a:r>
            <a:r>
              <a:rPr lang="en-IN" b="1" dirty="0" err="1" smtClean="0"/>
              <a:t>hypoplastic</a:t>
            </a:r>
            <a:r>
              <a:rPr lang="en-IN" b="1" dirty="0" smtClean="0"/>
              <a:t> testicles and atrophic testicles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IN" b="1" dirty="0" err="1" smtClean="0"/>
              <a:t>Hypoplastic</a:t>
            </a:r>
            <a:r>
              <a:rPr lang="en-IN" b="1" dirty="0" smtClean="0"/>
              <a:t> testicles         Atrophic testicles</a:t>
            </a:r>
          </a:p>
          <a:p>
            <a:pPr>
              <a:buNone/>
            </a:pPr>
            <a:r>
              <a:rPr lang="en-IN" dirty="0" smtClean="0"/>
              <a:t>    Testes are firm                    Testes are sclerotic</a:t>
            </a:r>
          </a:p>
          <a:p>
            <a:pPr>
              <a:buNone/>
            </a:pPr>
            <a:r>
              <a:rPr lang="en-IN" dirty="0" smtClean="0"/>
              <a:t> Freely movable                        Adhesions are</a:t>
            </a:r>
          </a:p>
          <a:p>
            <a:pPr>
              <a:buNone/>
            </a:pPr>
            <a:r>
              <a:rPr lang="en-IN" dirty="0" smtClean="0"/>
              <a:t> in the scrotum                         frequently present.</a:t>
            </a:r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IN" b="1" dirty="0" smtClean="0"/>
              <a:t>Testicular Degeneration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 fontScale="92500" lnSpcReduction="10000"/>
          </a:bodyPr>
          <a:lstStyle/>
          <a:p>
            <a:r>
              <a:rPr lang="en-IN" b="1" dirty="0" smtClean="0"/>
              <a:t>Degeneration</a:t>
            </a:r>
            <a:r>
              <a:rPr lang="en-IN" dirty="0" smtClean="0"/>
              <a:t> = deterioration of a tissue or an organ in which its function is diminished or its structure is impaired. </a:t>
            </a:r>
          </a:p>
          <a:p>
            <a:r>
              <a:rPr lang="en-IN" dirty="0" smtClean="0"/>
              <a:t>Definition</a:t>
            </a:r>
            <a:r>
              <a:rPr lang="en-IN" b="1" dirty="0" smtClean="0"/>
              <a:t>: partial or complete failure of epithelium of </a:t>
            </a:r>
            <a:r>
              <a:rPr lang="en-IN" b="1" dirty="0" err="1" smtClean="0"/>
              <a:t>seminiferous</a:t>
            </a:r>
            <a:r>
              <a:rPr lang="en-IN" b="1" dirty="0" smtClean="0"/>
              <a:t> tubules to proceed with spermatogenesis. </a:t>
            </a:r>
          </a:p>
          <a:p>
            <a:r>
              <a:rPr lang="en-IN" dirty="0" smtClean="0"/>
              <a:t>It is an </a:t>
            </a:r>
            <a:r>
              <a:rPr lang="en-IN" b="1" dirty="0" smtClean="0"/>
              <a:t>acquired disorder </a:t>
            </a:r>
            <a:r>
              <a:rPr lang="en-IN" dirty="0" smtClean="0"/>
              <a:t>and is </a:t>
            </a:r>
            <a:r>
              <a:rPr lang="en-IN" b="1" dirty="0" smtClean="0"/>
              <a:t>most common cause of infertility in male domestic animals. </a:t>
            </a:r>
          </a:p>
          <a:p>
            <a:r>
              <a:rPr lang="en-IN" dirty="0" smtClean="0"/>
              <a:t>Small testicular size and abnormal function. </a:t>
            </a:r>
          </a:p>
          <a:p>
            <a:r>
              <a:rPr lang="en-IN" dirty="0" smtClean="0"/>
              <a:t>May develop very rapidly within hours or few days but its regeneration takes very long time (over weeks or months).</a:t>
            </a:r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Testicular Cells and Degeneration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85000" lnSpcReduction="20000"/>
          </a:bodyPr>
          <a:lstStyle/>
          <a:p>
            <a:r>
              <a:rPr lang="en-IN" dirty="0" smtClean="0"/>
              <a:t>The </a:t>
            </a:r>
            <a:r>
              <a:rPr lang="en-IN" dirty="0" err="1" smtClean="0"/>
              <a:t>seminiferous</a:t>
            </a:r>
            <a:r>
              <a:rPr lang="en-IN" dirty="0" smtClean="0"/>
              <a:t> tubules of the testis are highly susceptible to damage from a wide variety of agents </a:t>
            </a:r>
          </a:p>
          <a:p>
            <a:r>
              <a:rPr lang="en-IN" dirty="0" smtClean="0"/>
              <a:t>Differentiating germinal cells like primary </a:t>
            </a:r>
            <a:r>
              <a:rPr lang="en-IN" dirty="0" err="1" smtClean="0"/>
              <a:t>spermatocytes</a:t>
            </a:r>
            <a:r>
              <a:rPr lang="en-IN" dirty="0" smtClean="0"/>
              <a:t>, secondary </a:t>
            </a:r>
            <a:r>
              <a:rPr lang="en-IN" dirty="0" err="1" smtClean="0"/>
              <a:t>spermatocytes</a:t>
            </a:r>
            <a:r>
              <a:rPr lang="en-IN" dirty="0" smtClean="0"/>
              <a:t> and round </a:t>
            </a:r>
            <a:r>
              <a:rPr lang="en-IN" dirty="0" err="1" smtClean="0"/>
              <a:t>spermatids</a:t>
            </a:r>
            <a:r>
              <a:rPr lang="en-IN" dirty="0" smtClean="0"/>
              <a:t> are most susceptible to degeneration. </a:t>
            </a:r>
          </a:p>
          <a:p>
            <a:r>
              <a:rPr lang="en-IN" dirty="0" err="1" smtClean="0"/>
              <a:t>Spermatogonia</a:t>
            </a:r>
            <a:r>
              <a:rPr lang="en-IN" dirty="0" smtClean="0"/>
              <a:t> &amp; </a:t>
            </a:r>
            <a:r>
              <a:rPr lang="en-IN" dirty="0" err="1" smtClean="0"/>
              <a:t>Sertoli</a:t>
            </a:r>
            <a:r>
              <a:rPr lang="en-IN" dirty="0" smtClean="0"/>
              <a:t> cells are the most resistant </a:t>
            </a:r>
          </a:p>
          <a:p>
            <a:r>
              <a:rPr lang="en-IN" dirty="0" smtClean="0"/>
              <a:t>Therefore, the </a:t>
            </a:r>
            <a:r>
              <a:rPr lang="en-IN" b="1" dirty="0" smtClean="0"/>
              <a:t>ratio of </a:t>
            </a:r>
            <a:r>
              <a:rPr lang="en-IN" b="1" dirty="0" err="1" smtClean="0"/>
              <a:t>Sertoli</a:t>
            </a:r>
            <a:r>
              <a:rPr lang="en-IN" b="1" dirty="0" smtClean="0"/>
              <a:t> cells to germinal cells is used as an index to access the degree of testicular degeneration present. </a:t>
            </a:r>
          </a:p>
          <a:p>
            <a:r>
              <a:rPr lang="en-IN" b="1" dirty="0" err="1" smtClean="0"/>
              <a:t>Spermatogonia</a:t>
            </a:r>
            <a:r>
              <a:rPr lang="en-IN" b="1" dirty="0" smtClean="0"/>
              <a:t> cells provide a foundation for the possible regeneration of </a:t>
            </a:r>
            <a:r>
              <a:rPr lang="en-IN" dirty="0" smtClean="0"/>
              <a:t>degenerated testicles. </a:t>
            </a:r>
          </a:p>
          <a:p>
            <a:r>
              <a:rPr lang="en-IN" dirty="0" smtClean="0"/>
              <a:t>basal layers of germinal epithelium including </a:t>
            </a:r>
            <a:r>
              <a:rPr lang="en-IN" dirty="0" err="1" smtClean="0"/>
              <a:t>spermatogonia</a:t>
            </a:r>
            <a:r>
              <a:rPr lang="en-IN" dirty="0" smtClean="0"/>
              <a:t> and </a:t>
            </a:r>
            <a:r>
              <a:rPr lang="en-IN" dirty="0" err="1" smtClean="0"/>
              <a:t>Sertoli</a:t>
            </a:r>
            <a:r>
              <a:rPr lang="en-IN" dirty="0" smtClean="0"/>
              <a:t> cells are destroyed  </a:t>
            </a:r>
            <a:r>
              <a:rPr lang="en-IN" dirty="0" smtClean="0">
                <a:sym typeface="Wingdings" pitchFamily="2" charset="2"/>
              </a:rPr>
              <a:t> </a:t>
            </a:r>
            <a:r>
              <a:rPr lang="en-IN" dirty="0" smtClean="0"/>
              <a:t>regeneration of the germinal epithelium is not possible </a:t>
            </a:r>
            <a:r>
              <a:rPr lang="en-IN" dirty="0" smtClean="0">
                <a:sym typeface="Wingdings" pitchFamily="2" charset="2"/>
              </a:rPr>
              <a:t> </a:t>
            </a:r>
            <a:r>
              <a:rPr lang="en-IN" dirty="0" smtClean="0"/>
              <a:t>sterile.</a:t>
            </a:r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IN" b="1" dirty="0" err="1" smtClean="0"/>
              <a:t>Etiology</a:t>
            </a:r>
            <a:r>
              <a:rPr lang="en-IN" b="1" dirty="0" smtClean="0"/>
              <a:t/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b="1" dirty="0" smtClean="0"/>
              <a:t>Hyperthermia: </a:t>
            </a:r>
            <a:r>
              <a:rPr lang="en-IN" dirty="0" smtClean="0"/>
              <a:t>It is the most common cause of testicular degeneration and can result from</a:t>
            </a:r>
          </a:p>
          <a:p>
            <a:pPr>
              <a:buNone/>
            </a:pPr>
            <a:r>
              <a:rPr lang="en-IN" dirty="0" smtClean="0"/>
              <a:t>  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Scrotal fat                  Scrotal dermatitis     </a:t>
            </a:r>
            <a:r>
              <a:rPr lang="en-IN" dirty="0" err="1" smtClean="0"/>
              <a:t>Orchitis</a:t>
            </a:r>
            <a:r>
              <a:rPr lang="en-IN" dirty="0" smtClean="0"/>
              <a:t>          High environmental temperature Fever                        Systemic diseases   Toxaemia               Inflammation of scrotal skin </a:t>
            </a:r>
            <a:r>
              <a:rPr lang="en-IN" dirty="0" err="1" smtClean="0"/>
              <a:t>Cryptorchidism</a:t>
            </a:r>
            <a:r>
              <a:rPr lang="en-IN" dirty="0" smtClean="0"/>
              <a:t>                 Inguinal hernia Testicular trauma</a:t>
            </a:r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r>
              <a:rPr lang="en-IN" b="1" dirty="0" smtClean="0"/>
              <a:t>Extreme cold resulting in scrotal frostbite is reported to lead to testicular degeneration.</a:t>
            </a:r>
          </a:p>
          <a:p>
            <a:pPr>
              <a:buNone/>
            </a:pPr>
            <a:r>
              <a:rPr lang="en-IN" dirty="0" smtClean="0"/>
              <a:t>       </a:t>
            </a:r>
          </a:p>
          <a:p>
            <a:r>
              <a:rPr lang="en-IN" dirty="0" smtClean="0"/>
              <a:t>Arsenical dips</a:t>
            </a:r>
          </a:p>
          <a:p>
            <a:r>
              <a:rPr lang="en-IN" dirty="0" smtClean="0"/>
              <a:t>Parasitism</a:t>
            </a:r>
          </a:p>
          <a:p>
            <a:r>
              <a:rPr lang="en-IN" dirty="0" smtClean="0"/>
              <a:t>Blockage of parts of the </a:t>
            </a:r>
            <a:r>
              <a:rPr lang="en-IN" dirty="0" err="1" smtClean="0"/>
              <a:t>excurrent</a:t>
            </a:r>
            <a:r>
              <a:rPr lang="en-IN" dirty="0" smtClean="0"/>
              <a:t> duct system such as </a:t>
            </a:r>
            <a:r>
              <a:rPr lang="en-IN" dirty="0" err="1" smtClean="0"/>
              <a:t>epididymis</a:t>
            </a:r>
            <a:r>
              <a:rPr lang="en-IN" dirty="0" smtClean="0"/>
              <a:t>.</a:t>
            </a:r>
          </a:p>
          <a:p>
            <a:r>
              <a:rPr lang="en-IN" dirty="0" smtClean="0"/>
              <a:t>Advanced age: Most bull will undergo degenerative changes by 8 to 10 years of age. </a:t>
            </a:r>
            <a:r>
              <a:rPr lang="en-IN" b="1" dirty="0" smtClean="0"/>
              <a:t>Increasing age is a major factor in testicular degeneration.</a:t>
            </a:r>
            <a:endParaRPr lang="en-IN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r>
              <a:rPr lang="en-IN" b="1" dirty="0" smtClean="0"/>
              <a:t>Stress</a:t>
            </a:r>
            <a:r>
              <a:rPr lang="en-IN" dirty="0" smtClean="0"/>
              <a:t>: Stress-related degeneration occurs due to the </a:t>
            </a:r>
            <a:r>
              <a:rPr lang="en-IN" b="1" dirty="0" smtClean="0"/>
              <a:t>inhibition of LH secretion by the corticosteroids </a:t>
            </a:r>
            <a:r>
              <a:rPr lang="en-IN" dirty="0" smtClean="0"/>
              <a:t>that are released during stress.</a:t>
            </a:r>
          </a:p>
          <a:p>
            <a:r>
              <a:rPr lang="en-IN" dirty="0" smtClean="0"/>
              <a:t>Irradiation</a:t>
            </a:r>
          </a:p>
          <a:p>
            <a:r>
              <a:rPr lang="en-IN" dirty="0" smtClean="0"/>
              <a:t>Auto-immunisation</a:t>
            </a:r>
          </a:p>
          <a:p>
            <a:r>
              <a:rPr lang="en-IN" dirty="0" smtClean="0"/>
              <a:t>Hormonal imbalance : </a:t>
            </a:r>
            <a:r>
              <a:rPr lang="en-IN" dirty="0" err="1" smtClean="0"/>
              <a:t>tumors</a:t>
            </a:r>
            <a:r>
              <a:rPr lang="en-IN" dirty="0" smtClean="0"/>
              <a:t> of the pituitary and hypothalamus </a:t>
            </a:r>
            <a:r>
              <a:rPr lang="en-IN" dirty="0" smtClean="0">
                <a:sym typeface="Wingdings" pitchFamily="2" charset="2"/>
              </a:rPr>
              <a:t> decrease </a:t>
            </a:r>
            <a:r>
              <a:rPr lang="en-IN" dirty="0" err="1" smtClean="0">
                <a:sym typeface="Wingdings" pitchFamily="2" charset="2"/>
              </a:rPr>
              <a:t>gonadotropin</a:t>
            </a:r>
            <a:r>
              <a:rPr lang="en-IN" dirty="0" smtClean="0">
                <a:sym typeface="Wingdings" pitchFamily="2" charset="2"/>
              </a:rPr>
              <a:t> production  testicular degeneration (</a:t>
            </a:r>
            <a:r>
              <a:rPr lang="en-IN" dirty="0" err="1" smtClean="0">
                <a:sym typeface="Wingdings" pitchFamily="2" charset="2"/>
              </a:rPr>
              <a:t>Dystrophia</a:t>
            </a:r>
            <a:r>
              <a:rPr lang="en-IN" dirty="0" smtClean="0">
                <a:sym typeface="Wingdings" pitchFamily="2" charset="2"/>
              </a:rPr>
              <a:t> </a:t>
            </a:r>
            <a:r>
              <a:rPr lang="en-IN" dirty="0" err="1" smtClean="0">
                <a:sym typeface="Wingdings" pitchFamily="2" charset="2"/>
              </a:rPr>
              <a:t>adiposogenitalis</a:t>
            </a:r>
            <a:r>
              <a:rPr lang="en-IN" dirty="0" smtClean="0">
                <a:sym typeface="Wingdings" pitchFamily="2" charset="2"/>
              </a:rPr>
              <a:t>)  dog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 </a:t>
            </a:r>
            <a:r>
              <a:rPr lang="en-US" dirty="0" err="1" smtClean="0">
                <a:sym typeface="Wingdings" pitchFamily="2" charset="2"/>
              </a:rPr>
              <a:t>Sertoli</a:t>
            </a:r>
            <a:r>
              <a:rPr lang="en-US" dirty="0" smtClean="0">
                <a:sym typeface="Wingdings" pitchFamily="2" charset="2"/>
              </a:rPr>
              <a:t> cell tumor, </a:t>
            </a:r>
            <a:r>
              <a:rPr lang="en-US" dirty="0" err="1" smtClean="0">
                <a:sym typeface="Wingdings" pitchFamily="2" charset="2"/>
              </a:rPr>
              <a:t>Leydig</a:t>
            </a:r>
            <a:r>
              <a:rPr lang="en-US" dirty="0" smtClean="0">
                <a:sym typeface="Wingdings" pitchFamily="2" charset="2"/>
              </a:rPr>
              <a:t> cell tumor</a:t>
            </a:r>
            <a:endParaRPr lang="en-IN" dirty="0" smtClean="0"/>
          </a:p>
          <a:p>
            <a:r>
              <a:rPr lang="en-IN" dirty="0" smtClean="0"/>
              <a:t>Testicular </a:t>
            </a:r>
            <a:r>
              <a:rPr lang="en-IN" dirty="0" err="1" smtClean="0"/>
              <a:t>neoplasms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IN" b="1" dirty="0" smtClean="0"/>
              <a:t>Testicular </a:t>
            </a:r>
            <a:r>
              <a:rPr lang="en-IN" b="1" dirty="0" err="1" smtClean="0"/>
              <a:t>Hypoplasia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Nutritional disorders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r>
              <a:rPr lang="en-IN" dirty="0" smtClean="0"/>
              <a:t>Negative energy balance</a:t>
            </a:r>
          </a:p>
          <a:p>
            <a:r>
              <a:rPr lang="en-IN" dirty="0" smtClean="0"/>
              <a:t>Fatty acid deficiency</a:t>
            </a:r>
          </a:p>
          <a:p>
            <a:r>
              <a:rPr lang="en-IN" dirty="0" err="1" smtClean="0"/>
              <a:t>Hypovitaminosis</a:t>
            </a:r>
            <a:r>
              <a:rPr lang="en-IN" dirty="0" smtClean="0"/>
              <a:t> A</a:t>
            </a:r>
          </a:p>
          <a:p>
            <a:r>
              <a:rPr lang="en-IN" dirty="0" err="1" smtClean="0"/>
              <a:t>Hypervitaminosis</a:t>
            </a:r>
            <a:r>
              <a:rPr lang="en-IN" dirty="0" smtClean="0"/>
              <a:t> A</a:t>
            </a:r>
          </a:p>
          <a:p>
            <a:r>
              <a:rPr lang="en-IN" dirty="0" err="1" smtClean="0"/>
              <a:t>Hypovitaminosis</a:t>
            </a:r>
            <a:r>
              <a:rPr lang="en-IN" dirty="0" smtClean="0"/>
              <a:t> B</a:t>
            </a:r>
          </a:p>
          <a:p>
            <a:r>
              <a:rPr lang="en-IN" dirty="0" err="1" smtClean="0"/>
              <a:t>Hypovitaminosis</a:t>
            </a:r>
            <a:r>
              <a:rPr lang="en-IN" dirty="0" smtClean="0"/>
              <a:t> C</a:t>
            </a:r>
          </a:p>
          <a:p>
            <a:r>
              <a:rPr lang="en-IN" dirty="0" err="1" smtClean="0"/>
              <a:t>Hypovitaminosis</a:t>
            </a:r>
            <a:r>
              <a:rPr lang="en-IN" dirty="0" smtClean="0"/>
              <a:t> E</a:t>
            </a:r>
          </a:p>
          <a:p>
            <a:r>
              <a:rPr lang="en-IN" dirty="0" smtClean="0"/>
              <a:t>Protein and amino acid deficiency</a:t>
            </a:r>
          </a:p>
          <a:p>
            <a:r>
              <a:rPr lang="en-IN" dirty="0" smtClean="0"/>
              <a:t>Zinc deficiency.</a:t>
            </a:r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Incidence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75 % 80% of testicular Pathology</a:t>
            </a:r>
            <a:endParaRPr lang="en-IN" dirty="0" smtClean="0"/>
          </a:p>
          <a:p>
            <a:r>
              <a:rPr lang="en-IN" dirty="0" smtClean="0"/>
              <a:t>Testicular degeneration is </a:t>
            </a:r>
            <a:r>
              <a:rPr lang="en-IN" b="1" dirty="0" smtClean="0"/>
              <a:t>most common cause of infertility in male.</a:t>
            </a:r>
          </a:p>
          <a:p>
            <a:r>
              <a:rPr lang="en-IN" dirty="0" smtClean="0"/>
              <a:t> unilateral or bilateral </a:t>
            </a:r>
          </a:p>
          <a:p>
            <a:r>
              <a:rPr lang="en-IN" b="1" dirty="0" smtClean="0"/>
              <a:t>bilateral is most common because it occurs mainly </a:t>
            </a:r>
            <a:r>
              <a:rPr lang="en-IN" dirty="0" smtClean="0"/>
              <a:t>due to systemic problem </a:t>
            </a:r>
          </a:p>
          <a:p>
            <a:r>
              <a:rPr lang="en-IN" dirty="0" smtClean="0"/>
              <a:t>while </a:t>
            </a:r>
          </a:p>
          <a:p>
            <a:r>
              <a:rPr lang="en-IN" dirty="0" smtClean="0"/>
              <a:t>unilateral is the result of a local problem.</a:t>
            </a:r>
            <a:endParaRPr lang="en-IN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Symptoms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IN" dirty="0" smtClean="0"/>
              <a:t>Testes = smaller and softer </a:t>
            </a:r>
          </a:p>
          <a:p>
            <a:r>
              <a:rPr lang="en-IN" dirty="0" smtClean="0"/>
              <a:t> chronic cases = fibrosis and calcification </a:t>
            </a:r>
          </a:p>
          <a:p>
            <a:r>
              <a:rPr lang="en-IN" dirty="0" smtClean="0"/>
              <a:t>The first symptom is a reduction in fertility but the libido of the bull is not affected.</a:t>
            </a:r>
          </a:p>
          <a:p>
            <a:r>
              <a:rPr lang="en-IN" dirty="0" smtClean="0"/>
              <a:t>Clinical signs of infertility and abnormalities in spermatozoa are usually observed </a:t>
            </a:r>
            <a:r>
              <a:rPr lang="en-IN" b="1" dirty="0" smtClean="0"/>
              <a:t>4-8 weeks after the onset of the cause of the degeneration.</a:t>
            </a:r>
            <a:endParaRPr lang="en-IN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IN" dirty="0" smtClean="0"/>
              <a:t>Adhesions between testis and scrotum are usually found.</a:t>
            </a:r>
          </a:p>
          <a:p>
            <a:r>
              <a:rPr lang="en-IN" dirty="0" smtClean="0"/>
              <a:t>In case of testicular </a:t>
            </a:r>
            <a:r>
              <a:rPr lang="en-IN" dirty="0" err="1" smtClean="0"/>
              <a:t>hypoplasia</a:t>
            </a:r>
            <a:r>
              <a:rPr lang="en-IN" dirty="0" smtClean="0"/>
              <a:t>, the </a:t>
            </a:r>
            <a:r>
              <a:rPr lang="en-IN" dirty="0" err="1" smtClean="0"/>
              <a:t>epididymis</a:t>
            </a:r>
            <a:r>
              <a:rPr lang="en-IN" dirty="0" smtClean="0"/>
              <a:t> is not as well developed but in cases of testicular degeneration, the </a:t>
            </a:r>
            <a:r>
              <a:rPr lang="en-IN" b="1" dirty="0" err="1" smtClean="0"/>
              <a:t>epididymis</a:t>
            </a:r>
            <a:r>
              <a:rPr lang="en-IN" b="1" dirty="0" smtClean="0"/>
              <a:t> remains disproportionately larger.</a:t>
            </a:r>
          </a:p>
          <a:p>
            <a:r>
              <a:rPr lang="en-IN" dirty="0" smtClean="0"/>
              <a:t>Fibrosis and calcification also occur in severe and late stage.</a:t>
            </a:r>
          </a:p>
          <a:p>
            <a:r>
              <a:rPr lang="en-IN" dirty="0" smtClean="0"/>
              <a:t>Testicles become hard shrunken and irregular in late stage.</a:t>
            </a:r>
            <a:endParaRPr lang="en-IN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Semen picture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nearly normal to watery depending on the degree and duration</a:t>
            </a:r>
          </a:p>
          <a:p>
            <a:r>
              <a:rPr lang="en-IN" dirty="0" smtClean="0"/>
              <a:t>The first sign of degeneration is the </a:t>
            </a:r>
            <a:r>
              <a:rPr lang="en-IN" b="1" dirty="0" smtClean="0"/>
              <a:t>increase in the incidence of loose heads (early stage).</a:t>
            </a:r>
          </a:p>
          <a:p>
            <a:r>
              <a:rPr lang="en-IN" dirty="0" smtClean="0"/>
              <a:t>Presence of </a:t>
            </a:r>
            <a:r>
              <a:rPr lang="en-IN" b="1" dirty="0" smtClean="0"/>
              <a:t>immature spermatozoa is a typical characteristic of late stage.</a:t>
            </a:r>
          </a:p>
          <a:p>
            <a:r>
              <a:rPr lang="en-IN" dirty="0" smtClean="0"/>
              <a:t>The </a:t>
            </a:r>
            <a:r>
              <a:rPr lang="en-IN" b="1" dirty="0" smtClean="0"/>
              <a:t>tail abnormalities are not usually associated with testicular degeneration.</a:t>
            </a:r>
          </a:p>
          <a:p>
            <a:r>
              <a:rPr lang="en-IN" dirty="0" smtClean="0"/>
              <a:t>Ejaculate volume is usually unaffected.</a:t>
            </a:r>
          </a:p>
          <a:p>
            <a:r>
              <a:rPr lang="en-IN" dirty="0" smtClean="0"/>
              <a:t>Sperm motility reduced.</a:t>
            </a:r>
            <a:endParaRPr lang="en-IN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algn="just">
              <a:buNone/>
            </a:pPr>
            <a:endParaRPr lang="en-IN" dirty="0" smtClean="0"/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An early sign of improvement is that abnormal spermatozoa are replaced by relative high percentages of distal protoplasmic droplets spermatozoa.</a:t>
            </a:r>
            <a:endParaRPr lang="en-IN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Diagnosis: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It is based on</a:t>
            </a:r>
          </a:p>
          <a:p>
            <a:pPr>
              <a:buNone/>
            </a:pPr>
            <a:r>
              <a:rPr lang="en-IN" b="1" dirty="0" err="1" smtClean="0"/>
              <a:t>i</a:t>
            </a:r>
            <a:r>
              <a:rPr lang="en-IN" b="1" dirty="0" smtClean="0"/>
              <a:t>) History</a:t>
            </a:r>
          </a:p>
          <a:p>
            <a:pPr>
              <a:buNone/>
            </a:pPr>
            <a:r>
              <a:rPr lang="en-IN" b="1" dirty="0" smtClean="0"/>
              <a:t>ii) Careful examination of the scrotal contents.</a:t>
            </a:r>
          </a:p>
          <a:p>
            <a:pPr>
              <a:buNone/>
            </a:pPr>
            <a:r>
              <a:rPr lang="en-IN" b="1" dirty="0" smtClean="0"/>
              <a:t>iii) Scrotal circumference measurements</a:t>
            </a:r>
          </a:p>
          <a:p>
            <a:pPr>
              <a:buNone/>
            </a:pPr>
            <a:r>
              <a:rPr lang="en-IN" b="1" dirty="0" smtClean="0"/>
              <a:t>iv) Semen picture</a:t>
            </a:r>
          </a:p>
          <a:p>
            <a:pPr>
              <a:buNone/>
            </a:pPr>
            <a:r>
              <a:rPr lang="en-IN" b="1" dirty="0" smtClean="0"/>
              <a:t>v) Ultrasound examination</a:t>
            </a:r>
          </a:p>
          <a:p>
            <a:pPr>
              <a:buNone/>
            </a:pPr>
            <a:r>
              <a:rPr lang="en-IN" b="1" dirty="0" smtClean="0"/>
              <a:t>vi) Histology of testis</a:t>
            </a:r>
            <a:endParaRPr lang="en-IN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vi) Histology of testis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Thickness of the germinal cells decrease.</a:t>
            </a:r>
          </a:p>
          <a:p>
            <a:r>
              <a:rPr lang="en-IN" dirty="0" smtClean="0"/>
              <a:t>Presence of </a:t>
            </a:r>
            <a:r>
              <a:rPr lang="en-IN" b="1" dirty="0" err="1" smtClean="0"/>
              <a:t>pyknotic</a:t>
            </a:r>
            <a:r>
              <a:rPr lang="en-IN" b="1" dirty="0" smtClean="0"/>
              <a:t> nuclei in the germinal layer is very common.</a:t>
            </a:r>
          </a:p>
          <a:p>
            <a:r>
              <a:rPr lang="en-IN" b="1" dirty="0" err="1" smtClean="0"/>
              <a:t>Cypoplasmic</a:t>
            </a:r>
            <a:r>
              <a:rPr lang="en-IN" b="1" dirty="0" smtClean="0"/>
              <a:t> </a:t>
            </a:r>
            <a:r>
              <a:rPr lang="en-IN" b="1" dirty="0" err="1" smtClean="0"/>
              <a:t>vacuolation</a:t>
            </a:r>
            <a:r>
              <a:rPr lang="en-IN" b="1" dirty="0" smtClean="0"/>
              <a:t> of </a:t>
            </a:r>
            <a:r>
              <a:rPr lang="en-IN" b="1" dirty="0" err="1" smtClean="0"/>
              <a:t>spermatocyte</a:t>
            </a:r>
            <a:endParaRPr lang="en-IN" b="1" dirty="0" smtClean="0"/>
          </a:p>
          <a:p>
            <a:r>
              <a:rPr lang="en-IN" dirty="0" smtClean="0"/>
              <a:t>Presence of </a:t>
            </a:r>
            <a:r>
              <a:rPr lang="en-IN" b="1" dirty="0" smtClean="0"/>
              <a:t>giant cells in the tubules.</a:t>
            </a:r>
          </a:p>
          <a:p>
            <a:r>
              <a:rPr lang="en-IN" dirty="0" smtClean="0"/>
              <a:t>Fibrosis</a:t>
            </a:r>
          </a:p>
          <a:p>
            <a:r>
              <a:rPr lang="en-IN" dirty="0" smtClean="0"/>
              <a:t>Apparent interstitial cell hyperplasia.</a:t>
            </a:r>
          </a:p>
          <a:p>
            <a:r>
              <a:rPr lang="en-IN" dirty="0" smtClean="0"/>
              <a:t>Presence of lymphocytes and plasma cells in the tubules may be indicative of an immune response to degenerate sperm cells.</a:t>
            </a:r>
            <a:endParaRPr lang="en-IN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Prognosis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IN" dirty="0" smtClean="0"/>
              <a:t>The prognosis of testicular degeneration is variable depending upon the causative agents, the duration and degree of the degeneration.</a:t>
            </a:r>
          </a:p>
          <a:p>
            <a:r>
              <a:rPr lang="en-IN" dirty="0" smtClean="0"/>
              <a:t>Mild cases - fair to good</a:t>
            </a:r>
          </a:p>
          <a:p>
            <a:r>
              <a:rPr lang="en-IN" dirty="0" smtClean="0"/>
              <a:t>Moderate - guarded to fair</a:t>
            </a:r>
          </a:p>
          <a:p>
            <a:r>
              <a:rPr lang="en-IN" dirty="0" smtClean="0"/>
              <a:t>Severe - poor</a:t>
            </a:r>
            <a:endParaRPr lang="en-IN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Treatment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IN" dirty="0" smtClean="0"/>
              <a:t> Correction or alleviation of causative factors.</a:t>
            </a:r>
          </a:p>
          <a:p>
            <a:r>
              <a:rPr lang="en-IN" dirty="0" smtClean="0"/>
              <a:t>Supplementation of nutrition.</a:t>
            </a:r>
          </a:p>
          <a:p>
            <a:r>
              <a:rPr lang="en-IN" dirty="0" smtClean="0"/>
              <a:t>Supplementation of </a:t>
            </a:r>
            <a:r>
              <a:rPr lang="en-IN" dirty="0" err="1" smtClean="0"/>
              <a:t>vit</a:t>
            </a:r>
            <a:r>
              <a:rPr lang="en-IN" dirty="0" smtClean="0"/>
              <a:t>. A.</a:t>
            </a:r>
          </a:p>
          <a:p>
            <a:r>
              <a:rPr lang="en-IN" dirty="0" smtClean="0"/>
              <a:t>Animal should be kept in cool place.</a:t>
            </a:r>
          </a:p>
          <a:p>
            <a:r>
              <a:rPr lang="en-IN" dirty="0" smtClean="0"/>
              <a:t>Sexual rest.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b="1" dirty="0" smtClean="0"/>
              <a:t>Testicular </a:t>
            </a:r>
            <a:r>
              <a:rPr lang="en-IN" b="1" dirty="0" err="1" smtClean="0"/>
              <a:t>hypoplasia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r>
              <a:rPr lang="en-IN" dirty="0" smtClean="0"/>
              <a:t>Congenital failure in the development of the </a:t>
            </a:r>
            <a:r>
              <a:rPr lang="en-IN" b="1" dirty="0" err="1" smtClean="0"/>
              <a:t>spermatogenic</a:t>
            </a:r>
            <a:r>
              <a:rPr lang="en-IN" b="1" dirty="0" smtClean="0"/>
              <a:t> epithelium </a:t>
            </a:r>
            <a:r>
              <a:rPr lang="en-IN" dirty="0" smtClean="0"/>
              <a:t>while the </a:t>
            </a:r>
            <a:r>
              <a:rPr lang="en-IN" b="1" dirty="0" err="1" smtClean="0"/>
              <a:t>intersititial</a:t>
            </a:r>
            <a:r>
              <a:rPr lang="en-IN" b="1" dirty="0" smtClean="0"/>
              <a:t> tissue or </a:t>
            </a:r>
            <a:r>
              <a:rPr lang="en-IN" b="1" dirty="0" err="1" smtClean="0"/>
              <a:t>Leydig</a:t>
            </a:r>
            <a:r>
              <a:rPr lang="en-IN" b="1" dirty="0" smtClean="0"/>
              <a:t> cells </a:t>
            </a:r>
            <a:r>
              <a:rPr lang="en-IN" dirty="0" smtClean="0"/>
              <a:t>are developed normally.</a:t>
            </a:r>
          </a:p>
          <a:p>
            <a:r>
              <a:rPr lang="en-IN" dirty="0" smtClean="0"/>
              <a:t> It is found in two forms: </a:t>
            </a:r>
            <a:r>
              <a:rPr lang="en-IN" b="1" dirty="0" smtClean="0"/>
              <a:t>hereditary and non-hereditary.</a:t>
            </a:r>
          </a:p>
          <a:p>
            <a:r>
              <a:rPr lang="en-US" dirty="0" smtClean="0"/>
              <a:t>In bulls incidence = 23% of testicular pathology cases.</a:t>
            </a:r>
            <a:endParaRPr lang="en-IN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5"/>
          <p:cNvSpPr/>
          <p:nvPr/>
        </p:nvSpPr>
        <p:spPr>
          <a:xfrm>
            <a:off x="304800" y="304800"/>
            <a:ext cx="1750208" cy="17592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6"/>
          <p:cNvSpPr/>
          <p:nvPr/>
        </p:nvSpPr>
        <p:spPr>
          <a:xfrm>
            <a:off x="7315200" y="381000"/>
            <a:ext cx="1447800" cy="15224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0" name="object 3"/>
          <p:cNvSpPr txBox="1">
            <a:spLocks noGrp="1"/>
          </p:cNvSpPr>
          <p:nvPr>
            <p:ph type="subTitle" idx="1"/>
          </p:nvPr>
        </p:nvSpPr>
        <p:spPr>
          <a:xfrm>
            <a:off x="304800" y="2971800"/>
            <a:ext cx="8305800" cy="11669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 algn="ctr">
              <a:lnSpc>
                <a:spcPct val="100000"/>
              </a:lnSpc>
              <a:spcBef>
                <a:spcPts val="100"/>
              </a:spcBef>
            </a:pPr>
            <a:r>
              <a:rPr sz="7500" b="1" i="1" dirty="0">
                <a:latin typeface="Times New Roman"/>
                <a:cs typeface="Times New Roman"/>
              </a:rPr>
              <a:t>THANK  YOU</a:t>
            </a:r>
            <a:endParaRPr sz="75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IN" b="1" dirty="0" smtClean="0"/>
              <a:t>Hereditary testicular </a:t>
            </a:r>
            <a:r>
              <a:rPr lang="en-IN" b="1" dirty="0" err="1" smtClean="0"/>
              <a:t>hypoplasia</a:t>
            </a:r>
            <a:r>
              <a:rPr lang="en-IN" b="1" dirty="0" smtClean="0"/>
              <a:t>: </a:t>
            </a:r>
            <a:r>
              <a:rPr lang="en-IN" dirty="0" smtClean="0"/>
              <a:t>caused by a single recessive </a:t>
            </a:r>
            <a:r>
              <a:rPr lang="en-IN" dirty="0" err="1" smtClean="0"/>
              <a:t>autosomal</a:t>
            </a:r>
            <a:r>
              <a:rPr lang="en-IN" dirty="0" smtClean="0"/>
              <a:t> gene with incomplete penetration.</a:t>
            </a:r>
          </a:p>
          <a:p>
            <a:pPr>
              <a:buNone/>
            </a:pPr>
            <a:endParaRPr lang="en-IN" dirty="0" smtClean="0"/>
          </a:p>
          <a:p>
            <a:r>
              <a:rPr lang="en-IN" b="1" dirty="0" smtClean="0"/>
              <a:t>Non-hereditary testicular </a:t>
            </a:r>
            <a:r>
              <a:rPr lang="en-IN" b="1" dirty="0" err="1" smtClean="0"/>
              <a:t>hypoplasia</a:t>
            </a:r>
            <a:r>
              <a:rPr lang="en-IN" b="1" dirty="0" smtClean="0"/>
              <a:t>: </a:t>
            </a:r>
            <a:r>
              <a:rPr lang="en-IN" dirty="0" smtClean="0"/>
              <a:t>It is due to one or more extra X chromosome (e.g. XXY). 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Chromosomal testicular </a:t>
            </a:r>
            <a:r>
              <a:rPr lang="en-IN" dirty="0" err="1" smtClean="0"/>
              <a:t>hypoplasia</a:t>
            </a:r>
            <a:r>
              <a:rPr lang="en-IN" dirty="0" smtClean="0"/>
              <a:t> </a:t>
            </a:r>
            <a:r>
              <a:rPr lang="en-IN" dirty="0" smtClean="0">
                <a:sym typeface="Wingdings" pitchFamily="2" charset="2"/>
              </a:rPr>
              <a:t> </a:t>
            </a:r>
            <a:r>
              <a:rPr lang="en-IN" dirty="0" smtClean="0"/>
              <a:t>complete sterility </a:t>
            </a:r>
            <a:r>
              <a:rPr lang="en-IN" dirty="0" smtClean="0">
                <a:sym typeface="Wingdings" pitchFamily="2" charset="2"/>
              </a:rPr>
              <a:t></a:t>
            </a:r>
            <a:r>
              <a:rPr lang="en-IN" dirty="0" smtClean="0"/>
              <a:t> disturbed meiosis.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>
            <a:normAutofit/>
          </a:bodyPr>
          <a:lstStyle/>
          <a:p>
            <a:r>
              <a:rPr lang="en-IN" dirty="0" smtClean="0"/>
              <a:t>Unilateral or bilateral</a:t>
            </a:r>
          </a:p>
          <a:p>
            <a:r>
              <a:rPr lang="en-IN" dirty="0" smtClean="0"/>
              <a:t> The degree of </a:t>
            </a:r>
            <a:r>
              <a:rPr lang="en-IN" dirty="0" err="1" smtClean="0"/>
              <a:t>hypoplasia</a:t>
            </a:r>
            <a:r>
              <a:rPr lang="en-IN" dirty="0" smtClean="0"/>
              <a:t> </a:t>
            </a:r>
            <a:r>
              <a:rPr lang="en-IN" dirty="0" smtClean="0">
                <a:sym typeface="Wingdings" pitchFamily="2" charset="2"/>
              </a:rPr>
              <a:t></a:t>
            </a:r>
            <a:r>
              <a:rPr lang="en-IN" dirty="0" smtClean="0"/>
              <a:t> partial to complete.</a:t>
            </a:r>
          </a:p>
          <a:p>
            <a:r>
              <a:rPr lang="en-IN" dirty="0" smtClean="0"/>
              <a:t> In bilateral complete </a:t>
            </a:r>
            <a:r>
              <a:rPr lang="en-IN" dirty="0" err="1" smtClean="0"/>
              <a:t>hypoplasia</a:t>
            </a:r>
            <a:r>
              <a:rPr lang="en-IN" dirty="0" smtClean="0"/>
              <a:t> the animals are sterile.</a:t>
            </a:r>
          </a:p>
          <a:p>
            <a:r>
              <a:rPr lang="en-IN" dirty="0" smtClean="0"/>
              <a:t> The affected testis is reduced in size depending on the degree of </a:t>
            </a:r>
            <a:r>
              <a:rPr lang="en-IN" dirty="0" err="1" smtClean="0"/>
              <a:t>hypoplasia</a:t>
            </a:r>
            <a:r>
              <a:rPr lang="en-IN" dirty="0" smtClean="0"/>
              <a:t>. </a:t>
            </a:r>
          </a:p>
          <a:p>
            <a:r>
              <a:rPr lang="en-IN" dirty="0" smtClean="0"/>
              <a:t>The development of other genital organ is normal, sexual desire is not affected.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Incidence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IN" dirty="0" smtClean="0"/>
              <a:t>Incidence is low and condition is sporadic.</a:t>
            </a:r>
          </a:p>
          <a:p>
            <a:r>
              <a:rPr lang="en-IN" dirty="0" smtClean="0"/>
              <a:t>common in bulls and boars and is infrequent in rams, stallions, dogs and cats.</a:t>
            </a:r>
          </a:p>
          <a:p>
            <a:r>
              <a:rPr lang="en-IN" dirty="0" smtClean="0"/>
              <a:t>Unilateral testicular </a:t>
            </a:r>
            <a:r>
              <a:rPr lang="en-IN" dirty="0" err="1" smtClean="0"/>
              <a:t>hypoplasia</a:t>
            </a:r>
            <a:r>
              <a:rPr lang="en-IN" dirty="0" smtClean="0"/>
              <a:t> </a:t>
            </a:r>
            <a:r>
              <a:rPr lang="en-IN" dirty="0" smtClean="0">
                <a:sym typeface="Wingdings" pitchFamily="2" charset="2"/>
              </a:rPr>
              <a:t> </a:t>
            </a:r>
            <a:r>
              <a:rPr lang="en-IN" dirty="0" smtClean="0"/>
              <a:t>more common </a:t>
            </a:r>
          </a:p>
          <a:p>
            <a:r>
              <a:rPr lang="en-IN" dirty="0" smtClean="0"/>
              <a:t>In bulls, left sided </a:t>
            </a:r>
            <a:r>
              <a:rPr lang="en-IN" dirty="0" err="1" smtClean="0"/>
              <a:t>hypoplasia</a:t>
            </a:r>
            <a:r>
              <a:rPr lang="en-IN" dirty="0" smtClean="0"/>
              <a:t> (66.7) is more than the right sided.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err="1" smtClean="0"/>
              <a:t>Etiology</a:t>
            </a:r>
            <a:r>
              <a:rPr lang="en-IN" b="1" dirty="0" smtClean="0"/>
              <a:t/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   </a:t>
            </a:r>
            <a:r>
              <a:rPr lang="en-IN" b="1" dirty="0" smtClean="0"/>
              <a:t>caused by a single recessive </a:t>
            </a:r>
            <a:r>
              <a:rPr lang="en-IN" b="1" dirty="0" err="1" smtClean="0"/>
              <a:t>autosomal</a:t>
            </a:r>
            <a:r>
              <a:rPr lang="en-IN" b="1" dirty="0" smtClean="0"/>
              <a:t> gene with incomplete penetration.</a:t>
            </a:r>
          </a:p>
          <a:p>
            <a:r>
              <a:rPr lang="en-IN" dirty="0" smtClean="0"/>
              <a:t>Partial or complete failure of germinal cells to develop in the yolk sac during </a:t>
            </a:r>
            <a:r>
              <a:rPr lang="en-IN" dirty="0" err="1" smtClean="0"/>
              <a:t>fetal</a:t>
            </a:r>
            <a:r>
              <a:rPr lang="en-IN" dirty="0" smtClean="0"/>
              <a:t> life.</a:t>
            </a:r>
          </a:p>
          <a:p>
            <a:r>
              <a:rPr lang="en-IN" dirty="0" smtClean="0"/>
              <a:t>Failure of migration of germinal cells from yolk sac to </a:t>
            </a:r>
            <a:r>
              <a:rPr lang="en-IN" dirty="0" err="1" smtClean="0"/>
              <a:t>gonadal</a:t>
            </a:r>
            <a:r>
              <a:rPr lang="en-IN" dirty="0" smtClean="0"/>
              <a:t> ridge during </a:t>
            </a:r>
            <a:r>
              <a:rPr lang="en-IN" dirty="0" err="1" smtClean="0"/>
              <a:t>fetal</a:t>
            </a:r>
            <a:r>
              <a:rPr lang="en-IN" dirty="0" smtClean="0"/>
              <a:t> life.</a:t>
            </a:r>
          </a:p>
          <a:p>
            <a:r>
              <a:rPr lang="en-IN" dirty="0" smtClean="0"/>
              <a:t>Failure of multiplication of germinal cells in gonad during embryogenesis.</a:t>
            </a:r>
          </a:p>
          <a:p>
            <a:r>
              <a:rPr lang="en-IN" dirty="0" smtClean="0"/>
              <a:t>Degeneration of embryonic germinal cells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IN" b="1" dirty="0" smtClean="0"/>
              <a:t>Symptoms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en-IN" dirty="0" smtClean="0"/>
              <a:t>Lower conception rates in bilaterally affected males.</a:t>
            </a:r>
          </a:p>
          <a:p>
            <a:r>
              <a:rPr lang="en-IN" dirty="0" smtClean="0"/>
              <a:t>The affected testes are usually firmer than normal.</a:t>
            </a:r>
          </a:p>
          <a:p>
            <a:r>
              <a:rPr lang="en-IN" dirty="0" smtClean="0"/>
              <a:t>The scrotum of the affected male is smaller than normal male.</a:t>
            </a:r>
          </a:p>
          <a:p>
            <a:r>
              <a:rPr lang="en-IN" dirty="0" smtClean="0"/>
              <a:t>The spermatic cords of </a:t>
            </a:r>
            <a:r>
              <a:rPr lang="en-IN" dirty="0" err="1" smtClean="0"/>
              <a:t>hypoplastic</a:t>
            </a:r>
            <a:r>
              <a:rPr lang="en-IN" dirty="0" smtClean="0"/>
              <a:t> testicles are shorter.</a:t>
            </a:r>
          </a:p>
          <a:p>
            <a:r>
              <a:rPr lang="en-IN" dirty="0" smtClean="0"/>
              <a:t>A striking feature in partial </a:t>
            </a:r>
            <a:r>
              <a:rPr lang="en-IN" dirty="0" err="1" smtClean="0"/>
              <a:t>hypoplasia</a:t>
            </a:r>
            <a:r>
              <a:rPr lang="en-IN" dirty="0" smtClean="0"/>
              <a:t> is an </a:t>
            </a:r>
            <a:r>
              <a:rPr lang="en-IN" b="1" dirty="0" smtClean="0"/>
              <a:t>increased incidence of proximal protoplasmic droplets in spermatozoa.</a:t>
            </a:r>
          </a:p>
          <a:p>
            <a:r>
              <a:rPr lang="en-IN" dirty="0" smtClean="0"/>
              <a:t>An increased frequency of abnormal sperm head </a:t>
            </a:r>
          </a:p>
          <a:p>
            <a:r>
              <a:rPr lang="en-IN" b="1" dirty="0" smtClean="0"/>
              <a:t>Sexual desire: </a:t>
            </a:r>
            <a:r>
              <a:rPr lang="en-IN" dirty="0" smtClean="0"/>
              <a:t>excellent and coitus is prompt because </a:t>
            </a:r>
            <a:r>
              <a:rPr lang="en-IN" dirty="0" err="1" smtClean="0"/>
              <a:t>Leydig</a:t>
            </a:r>
            <a:r>
              <a:rPr lang="en-IN" dirty="0" smtClean="0"/>
              <a:t> cells remain unaffected.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IN" b="1" dirty="0" smtClean="0"/>
              <a:t>Semen picture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IN" b="1" dirty="0" smtClean="0"/>
              <a:t>Unilateral or partial</a:t>
            </a:r>
          </a:p>
          <a:p>
            <a:r>
              <a:rPr lang="en-IN" dirty="0" smtClean="0"/>
              <a:t>Low concentration</a:t>
            </a:r>
          </a:p>
          <a:p>
            <a:r>
              <a:rPr lang="en-IN" dirty="0" smtClean="0"/>
              <a:t>Low motility</a:t>
            </a:r>
          </a:p>
          <a:p>
            <a:r>
              <a:rPr lang="en-IN" dirty="0" smtClean="0"/>
              <a:t>High incidence of proximal protoplasmic droplets</a:t>
            </a:r>
          </a:p>
          <a:p>
            <a:r>
              <a:rPr lang="en-IN" dirty="0" smtClean="0"/>
              <a:t>Presence of </a:t>
            </a:r>
            <a:r>
              <a:rPr lang="en-IN" b="1" dirty="0" smtClean="0"/>
              <a:t>giant cells(multi-nucleated cells with 6-8 nuclei) and medusa cells (ciliated cells)</a:t>
            </a:r>
          </a:p>
          <a:p>
            <a:r>
              <a:rPr lang="en-US" b="1" dirty="0" smtClean="0"/>
              <a:t>Giant cells </a:t>
            </a:r>
            <a:r>
              <a:rPr lang="en-US" b="1" dirty="0" smtClean="0">
                <a:sym typeface="Wingdings" pitchFamily="2" charset="2"/>
              </a:rPr>
              <a:t> incomplete maturation division of Primary </a:t>
            </a:r>
            <a:r>
              <a:rPr lang="en-US" b="1" dirty="0" err="1" smtClean="0">
                <a:sym typeface="Wingdings" pitchFamily="2" charset="2"/>
              </a:rPr>
              <a:t>Spermatocytes</a:t>
            </a:r>
            <a:endParaRPr lang="en-IN" b="1" dirty="0" smtClean="0"/>
          </a:p>
          <a:p>
            <a:r>
              <a:rPr lang="en-IN" b="1" dirty="0" smtClean="0"/>
              <a:t>Bilateral and complete</a:t>
            </a:r>
          </a:p>
          <a:p>
            <a:r>
              <a:rPr lang="en-IN" dirty="0" smtClean="0"/>
              <a:t>Clear and watery</a:t>
            </a:r>
          </a:p>
          <a:p>
            <a:r>
              <a:rPr lang="en-IN" dirty="0" smtClean="0"/>
              <a:t>Contain few or no sperm.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1345</Words>
  <Application>Microsoft Office PowerPoint</Application>
  <PresentationFormat>On-screen Show (4:3)</PresentationFormat>
  <Paragraphs>160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Testicular Hypoplasia and Testicular Degeneration</vt:lpstr>
      <vt:lpstr>Testicular Hypoplasia</vt:lpstr>
      <vt:lpstr>Testicular hypoplasia</vt:lpstr>
      <vt:lpstr>Slide 4</vt:lpstr>
      <vt:lpstr>Slide 5</vt:lpstr>
      <vt:lpstr> Incidence </vt:lpstr>
      <vt:lpstr> Etiology </vt:lpstr>
      <vt:lpstr>Symptoms </vt:lpstr>
      <vt:lpstr>Semen picture </vt:lpstr>
      <vt:lpstr>Diagnosis </vt:lpstr>
      <vt:lpstr>Slide 11</vt:lpstr>
      <vt:lpstr>Slide 12</vt:lpstr>
      <vt:lpstr>Difference between hypoplastic testicles and atrophic testicles </vt:lpstr>
      <vt:lpstr>Testicular Degeneration</vt:lpstr>
      <vt:lpstr>Slide 15</vt:lpstr>
      <vt:lpstr>Testicular Cells and Degeneration </vt:lpstr>
      <vt:lpstr>Etiology </vt:lpstr>
      <vt:lpstr>Slide 18</vt:lpstr>
      <vt:lpstr>Slide 19</vt:lpstr>
      <vt:lpstr>Nutritional disorders </vt:lpstr>
      <vt:lpstr>Incidence </vt:lpstr>
      <vt:lpstr>Symptoms </vt:lpstr>
      <vt:lpstr>Slide 23</vt:lpstr>
      <vt:lpstr>Semen picture </vt:lpstr>
      <vt:lpstr>Slide 25</vt:lpstr>
      <vt:lpstr>Diagnosis: </vt:lpstr>
      <vt:lpstr>vi) Histology of testis </vt:lpstr>
      <vt:lpstr>Prognosis </vt:lpstr>
      <vt:lpstr>Treatment </vt:lpstr>
      <vt:lpstr>Slide 30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Testicular Hypoplasia</dc:title>
  <dc:creator>user</dc:creator>
  <cp:lastModifiedBy>user</cp:lastModifiedBy>
  <cp:revision>16</cp:revision>
  <dcterms:created xsi:type="dcterms:W3CDTF">2006-08-16T00:00:00Z</dcterms:created>
  <dcterms:modified xsi:type="dcterms:W3CDTF">2020-11-23T04:29:38Z</dcterms:modified>
</cp:coreProperties>
</file>