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5" r:id="rId2"/>
    <p:sldId id="258" r:id="rId3"/>
    <p:sldId id="259" r:id="rId4"/>
    <p:sldId id="260" r:id="rId5"/>
    <p:sldId id="291" r:id="rId6"/>
    <p:sldId id="261" r:id="rId7"/>
    <p:sldId id="263" r:id="rId8"/>
    <p:sldId id="264" r:id="rId9"/>
    <p:sldId id="265" r:id="rId10"/>
    <p:sldId id="287" r:id="rId11"/>
    <p:sldId id="267" r:id="rId12"/>
    <p:sldId id="268" r:id="rId13"/>
    <p:sldId id="288" r:id="rId14"/>
    <p:sldId id="289" r:id="rId15"/>
    <p:sldId id="271" r:id="rId16"/>
    <p:sldId id="292" r:id="rId17"/>
    <p:sldId id="293" r:id="rId18"/>
    <p:sldId id="274" r:id="rId19"/>
    <p:sldId id="275" r:id="rId20"/>
    <p:sldId id="276" r:id="rId21"/>
    <p:sldId id="290" r:id="rId22"/>
    <p:sldId id="277" r:id="rId23"/>
    <p:sldId id="278" r:id="rId24"/>
    <p:sldId id="280" r:id="rId25"/>
    <p:sldId id="281" r:id="rId26"/>
    <p:sldId id="294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08" autoAdjust="0"/>
  </p:normalViewPr>
  <p:slideViewPr>
    <p:cSldViewPr>
      <p:cViewPr varScale="1">
        <p:scale>
          <a:sx n="66" d="100"/>
          <a:sy n="66" d="100"/>
        </p:scale>
        <p:origin x="150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6EEB8-9EA0-464F-88AF-AEB23193D1BB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E9B62-678D-424D-9A07-14C4F59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80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03494-308C-4DDC-AD8B-D6E3D8E969BA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0094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E9B62-678D-424D-9A07-14C4F597C0E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0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838200"/>
            <a:ext cx="7543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GENETICS &amp; BREEDING </a:t>
            </a:r>
            <a:b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– 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Biostatistics &amp; Computer Application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–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&amp;9</a:t>
            </a:r>
            <a:r>
              <a:rPr lang="en-US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Correlation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K G Mandal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Animal Genetics &amp; Breeding </a:t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College, Patna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Animal Sciences University, Patna </a:t>
            </a:r>
            <a:endParaRPr lang="en-US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5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N" sz="15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7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Properties of correlation coefficient: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(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 Ranges from -1 to +1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(ii) Pure number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(iii) No unit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(iv) + 1 is perfect positive correlation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(v)  - 1 is perfect negative correlation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(vi) when r = 0, it means no correlation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(vii) </a:t>
            </a:r>
            <a:r>
              <a:rPr lang="en-IN" dirty="0" err="1" smtClean="0">
                <a:latin typeface="Comic Sans MS" pitchFamily="66" charset="0"/>
              </a:rPr>
              <a:t>r</a:t>
            </a:r>
            <a:r>
              <a:rPr lang="en-IN" baseline="-25000" dirty="0" err="1" smtClean="0">
                <a:latin typeface="Comic Sans MS" pitchFamily="66" charset="0"/>
              </a:rPr>
              <a:t>xy</a:t>
            </a:r>
            <a:r>
              <a:rPr lang="en-IN" dirty="0" smtClean="0">
                <a:latin typeface="Comic Sans MS" pitchFamily="66" charset="0"/>
              </a:rPr>
              <a:t> = </a:t>
            </a:r>
            <a:r>
              <a:rPr lang="en-IN" dirty="0" err="1" smtClean="0">
                <a:latin typeface="Comic Sans MS" pitchFamily="66" charset="0"/>
              </a:rPr>
              <a:t>r</a:t>
            </a:r>
            <a:r>
              <a:rPr lang="en-IN" baseline="-25000" dirty="0" err="1" smtClean="0">
                <a:latin typeface="Comic Sans MS" pitchFamily="66" charset="0"/>
              </a:rPr>
              <a:t>yx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58723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714999"/>
              </a:xfrm>
            </p:spPr>
            <p:txBody>
              <a:bodyPr>
                <a:normAutofit fontScale="77500" lnSpcReduction="20000"/>
              </a:bodyPr>
              <a:lstStyle/>
              <a:p>
                <a:pPr>
                  <a:buNone/>
                </a:pPr>
                <a:r>
                  <a:rPr lang="en-IN" sz="3300" dirty="0" smtClean="0">
                    <a:latin typeface="Comic Sans MS" pitchFamily="66" charset="0"/>
                  </a:rPr>
                  <a:t>	</a:t>
                </a:r>
                <a:r>
                  <a:rPr lang="en-IN" sz="3300" b="1" dirty="0" smtClean="0">
                    <a:solidFill>
                      <a:srgbClr val="FF0000"/>
                    </a:solidFill>
                    <a:latin typeface="Comic Sans MS" pitchFamily="66" charset="0"/>
                  </a:rPr>
                  <a:t>Methods to estimate coefficient of correlation:</a:t>
                </a:r>
                <a:r>
                  <a:rPr lang="en-IN" b="1" dirty="0" smtClean="0"/>
                  <a:t>	</a:t>
                </a:r>
                <a:endParaRPr lang="en-IN" b="1" dirty="0" smtClean="0">
                  <a:latin typeface="Comic Sans MS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IN" b="1" dirty="0" err="1" smtClean="0">
                    <a:solidFill>
                      <a:srgbClr val="002060"/>
                    </a:solidFill>
                    <a:latin typeface="Comic Sans MS" pitchFamily="66" charset="0"/>
                  </a:rPr>
                  <a:t>Pearsonian</a:t>
                </a:r>
                <a:r>
                  <a:rPr lang="en-IN" b="1" dirty="0" smtClean="0">
                    <a:solidFill>
                      <a:srgbClr val="002060"/>
                    </a:solidFill>
                    <a:latin typeface="Comic Sans MS" pitchFamily="66" charset="0"/>
                  </a:rPr>
                  <a:t> method:</a:t>
                </a:r>
              </a:p>
              <a:p>
                <a:pPr>
                  <a:buNone/>
                </a:pPr>
                <a:r>
                  <a:rPr lang="en-IN" dirty="0" smtClean="0">
                    <a:latin typeface="Comic Sans MS" pitchFamily="66" charset="0"/>
                  </a:rPr>
                  <a:t>		</a:t>
                </a:r>
                <a:r>
                  <a:rPr lang="en-IN" dirty="0" smtClean="0">
                    <a:solidFill>
                      <a:srgbClr val="FF0000"/>
                    </a:solidFill>
                    <a:latin typeface="Comic Sans MS" pitchFamily="66" charset="0"/>
                  </a:rPr>
                  <a:t>r</a:t>
                </a:r>
                <a:r>
                  <a:rPr lang="en-IN" baseline="-25000" dirty="0" err="1" smtClean="0">
                    <a:solidFill>
                      <a:srgbClr val="FF0000"/>
                    </a:solidFill>
                    <a:latin typeface="Comic Sans MS" pitchFamily="66" charset="0"/>
                  </a:rPr>
                  <a:t>xy</a:t>
                </a:r>
                <a:r>
                  <a:rPr lang="en-IN" dirty="0" smtClean="0">
                    <a:solidFill>
                      <a:srgbClr val="FF0000"/>
                    </a:solidFill>
                    <a:latin typeface="Comic Sans MS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IN" dirty="0">
                            <a:solidFill>
                              <a:srgbClr val="FF0000"/>
                            </a:solidFill>
                            <a:latin typeface="Comic Sans MS" pitchFamily="66" charset="0"/>
                          </a:rPr>
                          <m:t>Cov</m:t>
                        </m:r>
                        <m:r>
                          <m:rPr>
                            <m:nor/>
                          </m:rPr>
                          <a:rPr lang="en-IN" baseline="-25000" dirty="0">
                            <a:solidFill>
                              <a:srgbClr val="FF0000"/>
                            </a:solidFill>
                            <a:latin typeface="Comic Sans MS" pitchFamily="66" charset="0"/>
                          </a:rPr>
                          <m:t>xy</m:t>
                        </m:r>
                      </m:num>
                      <m:den>
                        <m:r>
                          <m:rPr>
                            <m:nor/>
                          </m:rPr>
                          <a:rPr lang="en-IN" dirty="0">
                            <a:solidFill>
                              <a:srgbClr val="FF0000"/>
                            </a:solidFill>
                            <a:latin typeface="Comic Sans MS" pitchFamily="66" charset="0"/>
                          </a:rPr>
                          <m:t>sd</m:t>
                        </m:r>
                        <m:r>
                          <m:rPr>
                            <m:nor/>
                          </m:rPr>
                          <a:rPr lang="en-IN" baseline="-25000" dirty="0">
                            <a:solidFill>
                              <a:srgbClr val="FF0000"/>
                            </a:solidFill>
                            <a:latin typeface="Comic Sans MS" pitchFamily="66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dirty="0">
                            <a:solidFill>
                              <a:srgbClr val="FF0000"/>
                            </a:solidFill>
                            <a:latin typeface="Comic Sans MS" pitchFamily="66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IN" dirty="0">
                            <a:solidFill>
                              <a:srgbClr val="FF0000"/>
                            </a:solidFill>
                            <a:latin typeface="Comic Sans MS" pitchFamily="66" charset="0"/>
                          </a:rPr>
                          <m:t>sdy</m:t>
                        </m:r>
                      </m:den>
                    </m:f>
                  </m:oMath>
                </a14:m>
                <a:endParaRPr lang="en-IN" dirty="0" smtClean="0">
                  <a:latin typeface="Comic Sans MS" pitchFamily="66" charset="0"/>
                </a:endParaRPr>
              </a:p>
              <a:p>
                <a:pPr>
                  <a:buNone/>
                </a:pPr>
                <a:r>
                  <a:rPr lang="en-IN" dirty="0" smtClean="0">
                    <a:latin typeface="Comic Sans MS" pitchFamily="66" charset="0"/>
                  </a:rPr>
                  <a:t> 	</a:t>
                </a:r>
              </a:p>
              <a:p>
                <a:pPr>
                  <a:buNone/>
                </a:pPr>
                <a:r>
                  <a:rPr lang="en-IN" dirty="0" err="1" smtClean="0">
                    <a:latin typeface="Comic Sans MS" pitchFamily="66" charset="0"/>
                  </a:rPr>
                  <a:t>Cov</a:t>
                </a:r>
                <a:r>
                  <a:rPr lang="en-IN" dirty="0" smtClean="0">
                    <a:latin typeface="Comic Sans MS" pitchFamily="66" charset="0"/>
                  </a:rPr>
                  <a:t> </a:t>
                </a:r>
                <a:r>
                  <a:rPr lang="en-IN" baseline="-25000" dirty="0" err="1" smtClean="0">
                    <a:latin typeface="Comic Sans MS" pitchFamily="66" charset="0"/>
                  </a:rPr>
                  <a:t>xy</a:t>
                </a:r>
                <a:r>
                  <a:rPr lang="en-IN" dirty="0" smtClean="0">
                    <a:latin typeface="Comic Sans MS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[∑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xy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 – (∑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)(∑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)/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]</m:t>
                        </m:r>
                      </m:num>
                      <m:den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−1)</m:t>
                        </m:r>
                      </m:den>
                    </m:f>
                  </m:oMath>
                </a14:m>
                <a:r>
                  <a:rPr lang="en-IN" dirty="0" smtClean="0">
                    <a:latin typeface="Comic Sans MS" pitchFamily="66" charset="0"/>
                  </a:rPr>
                  <a:t> </a:t>
                </a:r>
              </a:p>
              <a:p>
                <a:pPr>
                  <a:buNone/>
                </a:pPr>
                <a:r>
                  <a:rPr lang="en-IN" dirty="0" smtClean="0">
                    <a:latin typeface="Comic Sans MS" pitchFamily="66" charset="0"/>
                  </a:rPr>
                  <a:t> 		</a:t>
                </a:r>
              </a:p>
              <a:p>
                <a:pPr>
                  <a:buNone/>
                </a:pPr>
                <a:r>
                  <a:rPr lang="en-IN" dirty="0" smtClean="0">
                    <a:latin typeface="Comic Sans MS" pitchFamily="66" charset="0"/>
                  </a:rPr>
                  <a:t>	</a:t>
                </a:r>
                <a:r>
                  <a:rPr lang="en-IN" dirty="0" err="1" smtClean="0">
                    <a:latin typeface="Comic Sans MS" pitchFamily="66" charset="0"/>
                  </a:rPr>
                  <a:t>sd</a:t>
                </a:r>
                <a:r>
                  <a:rPr lang="en-IN" baseline="-25000" dirty="0" err="1" smtClean="0">
                    <a:latin typeface="Comic Sans MS" pitchFamily="66" charset="0"/>
                  </a:rPr>
                  <a:t>x</a:t>
                </a:r>
                <a:r>
                  <a:rPr lang="en-IN" dirty="0" smtClean="0">
                    <a:latin typeface="Comic Sans MS" pitchFamily="66" charset="0"/>
                  </a:rPr>
                  <a:t>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IN" dirty="0">
                                <a:latin typeface="Comic Sans MS" pitchFamily="66" charset="0"/>
                              </a:rPr>
                              <m:t>[∑</m:t>
                            </m:r>
                            <m:r>
                              <m:rPr>
                                <m:nor/>
                              </m:rPr>
                              <a:rPr lang="en-IN" dirty="0">
                                <a:latin typeface="Comic Sans MS" pitchFamily="66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IN" baseline="30000" dirty="0">
                                <a:latin typeface="Comic Sans MS" pitchFamily="66" charset="0"/>
                              </a:rPr>
                              <m:t>2 </m:t>
                            </m:r>
                            <m:r>
                              <m:rPr>
                                <m:nor/>
                              </m:rPr>
                              <a:rPr lang="en-IN" dirty="0">
                                <a:latin typeface="Comic Sans MS" pitchFamily="66" charset="0"/>
                              </a:rPr>
                              <m:t> − (∑</m:t>
                            </m:r>
                            <m:r>
                              <m:rPr>
                                <m:nor/>
                              </m:rPr>
                              <a:rPr lang="en-IN" dirty="0">
                                <a:latin typeface="Comic Sans MS" pitchFamily="66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IN" dirty="0">
                                <a:latin typeface="Comic Sans MS" pitchFamily="66" charset="0"/>
                              </a:rPr>
                              <m:t>)2/</m:t>
                            </m:r>
                            <m:r>
                              <m:rPr>
                                <m:nor/>
                              </m:rPr>
                              <a:rPr lang="en-IN" dirty="0">
                                <a:latin typeface="Comic Sans MS" pitchFamily="66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IN" dirty="0">
                                <a:latin typeface="Comic Sans MS" pitchFamily="66" charset="0"/>
                              </a:rPr>
                              <m:t>]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IN" dirty="0">
                                <a:latin typeface="Comic Sans MS" pitchFamily="66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IN" dirty="0">
                                <a:latin typeface="Comic Sans MS" pitchFamily="66" charset="0"/>
                              </a:rPr>
                              <m:t> – 1</m:t>
                            </m:r>
                          </m:den>
                        </m:f>
                      </m:e>
                    </m:rad>
                  </m:oMath>
                </a14:m>
                <a:endParaRPr lang="en-IN" dirty="0" smtClean="0">
                  <a:latin typeface="Comic Sans MS" pitchFamily="66" charset="0"/>
                </a:endParaRPr>
              </a:p>
              <a:p>
                <a:pPr>
                  <a:buNone/>
                </a:pPr>
                <a:r>
                  <a:rPr lang="en-IN" dirty="0" smtClean="0">
                    <a:latin typeface="Comic Sans MS" pitchFamily="66" charset="0"/>
                  </a:rPr>
                  <a:t>	</a:t>
                </a:r>
              </a:p>
              <a:p>
                <a:pPr>
                  <a:buNone/>
                </a:pPr>
                <a:r>
                  <a:rPr lang="en-IN" dirty="0" smtClean="0">
                    <a:latin typeface="Comic Sans MS" pitchFamily="66" charset="0"/>
                  </a:rPr>
                  <a:t>	 </a:t>
                </a:r>
                <a:r>
                  <a:rPr lang="en-IN" dirty="0" err="1" smtClean="0">
                    <a:latin typeface="Comic Sans MS" pitchFamily="66" charset="0"/>
                  </a:rPr>
                  <a:t>sd</a:t>
                </a:r>
                <a:r>
                  <a:rPr lang="en-IN" baseline="-25000" dirty="0" err="1" smtClean="0">
                    <a:latin typeface="Comic Sans MS" pitchFamily="66" charset="0"/>
                  </a:rPr>
                  <a:t>y</a:t>
                </a:r>
                <a:r>
                  <a:rPr lang="en-IN" dirty="0" smtClean="0">
                    <a:latin typeface="Comic Sans MS" pitchFamily="66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IN" dirty="0">
                                <a:latin typeface="Comic Sans MS" pitchFamily="66" charset="0"/>
                              </a:rPr>
                              <m:t>[∑</m:t>
                            </m:r>
                            <m:r>
                              <m:rPr>
                                <m:nor/>
                              </m:rPr>
                              <a:rPr lang="en-IN" dirty="0">
                                <a:latin typeface="Comic Sans MS" pitchFamily="66" charset="0"/>
                              </a:rPr>
                              <m:t>y</m:t>
                            </m:r>
                            <m:r>
                              <m:rPr>
                                <m:nor/>
                              </m:rPr>
                              <a:rPr lang="en-IN" baseline="30000" dirty="0">
                                <a:latin typeface="Comic Sans MS" pitchFamily="66" charset="0"/>
                              </a:rPr>
                              <m:t>2 </m:t>
                            </m:r>
                            <m:r>
                              <m:rPr>
                                <m:nor/>
                              </m:rPr>
                              <a:rPr lang="en-IN" dirty="0">
                                <a:latin typeface="Comic Sans MS" pitchFamily="66" charset="0"/>
                              </a:rPr>
                              <m:t> − (∑</m:t>
                            </m:r>
                            <m:r>
                              <m:rPr>
                                <m:nor/>
                              </m:rPr>
                              <a:rPr lang="en-IN" dirty="0">
                                <a:latin typeface="Comic Sans MS" pitchFamily="66" charset="0"/>
                              </a:rPr>
                              <m:t>y</m:t>
                            </m:r>
                            <m:r>
                              <m:rPr>
                                <m:nor/>
                              </m:rPr>
                              <a:rPr lang="en-IN" dirty="0">
                                <a:latin typeface="Comic Sans MS" pitchFamily="66" charset="0"/>
                              </a:rPr>
                              <m:t>)2/</m:t>
                            </m:r>
                            <m:r>
                              <m:rPr>
                                <m:nor/>
                              </m:rPr>
                              <a:rPr lang="en-IN" dirty="0">
                                <a:latin typeface="Comic Sans MS" pitchFamily="66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IN" dirty="0">
                                <a:latin typeface="Comic Sans MS" pitchFamily="66" charset="0"/>
                              </a:rPr>
                              <m:t>]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IN" dirty="0">
                                <a:latin typeface="Comic Sans MS" pitchFamily="66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IN" dirty="0">
                                <a:latin typeface="Comic Sans MS" pitchFamily="66" charset="0"/>
                              </a:rPr>
                              <m:t> − 1</m:t>
                            </m:r>
                          </m:den>
                        </m:f>
                      </m:e>
                    </m:rad>
                  </m:oMath>
                </a14:m>
                <a:endParaRPr lang="en-IN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714999"/>
              </a:xfrm>
              <a:blipFill rotWithShape="0">
                <a:blip r:embed="rId3"/>
                <a:stretch>
                  <a:fillRect l="-1556" t="-2241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229600" cy="601980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IN" dirty="0" smtClean="0"/>
                  <a:t>	 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[∑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xy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 – (∑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)(∑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)/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]</m:t>
                        </m:r>
                      </m:num>
                      <m:den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−1)</m:t>
                        </m:r>
                      </m:den>
                    </m:f>
                  </m:oMath>
                </a14:m>
                <a:r>
                  <a:rPr lang="en-IN" dirty="0">
                    <a:latin typeface="Comic Sans MS" pitchFamily="66" charset="0"/>
                  </a:rPr>
                  <a:t> </a:t>
                </a:r>
                <a:endParaRPr lang="en-IN" dirty="0" smtClean="0"/>
              </a:p>
              <a:p>
                <a:pPr>
                  <a:buNone/>
                </a:pPr>
                <a:r>
                  <a:rPr lang="en-IN" dirty="0" smtClean="0"/>
                  <a:t> </a:t>
                </a:r>
                <a:r>
                  <a:rPr lang="en-IN" dirty="0" err="1"/>
                  <a:t>r</a:t>
                </a:r>
                <a:r>
                  <a:rPr lang="en-IN" baseline="-25000" dirty="0" err="1"/>
                  <a:t>XY</a:t>
                </a:r>
                <a:r>
                  <a:rPr lang="en-IN" dirty="0"/>
                  <a:t> = </a:t>
                </a:r>
                <a:r>
                  <a:rPr lang="en-IN" baseline="-25000" dirty="0" smtClean="0"/>
                  <a:t>------------------------------------------------------------------------------</a:t>
                </a:r>
              </a:p>
              <a:p>
                <a:pPr>
                  <a:buNone/>
                </a:pPr>
                <a:r>
                  <a:rPr lang="en-IN" baseline="-25000" dirty="0" smtClean="0"/>
                  <a:t> </a:t>
                </a:r>
                <a:r>
                  <a:rPr lang="en-IN" dirty="0" smtClean="0"/>
                  <a:t> 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IN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[∑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IN" sz="2800" baseline="30000" dirty="0">
                                <a:latin typeface="Comic Sans MS" pitchFamily="66" charset="0"/>
                              </a:rPr>
                              <m:t>2 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 − (∑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)2/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]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 – 1</m:t>
                            </m:r>
                          </m:den>
                        </m:f>
                      </m:e>
                    </m:rad>
                  </m:oMath>
                </a14:m>
                <a:r>
                  <a:rPr lang="en-IN" sz="2800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IN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[∑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y</m:t>
                            </m:r>
                            <m:r>
                              <m:rPr>
                                <m:nor/>
                              </m:rPr>
                              <a:rPr lang="en-IN" sz="2800" baseline="30000" dirty="0">
                                <a:latin typeface="Comic Sans MS" pitchFamily="66" charset="0"/>
                              </a:rPr>
                              <m:t>2 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 − (∑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y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)2/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]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 − 1</m:t>
                            </m:r>
                          </m:den>
                        </m:f>
                      </m:e>
                    </m:rad>
                  </m:oMath>
                </a14:m>
                <a:endParaRPr lang="en-IN" sz="2800" dirty="0" smtClean="0">
                  <a:latin typeface="Comic Sans MS" pitchFamily="66" charset="0"/>
                </a:endParaRPr>
              </a:p>
              <a:p>
                <a:pPr>
                  <a:buNone/>
                </a:pPr>
                <a:endParaRPr lang="en-IN" sz="2800" dirty="0" smtClean="0">
                  <a:latin typeface="Comic Sans MS" pitchFamily="66" charset="0"/>
                </a:endParaRPr>
              </a:p>
              <a:p>
                <a:pPr>
                  <a:buNone/>
                </a:pPr>
                <a:r>
                  <a:rPr lang="en-US" sz="2800" dirty="0">
                    <a:latin typeface="Comic Sans MS" panose="030F0702030302020204" pitchFamily="66" charset="0"/>
                  </a:rPr>
                  <a:t>r</a:t>
                </a:r>
                <a:r>
                  <a:rPr lang="en-US" sz="2800" baseline="-25000" dirty="0" err="1">
                    <a:latin typeface="Comic Sans MS" panose="030F0702030302020204" pitchFamily="66" charset="0"/>
                  </a:rPr>
                  <a:t>XY</a:t>
                </a:r>
                <a:r>
                  <a:rPr lang="en-US" sz="2800" dirty="0">
                    <a:latin typeface="Comic Sans MS" panose="030F0702030302020204" pitchFamily="66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−1)</m:t>
                        </m:r>
                        <m:r>
                          <m:rPr>
                            <m:nor/>
                          </m:rPr>
                          <a:rPr lang="en-IN" sz="2800" dirty="0">
                            <a:latin typeface="Comic Sans MS" pitchFamily="66" charset="0"/>
                          </a:rPr>
                          <m:t>[∑</m:t>
                        </m:r>
                        <m:r>
                          <m:rPr>
                            <m:nor/>
                          </m:rPr>
                          <a:rPr lang="en-IN" sz="2800" dirty="0">
                            <a:latin typeface="Comic Sans MS" pitchFamily="66" charset="0"/>
                          </a:rPr>
                          <m:t>xy</m:t>
                        </m:r>
                        <m:r>
                          <m:rPr>
                            <m:nor/>
                          </m:rPr>
                          <a:rPr lang="en-IN" sz="2800" dirty="0">
                            <a:latin typeface="Comic Sans MS" pitchFamily="66" charset="0"/>
                          </a:rPr>
                          <m:t> – (∑</m:t>
                        </m:r>
                        <m:r>
                          <m:rPr>
                            <m:nor/>
                          </m:rPr>
                          <a:rPr lang="en-IN" sz="2800" dirty="0">
                            <a:latin typeface="Comic Sans MS" pitchFamily="66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sz="2800" dirty="0">
                            <a:latin typeface="Comic Sans MS" pitchFamily="66" charset="0"/>
                          </a:rPr>
                          <m:t>)(∑</m:t>
                        </m:r>
                        <m:r>
                          <m:rPr>
                            <m:nor/>
                          </m:rPr>
                          <a:rPr lang="en-IN" sz="2800" dirty="0">
                            <a:latin typeface="Comic Sans MS" pitchFamily="66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IN" sz="2800" dirty="0">
                            <a:latin typeface="Comic Sans MS" pitchFamily="66" charset="0"/>
                          </a:rPr>
                          <m:t>)/</m:t>
                        </m:r>
                        <m:r>
                          <m:rPr>
                            <m:nor/>
                          </m:rPr>
                          <a:rPr lang="en-IN" sz="2800" dirty="0">
                            <a:latin typeface="Comic Sans MS" pitchFamily="66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IN" sz="2800" dirty="0">
                            <a:latin typeface="Comic Sans MS" pitchFamily="66" charset="0"/>
                          </a:rPr>
                          <m:t>]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−1)</m:t>
                        </m:r>
                        <m:rad>
                          <m:radPr>
                            <m:degHide m:val="on"/>
                            <m:ctrlPr>
                              <a:rPr lang="en-IN" sz="2800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[∑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IN" sz="2800" baseline="30000" dirty="0">
                                <a:latin typeface="Comic Sans MS" pitchFamily="66" charset="0"/>
                              </a:rPr>
                              <m:t>2 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 − (∑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)2/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]</m:t>
                            </m:r>
                            <m:r>
                              <m:rPr>
                                <m:nor/>
                              </m:rPr>
                              <a:rPr lang="en-US" sz="2800" dirty="0">
                                <a:latin typeface="Comic Sans MS" pitchFamily="66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[∑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y</m:t>
                            </m:r>
                            <m:r>
                              <m:rPr>
                                <m:nor/>
                              </m:rPr>
                              <a:rPr lang="en-IN" sz="2800" baseline="30000" dirty="0">
                                <a:latin typeface="Comic Sans MS" pitchFamily="66" charset="0"/>
                              </a:rPr>
                              <m:t>2 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 − (∑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y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)2/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IN" sz="2800" dirty="0">
                                <a:latin typeface="Comic Sans MS" pitchFamily="66" charset="0"/>
                              </a:rPr>
                              <m:t>]</m:t>
                            </m:r>
                          </m:e>
                        </m:rad>
                      </m:den>
                    </m:f>
                  </m:oMath>
                </a14:m>
                <a:endParaRPr lang="en-US" sz="2800" baseline="-25000" dirty="0">
                  <a:latin typeface="Comic Sans MS" panose="030F0702030302020204" pitchFamily="66" charset="0"/>
                </a:endParaRPr>
              </a:p>
              <a:p>
                <a:pPr>
                  <a:buNone/>
                </a:pPr>
                <a:endParaRPr lang="en-IN" sz="2800" dirty="0" smtClean="0">
                  <a:latin typeface="Comic Sans MS" pitchFamily="66" charset="0"/>
                </a:endParaRPr>
              </a:p>
              <a:p>
                <a:pPr>
                  <a:buNone/>
                </a:pPr>
                <a:r>
                  <a:rPr lang="en-IN" sz="2800" dirty="0">
                    <a:latin typeface="Comic Sans MS" pitchFamily="66" charset="0"/>
                  </a:rPr>
                  <a:t>	</a:t>
                </a:r>
                <a:r>
                  <a:rPr lang="en-IN" sz="2800" dirty="0" smtClean="0">
                    <a:latin typeface="Comic Sans MS" pitchFamily="66" charset="0"/>
                  </a:rPr>
                  <a:t>W</a:t>
                </a:r>
                <a:r>
                  <a:rPr lang="en-IN" dirty="0" smtClean="0">
                    <a:latin typeface="Comic Sans MS" pitchFamily="66" charset="0"/>
                  </a:rPr>
                  <a:t>here, </a:t>
                </a:r>
                <a:r>
                  <a:rPr lang="en-IN" dirty="0" smtClean="0">
                    <a:solidFill>
                      <a:srgbClr val="FF0000"/>
                    </a:solidFill>
                    <a:latin typeface="Comic Sans MS" pitchFamily="66" charset="0"/>
                  </a:rPr>
                  <a:t>N</a:t>
                </a:r>
                <a:r>
                  <a:rPr lang="en-IN" dirty="0" smtClean="0">
                    <a:latin typeface="Comic Sans MS" pitchFamily="66" charset="0"/>
                  </a:rPr>
                  <a:t> = </a:t>
                </a:r>
                <a:r>
                  <a:rPr lang="en-IN" dirty="0" smtClean="0">
                    <a:solidFill>
                      <a:srgbClr val="00B050"/>
                    </a:solidFill>
                    <a:latin typeface="Comic Sans MS" pitchFamily="66" charset="0"/>
                  </a:rPr>
                  <a:t>pair number of observation</a:t>
                </a:r>
                <a:endParaRPr lang="en-IN" sz="2800" dirty="0" smtClean="0">
                  <a:solidFill>
                    <a:srgbClr val="00B050"/>
                  </a:solidFill>
                  <a:latin typeface="Comic Sans MS" pitchFamily="66" charset="0"/>
                </a:endParaRPr>
              </a:p>
              <a:p>
                <a:pPr>
                  <a:buNone/>
                </a:pPr>
                <a:endParaRPr lang="en-IN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229600" cy="6019800"/>
              </a:xfrm>
              <a:blipFill rotWithShape="0"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9436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just">
                  <a:buNone/>
                </a:pPr>
                <a:r>
                  <a:rPr lang="en-US" sz="2800" b="1" dirty="0" smtClean="0">
                    <a:latin typeface="Comic Sans MS" panose="030F0702030302020204" pitchFamily="66" charset="0"/>
                  </a:rPr>
                  <a:t>Problem 1.</a:t>
                </a:r>
                <a:r>
                  <a:rPr lang="en-US" sz="2800" dirty="0" smtClean="0">
                    <a:latin typeface="Comic Sans MS" panose="030F0702030302020204" pitchFamily="66" charset="0"/>
                  </a:rPr>
                  <a:t> Estimate the coefficient of correlation between two variables x &amp; y from the following set of data.</a:t>
                </a:r>
              </a:p>
              <a:p>
                <a:pPr marL="0" indent="0" algn="just">
                  <a:buNone/>
                </a:pPr>
                <a:endParaRPr lang="en-US" sz="2800" dirty="0">
                  <a:latin typeface="Comic Sans MS" panose="030F0702030302020204" pitchFamily="66" charset="0"/>
                </a:endParaRPr>
              </a:p>
              <a:p>
                <a:pPr marL="0" indent="0" algn="just">
                  <a:buNone/>
                </a:pPr>
                <a:endParaRPr lang="en-US" sz="2800" dirty="0" smtClean="0">
                  <a:latin typeface="Comic Sans MS" panose="030F0702030302020204" pitchFamily="66" charset="0"/>
                </a:endParaRPr>
              </a:p>
              <a:p>
                <a:pPr marL="0" indent="0" algn="just">
                  <a:buNone/>
                </a:pPr>
                <a:endParaRPr lang="en-US" sz="2800" dirty="0">
                  <a:latin typeface="Comic Sans MS" panose="030F0702030302020204" pitchFamily="66" charset="0"/>
                </a:endParaRPr>
              </a:p>
              <a:p>
                <a:pPr marL="0" indent="0" algn="just">
                  <a:buNone/>
                </a:pPr>
                <a:endParaRPr lang="en-US" sz="2800" dirty="0" smtClean="0">
                  <a:latin typeface="Comic Sans MS" panose="030F0702030302020204" pitchFamily="66" charset="0"/>
                </a:endParaRPr>
              </a:p>
              <a:p>
                <a:pPr marL="0" indent="0" algn="just">
                  <a:buNone/>
                </a:pPr>
                <a:endParaRPr lang="en-US" sz="2800" dirty="0">
                  <a:latin typeface="Comic Sans MS" panose="030F0702030302020204" pitchFamily="66" charset="0"/>
                </a:endParaRPr>
              </a:p>
              <a:p>
                <a:pPr marL="0" indent="0" algn="just">
                  <a:buNone/>
                </a:pPr>
                <a:endParaRPr lang="en-US" sz="2800" dirty="0" smtClean="0">
                  <a:latin typeface="Comic Sans MS" panose="030F0702030302020204" pitchFamily="66" charset="0"/>
                </a:endParaRPr>
              </a:p>
              <a:p>
                <a:pPr marL="0" indent="0" algn="just">
                  <a:buNone/>
                </a:pPr>
                <a:r>
                  <a:rPr lang="en-US" sz="2800" dirty="0">
                    <a:latin typeface="Comic Sans MS" panose="030F0702030302020204" pitchFamily="66" charset="0"/>
                  </a:rPr>
                  <a:t>	</a:t>
                </a:r>
                <a:endParaRPr lang="en-US" sz="2800" dirty="0" smtClean="0">
                  <a:latin typeface="Comic Sans MS" panose="030F0702030302020204" pitchFamily="66" charset="0"/>
                </a:endParaRPr>
              </a:p>
              <a:p>
                <a:pPr marL="0" indent="0" algn="just">
                  <a:buNone/>
                </a:pPr>
                <a:r>
                  <a:rPr lang="en-US" sz="2800" dirty="0">
                    <a:latin typeface="Comic Sans MS" panose="030F0702030302020204" pitchFamily="66" charset="0"/>
                  </a:rPr>
                  <a:t>	</a:t>
                </a:r>
                <a:r>
                  <a:rPr lang="en-US" sz="2800" dirty="0" err="1" smtClean="0">
                    <a:latin typeface="Comic Sans MS" panose="030F0702030302020204" pitchFamily="66" charset="0"/>
                  </a:rPr>
                  <a:t>r</a:t>
                </a:r>
                <a:r>
                  <a:rPr lang="en-US" sz="2800" baseline="-25000" dirty="0" err="1" smtClean="0">
                    <a:latin typeface="Comic Sans MS" panose="030F0702030302020204" pitchFamily="66" charset="0"/>
                  </a:rPr>
                  <a:t>XY</a:t>
                </a:r>
                <a:r>
                  <a:rPr lang="en-US" sz="2800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IN" sz="2000" dirty="0">
                            <a:latin typeface="Comic Sans MS" pitchFamily="66" charset="0"/>
                          </a:rPr>
                          <m:t>[∑</m:t>
                        </m:r>
                        <m:r>
                          <m:rPr>
                            <m:nor/>
                          </m:rPr>
                          <a:rPr lang="en-IN" sz="2000" dirty="0">
                            <a:latin typeface="Comic Sans MS" pitchFamily="66" charset="0"/>
                          </a:rPr>
                          <m:t>xy</m:t>
                        </m:r>
                        <m:r>
                          <m:rPr>
                            <m:nor/>
                          </m:rPr>
                          <a:rPr lang="en-IN" sz="2000" dirty="0">
                            <a:latin typeface="Comic Sans MS" pitchFamily="66" charset="0"/>
                          </a:rPr>
                          <m:t> – (∑</m:t>
                        </m:r>
                        <m:r>
                          <m:rPr>
                            <m:nor/>
                          </m:rPr>
                          <a:rPr lang="en-IN" sz="2000" dirty="0">
                            <a:latin typeface="Comic Sans MS" pitchFamily="66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sz="2000" dirty="0">
                            <a:latin typeface="Comic Sans MS" pitchFamily="66" charset="0"/>
                          </a:rPr>
                          <m:t>)(∑</m:t>
                        </m:r>
                        <m:r>
                          <m:rPr>
                            <m:nor/>
                          </m:rPr>
                          <a:rPr lang="en-IN" sz="2000" dirty="0">
                            <a:latin typeface="Comic Sans MS" pitchFamily="66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IN" sz="2000" dirty="0">
                            <a:latin typeface="Comic Sans MS" pitchFamily="66" charset="0"/>
                          </a:rPr>
                          <m:t>)/</m:t>
                        </m:r>
                        <m:r>
                          <m:rPr>
                            <m:nor/>
                          </m:rPr>
                          <a:rPr lang="en-IN" sz="2000" dirty="0">
                            <a:latin typeface="Comic Sans MS" pitchFamily="66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IN" sz="2000" dirty="0">
                            <a:latin typeface="Comic Sans MS" pitchFamily="66" charset="0"/>
                          </a:rPr>
                          <m:t>]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IN" sz="2000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en-IN" sz="2000" dirty="0">
                                <a:latin typeface="Comic Sans MS" pitchFamily="66" charset="0"/>
                              </a:rPr>
                              <m:t>[∑</m:t>
                            </m:r>
                            <m:r>
                              <m:rPr>
                                <m:nor/>
                              </m:rPr>
                              <a:rPr lang="en-IN" sz="2000" dirty="0">
                                <a:latin typeface="Comic Sans MS" pitchFamily="66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IN" sz="2000" baseline="30000" dirty="0">
                                <a:latin typeface="Comic Sans MS" pitchFamily="66" charset="0"/>
                              </a:rPr>
                              <m:t>2 </m:t>
                            </m:r>
                            <m:r>
                              <m:rPr>
                                <m:nor/>
                              </m:rPr>
                              <a:rPr lang="en-IN" sz="2000" dirty="0">
                                <a:latin typeface="Comic Sans MS" pitchFamily="66" charset="0"/>
                              </a:rPr>
                              <m:t> − (∑</m:t>
                            </m:r>
                            <m:r>
                              <m:rPr>
                                <m:nor/>
                              </m:rPr>
                              <a:rPr lang="en-IN" sz="2000" dirty="0">
                                <a:latin typeface="Comic Sans MS" pitchFamily="66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IN" sz="2000" dirty="0">
                                <a:latin typeface="Comic Sans MS" pitchFamily="66" charset="0"/>
                              </a:rPr>
                              <m:t>)2/</m:t>
                            </m:r>
                            <m:r>
                              <m:rPr>
                                <m:nor/>
                              </m:rPr>
                              <a:rPr lang="en-IN" sz="2000" dirty="0">
                                <a:latin typeface="Comic Sans MS" pitchFamily="66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IN" sz="2000" dirty="0">
                                <a:latin typeface="Comic Sans MS" pitchFamily="66" charset="0"/>
                              </a:rPr>
                              <m:t>]</m:t>
                            </m:r>
                            <m:r>
                              <m:rPr>
                                <m:nor/>
                              </m:rPr>
                              <a:rPr lang="en-US" sz="2000" dirty="0">
                                <a:latin typeface="Comic Sans MS" pitchFamily="66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IN" sz="2000" dirty="0">
                                <a:latin typeface="Comic Sans MS" pitchFamily="66" charset="0"/>
                              </a:rPr>
                              <m:t>[∑</m:t>
                            </m:r>
                            <m:r>
                              <m:rPr>
                                <m:nor/>
                              </m:rPr>
                              <a:rPr lang="en-IN" sz="2000" dirty="0">
                                <a:latin typeface="Comic Sans MS" pitchFamily="66" charset="0"/>
                              </a:rPr>
                              <m:t>y</m:t>
                            </m:r>
                            <m:r>
                              <m:rPr>
                                <m:nor/>
                              </m:rPr>
                              <a:rPr lang="en-IN" sz="2000" baseline="30000" dirty="0">
                                <a:latin typeface="Comic Sans MS" pitchFamily="66" charset="0"/>
                              </a:rPr>
                              <m:t>2 </m:t>
                            </m:r>
                            <m:r>
                              <m:rPr>
                                <m:nor/>
                              </m:rPr>
                              <a:rPr lang="en-IN" sz="2000" dirty="0">
                                <a:latin typeface="Comic Sans MS" pitchFamily="66" charset="0"/>
                              </a:rPr>
                              <m:t> − (∑</m:t>
                            </m:r>
                            <m:r>
                              <m:rPr>
                                <m:nor/>
                              </m:rPr>
                              <a:rPr lang="en-IN" sz="2000" dirty="0">
                                <a:latin typeface="Comic Sans MS" pitchFamily="66" charset="0"/>
                              </a:rPr>
                              <m:t>y</m:t>
                            </m:r>
                            <m:r>
                              <m:rPr>
                                <m:nor/>
                              </m:rPr>
                              <a:rPr lang="en-IN" sz="2000" dirty="0">
                                <a:latin typeface="Comic Sans MS" pitchFamily="66" charset="0"/>
                              </a:rPr>
                              <m:t>)2/</m:t>
                            </m:r>
                            <m:r>
                              <m:rPr>
                                <m:nor/>
                              </m:rPr>
                              <a:rPr lang="en-IN" sz="2000" dirty="0">
                                <a:latin typeface="Comic Sans MS" pitchFamily="66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IN" sz="2000" dirty="0">
                                <a:latin typeface="Comic Sans MS" pitchFamily="66" charset="0"/>
                              </a:rPr>
                              <m:t>]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000" baseline="-25000" dirty="0" smtClean="0">
                    <a:latin typeface="Comic Sans MS" panose="030F0702030302020204" pitchFamily="66" charset="0"/>
                  </a:rPr>
                  <a:t>	</a:t>
                </a:r>
              </a:p>
              <a:p>
                <a:pPr marL="0" indent="0" algn="just">
                  <a:buNone/>
                </a:pPr>
                <a:r>
                  <a:rPr lang="en-US" sz="2000" baseline="-25000" dirty="0">
                    <a:latin typeface="Comic Sans MS" panose="030F0702030302020204" pitchFamily="66" charset="0"/>
                  </a:rPr>
                  <a:t>	 </a:t>
                </a:r>
                <a:r>
                  <a:rPr lang="en-US" sz="2000" dirty="0" smtClean="0">
                    <a:latin typeface="Comic Sans MS" panose="030F0702030302020204" pitchFamily="66" charset="0"/>
                  </a:rPr>
                  <a:t>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IN" sz="2200" dirty="0">
                            <a:latin typeface="Comic Sans MS" pitchFamily="66" charset="0"/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en-US" sz="2200" b="0" i="0" dirty="0" smtClean="0">
                            <a:latin typeface="Comic Sans MS" pitchFamily="66" charset="0"/>
                          </a:rPr>
                          <m:t>250</m:t>
                        </m:r>
                        <m:r>
                          <m:rPr>
                            <m:nor/>
                          </m:rPr>
                          <a:rPr lang="en-IN" sz="2200" dirty="0">
                            <a:latin typeface="Comic Sans MS" pitchFamily="66" charset="0"/>
                          </a:rPr>
                          <m:t> – </m:t>
                        </m:r>
                        <m:r>
                          <m:rPr>
                            <m:nor/>
                          </m:rPr>
                          <a:rPr lang="en-US" sz="2200" b="0" i="0" dirty="0" smtClean="0">
                            <a:latin typeface="Comic Sans MS" pitchFamily="66" charset="0"/>
                          </a:rPr>
                          <m:t>30</m:t>
                        </m:r>
                        <m:r>
                          <m:rPr>
                            <m:nor/>
                          </m:rPr>
                          <a:rPr lang="en-US" sz="2200" b="0" i="0" dirty="0" smtClean="0">
                            <a:latin typeface="Comic Sans MS" pitchFamily="66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200" b="0" i="0" dirty="0" smtClean="0">
                            <a:latin typeface="Comic Sans MS" pitchFamily="66" charset="0"/>
                          </a:rPr>
                          <m:t>40</m:t>
                        </m:r>
                        <m:r>
                          <m:rPr>
                            <m:nor/>
                          </m:rPr>
                          <a:rPr lang="en-IN" sz="2200" dirty="0">
                            <a:latin typeface="Comic Sans MS" pitchFamily="66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en-US" sz="2200" b="0" i="0" dirty="0" smtClean="0">
                            <a:latin typeface="Comic Sans MS" pitchFamily="66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IN" sz="2200" dirty="0">
                            <a:latin typeface="Comic Sans MS" pitchFamily="66" charset="0"/>
                          </a:rPr>
                          <m:t>]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IN" sz="2200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latin typeface="Cambria Math" panose="02040503050406030204" pitchFamily="18" charset="0"/>
                              </a:rPr>
                              <m:t>190</m:t>
                            </m:r>
                            <m:r>
                              <m:rPr>
                                <m:nor/>
                              </m:rPr>
                              <a:rPr lang="en-IN" sz="2200" baseline="30000" dirty="0">
                                <a:latin typeface="Comic Sans MS" pitchFamily="66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IN" sz="2200" dirty="0">
                                <a:latin typeface="Comic Sans MS" pitchFamily="66" charset="0"/>
                              </a:rPr>
                              <m:t> − </m:t>
                            </m:r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latin typeface="Comic Sans MS" pitchFamily="66" charset="0"/>
                              </a:rPr>
                              <m:t>30</m:t>
                            </m:r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latin typeface="Comic Sans MS" pitchFamily="66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latin typeface="Comic Sans MS" pitchFamily="66" charset="0"/>
                              </a:rPr>
                              <m:t>30</m:t>
                            </m:r>
                            <m:r>
                              <m:rPr>
                                <m:nor/>
                              </m:rPr>
                              <a:rPr lang="en-IN" sz="2200" dirty="0">
                                <a:latin typeface="Comic Sans MS" pitchFamily="66" charset="0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latin typeface="Comic Sans MS" pitchFamily="66" charset="0"/>
                              </a:rPr>
                              <m:t>5</m:t>
                            </m:r>
                            <m:r>
                              <m:rPr>
                                <m:nor/>
                              </m:rPr>
                              <a:rPr lang="en-IN" sz="2200" dirty="0">
                                <a:latin typeface="Comic Sans MS" pitchFamily="66" charset="0"/>
                              </a:rPr>
                              <m:t>]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Comic Sans MS" pitchFamily="66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latin typeface="Comic Sans MS" pitchFamily="66" charset="0"/>
                              </a:rPr>
                              <m:t>[330</m:t>
                            </m:r>
                            <m:r>
                              <m:rPr>
                                <m:nor/>
                              </m:rPr>
                              <a:rPr lang="en-IN" sz="2200" baseline="30000" dirty="0">
                                <a:latin typeface="Comic Sans MS" pitchFamily="66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IN" sz="2200" dirty="0">
                                <a:latin typeface="Comic Sans MS" pitchFamily="66" charset="0"/>
                              </a:rPr>
                              <m:t> − </m:t>
                            </m:r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latin typeface="Comic Sans MS" pitchFamily="66" charset="0"/>
                              </a:rPr>
                              <m:t>40</m:t>
                            </m:r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latin typeface="Comic Sans MS" pitchFamily="66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latin typeface="Comic Sans MS" pitchFamily="66" charset="0"/>
                              </a:rPr>
                              <m:t>40</m:t>
                            </m:r>
                            <m:r>
                              <m:rPr>
                                <m:nor/>
                              </m:rPr>
                              <a:rPr lang="en-IN" sz="2200" dirty="0">
                                <a:latin typeface="Comic Sans MS" pitchFamily="66" charset="0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latin typeface="Comic Sans MS" pitchFamily="66" charset="0"/>
                              </a:rPr>
                              <m:t>5</m:t>
                            </m:r>
                            <m:r>
                              <m:rPr>
                                <m:nor/>
                              </m:rPr>
                              <a:rPr lang="en-IN" sz="2200" dirty="0">
                                <a:latin typeface="Comic Sans MS" pitchFamily="66" charset="0"/>
                              </a:rPr>
                              <m:t>]</m:t>
                            </m:r>
                          </m:e>
                        </m:rad>
                      </m:den>
                    </m:f>
                  </m:oMath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943600"/>
              </a:xfrm>
              <a:blipFill rotWithShape="0">
                <a:blip r:embed="rId2"/>
                <a:stretch>
                  <a:fillRect l="-1333" t="-1538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121264"/>
              </p:ext>
            </p:extLst>
          </p:nvPr>
        </p:nvGraphicFramePr>
        <p:xfrm>
          <a:off x="1295400" y="167132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939800"/>
                <a:gridCol w="10922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Sl.</a:t>
                      </a:r>
                      <a:r>
                        <a:rPr lang="en-US" b="1" baseline="0" dirty="0" smtClean="0"/>
                        <a:t> No.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XY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975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	</a:t>
                </a:r>
                <a:r>
                  <a:rPr lang="en-US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</a:t>
                </a:r>
                <a:r>
                  <a:rPr lang="en-US" baseline="-250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XY</a:t>
                </a:r>
                <a:r>
                  <a:rPr lang="en-US" dirty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IN" sz="2400" dirty="0">
                            <a:latin typeface="Comic Sans MS" pitchFamily="66" charset="0"/>
                          </a:rPr>
                          <m:t>[∑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Comic Sans MS" pitchFamily="66" charset="0"/>
                          </a:rPr>
                          <m:t>xy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Comic Sans MS" pitchFamily="66" charset="0"/>
                          </a:rPr>
                          <m:t> – (∑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Comic Sans MS" pitchFamily="66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Comic Sans MS" pitchFamily="66" charset="0"/>
                          </a:rPr>
                          <m:t>)(∑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Comic Sans MS" pitchFamily="66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Comic Sans MS" pitchFamily="66" charset="0"/>
                          </a:rPr>
                          <m:t>)/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Comic Sans MS" pitchFamily="66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Comic Sans MS" pitchFamily="66" charset="0"/>
                          </a:rPr>
                          <m:t>]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IN" sz="2400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[∑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IN" sz="2400" baseline="30000" dirty="0">
                                <a:latin typeface="Comic Sans MS" pitchFamily="66" charset="0"/>
                              </a:rPr>
                              <m:t>2 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 − (∑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)2/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]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latin typeface="Comic Sans MS" pitchFamily="66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[∑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y</m:t>
                            </m:r>
                            <m:r>
                              <m:rPr>
                                <m:nor/>
                              </m:rPr>
                              <a:rPr lang="en-IN" sz="2400" baseline="30000" dirty="0">
                                <a:latin typeface="Comic Sans MS" pitchFamily="66" charset="0"/>
                              </a:rPr>
                              <m:t>2 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 − (∑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y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)2/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]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mic Sans MS" panose="030F0702030302020204" pitchFamily="66" charset="0"/>
                  </a:rPr>
                  <a:t>	</a:t>
                </a:r>
                <a:r>
                  <a:rPr lang="en-US" dirty="0" smtClean="0">
                    <a:latin typeface="Comic Sans MS" panose="030F0702030302020204" pitchFamily="66" charset="0"/>
                  </a:rPr>
                  <a:t>	= </a:t>
                </a:r>
                <a:r>
                  <a:rPr lang="en-US" sz="28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IN" sz="2400" dirty="0">
                            <a:latin typeface="Comic Sans MS" pitchFamily="66" charset="0"/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Comic Sans MS" pitchFamily="66" charset="0"/>
                          </a:rPr>
                          <m:t>250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Comic Sans MS" pitchFamily="66" charset="0"/>
                          </a:rPr>
                          <m:t> – 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Comic Sans MS" pitchFamily="66" charset="0"/>
                          </a:rPr>
                          <m:t>30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Comic Sans MS" pitchFamily="66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Comic Sans MS" pitchFamily="66" charset="0"/>
                          </a:rPr>
                          <m:t>40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Comic Sans MS" pitchFamily="66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Comic Sans MS" pitchFamily="66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Comic Sans MS" pitchFamily="66" charset="0"/>
                          </a:rPr>
                          <m:t>]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IN" sz="2400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en-US" sz="2400" dirty="0">
                                <a:latin typeface="Cambria Math" panose="02040503050406030204" pitchFamily="18" charset="0"/>
                              </a:rPr>
                              <m:t>190</m:t>
                            </m:r>
                            <m:r>
                              <m:rPr>
                                <m:nor/>
                              </m:rPr>
                              <a:rPr lang="en-IN" sz="2400" baseline="30000" dirty="0">
                                <a:latin typeface="Comic Sans MS" pitchFamily="66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 − 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latin typeface="Comic Sans MS" pitchFamily="66" charset="0"/>
                              </a:rPr>
                              <m:t>30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latin typeface="Comic Sans MS" pitchFamily="66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latin typeface="Comic Sans MS" pitchFamily="66" charset="0"/>
                              </a:rPr>
                              <m:t>30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latin typeface="Comic Sans MS" pitchFamily="66" charset="0"/>
                              </a:rPr>
                              <m:t>5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]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latin typeface="Comic Sans MS" pitchFamily="66" charset="0"/>
                              </a:rPr>
                              <m:t> [330</m:t>
                            </m:r>
                            <m:r>
                              <m:rPr>
                                <m:nor/>
                              </m:rPr>
                              <a:rPr lang="en-IN" sz="2400" baseline="30000" dirty="0">
                                <a:latin typeface="Comic Sans MS" pitchFamily="66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 − 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latin typeface="Comic Sans MS" pitchFamily="66" charset="0"/>
                              </a:rPr>
                              <m:t>40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latin typeface="Comic Sans MS" pitchFamily="66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latin typeface="Comic Sans MS" pitchFamily="66" charset="0"/>
                              </a:rPr>
                              <m:t>40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latin typeface="Comic Sans MS" pitchFamily="66" charset="0"/>
                              </a:rPr>
                              <m:t>5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]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mic Sans MS" panose="030F0702030302020204" pitchFamily="66" charset="0"/>
                  </a:rPr>
                  <a:t>	</a:t>
                </a:r>
                <a:r>
                  <a:rPr lang="en-US" dirty="0" smtClean="0">
                    <a:latin typeface="Comic Sans MS" panose="030F0702030302020204" pitchFamily="66" charset="0"/>
                  </a:rPr>
                  <a:t>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IN" sz="2400" dirty="0">
                            <a:latin typeface="Comic Sans MS" pitchFamily="66" charset="0"/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Comic Sans MS" pitchFamily="66" charset="0"/>
                          </a:rPr>
                          <m:t>250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Comic Sans MS" pitchFamily="66" charset="0"/>
                          </a:rPr>
                          <m:t> – 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Comic Sans MS" pitchFamily="66" charset="0"/>
                          </a:rPr>
                          <m:t>30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Comic Sans MS" pitchFamily="66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latin typeface="Comic Sans MS" pitchFamily="66" charset="0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Comic Sans MS" pitchFamily="66" charset="0"/>
                          </a:rPr>
                          <m:t>]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IN" sz="2400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en-US" sz="2400" dirty="0">
                                <a:latin typeface="Cambria Math" panose="02040503050406030204" pitchFamily="18" charset="0"/>
                              </a:rPr>
                              <m:t>190</m:t>
                            </m:r>
                            <m:r>
                              <m:rPr>
                                <m:nor/>
                              </m:rPr>
                              <a:rPr lang="en-IN" sz="2400" baseline="30000" dirty="0">
                                <a:latin typeface="Comic Sans MS" pitchFamily="66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 − 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latin typeface="Comic Sans MS" pitchFamily="66" charset="0"/>
                              </a:rPr>
                              <m:t>30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latin typeface="Comic Sans MS" pitchFamily="66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sz="2400" b="0" i="0" dirty="0" smtClean="0">
                                <a:latin typeface="Comic Sans MS" pitchFamily="66" charset="0"/>
                              </a:rPr>
                              <m:t>6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]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latin typeface="Comic Sans MS" pitchFamily="66" charset="0"/>
                              </a:rPr>
                              <m:t> [330</m:t>
                            </m:r>
                            <m:r>
                              <m:rPr>
                                <m:nor/>
                              </m:rPr>
                              <a:rPr lang="en-IN" sz="2400" baseline="30000" dirty="0">
                                <a:latin typeface="Comic Sans MS" pitchFamily="66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 − 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latin typeface="Comic Sans MS" pitchFamily="66" charset="0"/>
                              </a:rPr>
                              <m:t>40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latin typeface="Comic Sans MS" pitchFamily="66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sz="2400" b="0" i="0" dirty="0" smtClean="0">
                                <a:latin typeface="Comic Sans MS" pitchFamily="66" charset="0"/>
                              </a:rPr>
                              <m:t>8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]</m:t>
                            </m:r>
                          </m:e>
                        </m:rad>
                      </m:den>
                    </m:f>
                  </m:oMath>
                </a14:m>
                <a:endParaRPr lang="en-US" sz="24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Comic Sans MS" panose="030F0702030302020204" pitchFamily="66" charset="0"/>
                  </a:rPr>
                  <a:t>	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IN" sz="2400" dirty="0">
                            <a:latin typeface="Comic Sans MS" pitchFamily="66" charset="0"/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Comic Sans MS" pitchFamily="66" charset="0"/>
                          </a:rPr>
                          <m:t>250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Comic Sans MS" pitchFamily="66" charset="0"/>
                          </a:rPr>
                          <m:t> – 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latin typeface="Comic Sans MS" pitchFamily="66" charset="0"/>
                          </a:rPr>
                          <m:t>240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Comic Sans MS" pitchFamily="66" charset="0"/>
                          </a:rPr>
                          <m:t>]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IN" sz="2400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en-US" sz="2400" dirty="0">
                                <a:latin typeface="Cambria Math" panose="02040503050406030204" pitchFamily="18" charset="0"/>
                              </a:rPr>
                              <m:t>190</m:t>
                            </m:r>
                            <m:r>
                              <m:rPr>
                                <m:nor/>
                              </m:rPr>
                              <a:rPr lang="en-IN" sz="2400" baseline="30000" dirty="0">
                                <a:latin typeface="Comic Sans MS" pitchFamily="66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 −</m:t>
                            </m:r>
                            <m:r>
                              <m:rPr>
                                <m:nor/>
                              </m:rPr>
                              <a:rPr lang="en-US" sz="2400" b="0" i="0" dirty="0" smtClean="0">
                                <a:latin typeface="Comic Sans MS" pitchFamily="66" charset="0"/>
                              </a:rPr>
                              <m:t> 180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]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latin typeface="Comic Sans MS" pitchFamily="66" charset="0"/>
                              </a:rPr>
                              <m:t> [330</m:t>
                            </m:r>
                            <m:r>
                              <m:rPr>
                                <m:nor/>
                              </m:rPr>
                              <a:rPr lang="en-IN" sz="2400" baseline="30000" dirty="0">
                                <a:latin typeface="Comic Sans MS" pitchFamily="66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 − </m:t>
                            </m:r>
                            <m:r>
                              <m:rPr>
                                <m:nor/>
                              </m:rPr>
                              <a:rPr lang="en-US" sz="2400" b="0" i="0" dirty="0" smtClean="0">
                                <a:latin typeface="Comic Sans MS" pitchFamily="66" charset="0"/>
                              </a:rPr>
                              <m:t>320</m:t>
                            </m:r>
                            <m:r>
                              <m:rPr>
                                <m:nor/>
                              </m:rPr>
                              <a:rPr lang="en-IN" sz="2400" dirty="0">
                                <a:latin typeface="Comic Sans MS" pitchFamily="66" charset="0"/>
                              </a:rPr>
                              <m:t>]</m:t>
                            </m:r>
                          </m:e>
                        </m:rad>
                      </m:den>
                    </m:f>
                  </m:oMath>
                </a14:m>
                <a:endParaRPr lang="en-US" sz="24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Comic Sans MS" panose="030F0702030302020204" pitchFamily="66" charset="0"/>
                  </a:rPr>
                  <a:t>	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IN" sz="2400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en-US" sz="2400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sz="2400" b="0" i="0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m:rPr>
                                <m:nor/>
                              </m:rPr>
                              <a:rPr lang="en-US" sz="2400" b="0" i="0" dirty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sz="2400" b="0" i="0" dirty="0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latin typeface="Comic Sans MS" pitchFamily="66" charset="0"/>
                              </a:rPr>
                              <m:t> 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 smtClean="0">
                    <a:latin typeface="Comic Sans MS" panose="030F0702030302020204" pitchFamily="66" charset="0"/>
                  </a:rPr>
                  <a:t> = 10/10 =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</a:t>
                </a:r>
                <a:endParaRPr lang="en-US" sz="2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2764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Other methods</a:t>
            </a:r>
            <a:r>
              <a:rPr lang="en-IN" dirty="0" smtClean="0">
                <a:latin typeface="Comic Sans MS" pitchFamily="66" charset="0"/>
              </a:rPr>
              <a:t> to estimate Coefficient of Correlation: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1. 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Scatter diagram</a:t>
            </a:r>
            <a:r>
              <a:rPr lang="en-IN" dirty="0" smtClean="0">
                <a:latin typeface="Comic Sans MS" pitchFamily="66" charset="0"/>
              </a:rPr>
              <a:t> method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2. 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Graphic method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3. 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Rank correlation</a:t>
            </a:r>
            <a:r>
              <a:rPr lang="en-IN" dirty="0" smtClean="0">
                <a:latin typeface="Comic Sans MS" pitchFamily="66" charset="0"/>
              </a:rPr>
              <a:t> method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4. 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Least squares</a:t>
            </a:r>
            <a:r>
              <a:rPr lang="en-IN" dirty="0" smtClean="0">
                <a:latin typeface="Comic Sans MS" pitchFamily="66" charset="0"/>
              </a:rPr>
              <a:t> method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Exercise No. 1.</a:t>
            </a:r>
            <a:r>
              <a:rPr lang="en-US" dirty="0" smtClean="0">
                <a:latin typeface="Comic Sans MS" panose="030F0702030302020204" pitchFamily="66" charset="0"/>
              </a:rPr>
              <a:t> Estimate the coefficient of correlation between X and Y variables from the following data.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333934"/>
              </p:ext>
            </p:extLst>
          </p:nvPr>
        </p:nvGraphicFramePr>
        <p:xfrm>
          <a:off x="457200" y="1981200"/>
          <a:ext cx="76962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700"/>
                <a:gridCol w="1282700"/>
                <a:gridCol w="1282700"/>
                <a:gridCol w="1282700"/>
                <a:gridCol w="1282700"/>
                <a:gridCol w="1282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Sl. No.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X</a:t>
                      </a:r>
                      <a:r>
                        <a:rPr lang="en-US" sz="2400" b="1" baseline="30000" dirty="0" smtClean="0"/>
                        <a:t>2</a:t>
                      </a:r>
                      <a:endParaRPr lang="en-US" sz="2400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Y</a:t>
                      </a:r>
                      <a:r>
                        <a:rPr lang="en-US" sz="2400" b="1" baseline="30000" dirty="0" smtClean="0"/>
                        <a:t>2</a:t>
                      </a:r>
                      <a:endParaRPr lang="en-US" sz="2400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XY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698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213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b="1" dirty="0" smtClean="0">
                <a:latin typeface="Comic Sans MS" panose="030F0702030302020204" pitchFamily="66" charset="0"/>
              </a:rPr>
              <a:t>Exercise no. 2</a:t>
            </a:r>
            <a:r>
              <a:rPr lang="en-US" sz="2800" dirty="0" smtClean="0">
                <a:latin typeface="Comic Sans MS" panose="030F0702030302020204" pitchFamily="66" charset="0"/>
              </a:rPr>
              <a:t>. Calculate the coefficient of correlation between daily milk yield(kg) and fat percentage (%) in milk of following cows.</a:t>
            </a:r>
          </a:p>
          <a:p>
            <a:pPr marL="0" indent="0" algn="just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390324"/>
              </p:ext>
            </p:extLst>
          </p:nvPr>
        </p:nvGraphicFramePr>
        <p:xfrm>
          <a:off x="445477" y="1705391"/>
          <a:ext cx="8001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  <a:gridCol w="1333500"/>
                <a:gridCol w="1333500"/>
                <a:gridCol w="1333500"/>
                <a:gridCol w="1333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Sl. No.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DMY (X)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Fat % (Y)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XY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6.0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6.0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5.5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5.5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5.0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5.0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6.0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6.0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551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09600"/>
                <a:ext cx="8229600" cy="5516563"/>
              </a:xfrm>
            </p:spPr>
            <p:txBody>
              <a:bodyPr>
                <a:normAutofit/>
              </a:bodyPr>
              <a:lstStyle/>
              <a:p>
                <a:r>
                  <a:rPr lang="en-IN" b="1" dirty="0" smtClean="0">
                    <a:solidFill>
                      <a:srgbClr val="FF0000"/>
                    </a:solidFill>
                    <a:latin typeface="Comic Sans MS" pitchFamily="66" charset="0"/>
                  </a:rPr>
                  <a:t>Rank correlation:</a:t>
                </a:r>
              </a:p>
              <a:p>
                <a:pPr>
                  <a:buNone/>
                </a:pPr>
                <a:r>
                  <a:rPr lang="en-IN" dirty="0" smtClean="0">
                    <a:latin typeface="Comic Sans MS" pitchFamily="66" charset="0"/>
                  </a:rPr>
                  <a:t>	</a:t>
                </a:r>
                <a:r>
                  <a:rPr lang="en-IN" dirty="0" err="1" smtClean="0">
                    <a:latin typeface="Comic Sans MS" pitchFamily="66" charset="0"/>
                  </a:rPr>
                  <a:t>i</a:t>
                </a:r>
                <a:r>
                  <a:rPr lang="en-IN" dirty="0" smtClean="0">
                    <a:latin typeface="Comic Sans MS" pitchFamily="66" charset="0"/>
                  </a:rPr>
                  <a:t>)It measures the degree of association between the ranks of two variables.</a:t>
                </a:r>
              </a:p>
              <a:p>
                <a:pPr>
                  <a:buNone/>
                </a:pPr>
                <a:r>
                  <a:rPr lang="en-IN" dirty="0" smtClean="0">
                    <a:latin typeface="Comic Sans MS" pitchFamily="66" charset="0"/>
                  </a:rPr>
                  <a:t>	ii) Concept given by Spearman.</a:t>
                </a:r>
              </a:p>
              <a:p>
                <a:pPr>
                  <a:buNone/>
                </a:pPr>
                <a:r>
                  <a:rPr lang="en-IN" dirty="0" smtClean="0">
                    <a:latin typeface="Comic Sans MS" pitchFamily="66" charset="0"/>
                  </a:rPr>
                  <a:t>	iii) No unit</a:t>
                </a:r>
              </a:p>
              <a:p>
                <a:pPr>
                  <a:buNone/>
                </a:pPr>
                <a:r>
                  <a:rPr lang="en-IN" dirty="0" smtClean="0">
                    <a:latin typeface="Comic Sans MS" pitchFamily="66" charset="0"/>
                  </a:rPr>
                  <a:t>	iv) Ranges from -1 to + 1</a:t>
                </a:r>
              </a:p>
              <a:p>
                <a:pPr>
                  <a:buNone/>
                </a:pPr>
                <a:r>
                  <a:rPr lang="en-IN" dirty="0" smtClean="0">
                    <a:latin typeface="Comic Sans MS" pitchFamily="66" charset="0"/>
                  </a:rPr>
                  <a:t>	v)	R = 1 -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6∑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di</m:t>
                        </m:r>
                        <m:r>
                          <m:rPr>
                            <m:nor/>
                          </m:rPr>
                          <a:rPr lang="en-IN" baseline="30000" dirty="0">
                            <a:latin typeface="Comic Sans MS" pitchFamily="66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IN" baseline="30000" dirty="0">
                            <a:latin typeface="Comic Sans MS" pitchFamily="66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 – 1)</m:t>
                        </m:r>
                      </m:den>
                    </m:f>
                  </m:oMath>
                </a14:m>
                <a:endParaRPr lang="en-IN" dirty="0" smtClean="0">
                  <a:latin typeface="Comic Sans MS" pitchFamily="66" charset="0"/>
                </a:endParaRPr>
              </a:p>
              <a:p>
                <a:pPr>
                  <a:buNone/>
                </a:pPr>
                <a:r>
                  <a:rPr lang="en-IN" dirty="0" smtClean="0">
                    <a:latin typeface="Comic Sans MS" pitchFamily="66" charset="0"/>
                  </a:rPr>
                  <a:t>				</a:t>
                </a:r>
                <a:endParaRPr lang="en-IN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09600"/>
                <a:ext cx="8229600" cy="5516563"/>
              </a:xfrm>
              <a:blipFill rotWithShape="0">
                <a:blip r:embed="rId2"/>
                <a:stretch>
                  <a:fillRect l="-1704" t="-1436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>
                <a:latin typeface="Comic Sans MS" pitchFamily="66" charset="0"/>
              </a:rPr>
              <a:t>Where,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IN" dirty="0" err="1" smtClean="0">
                <a:latin typeface="Comic Sans MS" pitchFamily="66" charset="0"/>
              </a:rPr>
              <a:t>di</a:t>
            </a:r>
            <a:r>
              <a:rPr lang="en-IN" dirty="0" smtClean="0">
                <a:latin typeface="Comic Sans MS" pitchFamily="66" charset="0"/>
              </a:rPr>
              <a:t> = xi – </a:t>
            </a:r>
            <a:r>
              <a:rPr lang="en-IN" dirty="0" err="1" smtClean="0">
                <a:latin typeface="Comic Sans MS" pitchFamily="66" charset="0"/>
              </a:rPr>
              <a:t>yi</a:t>
            </a: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xi = </a:t>
            </a:r>
            <a:r>
              <a:rPr lang="en-IN" dirty="0" err="1" smtClean="0">
                <a:latin typeface="Comic Sans MS" pitchFamily="66" charset="0"/>
              </a:rPr>
              <a:t>ith</a:t>
            </a:r>
            <a:r>
              <a:rPr lang="en-IN" dirty="0" smtClean="0">
                <a:latin typeface="Comic Sans MS" pitchFamily="66" charset="0"/>
              </a:rPr>
              <a:t> rank of x variable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IN" dirty="0" err="1" smtClean="0">
                <a:latin typeface="Comic Sans MS" pitchFamily="66" charset="0"/>
              </a:rPr>
              <a:t>yi</a:t>
            </a:r>
            <a:r>
              <a:rPr lang="en-IN" dirty="0" smtClean="0">
                <a:latin typeface="Comic Sans MS" pitchFamily="66" charset="0"/>
              </a:rPr>
              <a:t> = </a:t>
            </a:r>
            <a:r>
              <a:rPr lang="en-IN" dirty="0" err="1" smtClean="0">
                <a:latin typeface="Comic Sans MS" pitchFamily="66" charset="0"/>
              </a:rPr>
              <a:t>ith</a:t>
            </a:r>
            <a:r>
              <a:rPr lang="en-IN" dirty="0" smtClean="0">
                <a:latin typeface="Comic Sans MS" pitchFamily="66" charset="0"/>
              </a:rPr>
              <a:t> rank of y variable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n  = pair number of observation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∑di = 0</a:t>
            </a:r>
          </a:p>
          <a:p>
            <a:pPr>
              <a:buNone/>
            </a:pPr>
            <a:r>
              <a:rPr lang="en-IN" b="1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endParaRPr lang="en-IN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/>
            <a:r>
              <a:rPr lang="en-IN" b="1" dirty="0" smtClean="0">
                <a:solidFill>
                  <a:srgbClr val="00B050"/>
                </a:solidFill>
                <a:latin typeface="Comic Sans MS" pitchFamily="66" charset="0"/>
              </a:rPr>
              <a:t>To avoid the mathematical complexity the differences between the ranks are squared.</a:t>
            </a:r>
            <a:endParaRPr lang="en-IN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Correlation</a:t>
            </a: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Correlation:</a:t>
            </a:r>
            <a:r>
              <a:rPr lang="en-IN" b="1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Association or relationship or interdependence between two or more variables.</a:t>
            </a:r>
          </a:p>
          <a:p>
            <a:pPr>
              <a:buNone/>
            </a:pPr>
            <a:r>
              <a:rPr lang="en-IN" b="1" dirty="0" smtClean="0">
                <a:latin typeface="Comic Sans MS" pitchFamily="66" charset="0"/>
              </a:rPr>
              <a:t>	Variables: </a:t>
            </a:r>
            <a:r>
              <a:rPr lang="en-IN" dirty="0" smtClean="0">
                <a:latin typeface="Comic Sans MS" pitchFamily="66" charset="0"/>
              </a:rPr>
              <a:t>Continuous and discrete </a:t>
            </a:r>
          </a:p>
          <a:p>
            <a:pPr>
              <a:buNone/>
            </a:pPr>
            <a:r>
              <a:rPr lang="en-IN" b="1" dirty="0" smtClean="0">
                <a:latin typeface="Comic Sans MS" pitchFamily="66" charset="0"/>
              </a:rPr>
              <a:t>	Attributes:</a:t>
            </a:r>
            <a:r>
              <a:rPr lang="en-IN" dirty="0" smtClean="0">
                <a:latin typeface="Comic Sans MS" pitchFamily="66" charset="0"/>
              </a:rPr>
              <a:t> qualitative traits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Types of correlation</a:t>
            </a:r>
            <a:endParaRPr lang="en-IN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IN" b="1" dirty="0" smtClean="0">
                <a:latin typeface="Comic Sans MS" pitchFamily="66" charset="0"/>
              </a:rPr>
              <a:t>	1.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According to direction: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   Positive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(ii)  Negative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(iii) Zero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342" y="228600"/>
            <a:ext cx="8763000" cy="6248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IN" sz="4600" b="1" dirty="0" smtClean="0">
                <a:solidFill>
                  <a:srgbClr val="FF0000"/>
                </a:solidFill>
                <a:latin typeface="Comic Sans MS" pitchFamily="66" charset="0"/>
              </a:rPr>
              <a:t>Example: </a:t>
            </a:r>
            <a:r>
              <a:rPr lang="en-IN" sz="4600" dirty="0">
                <a:latin typeface="Comic Sans MS" pitchFamily="66" charset="0"/>
              </a:rPr>
              <a:t>E</a:t>
            </a:r>
            <a:r>
              <a:rPr lang="en-IN" sz="4600" dirty="0" smtClean="0">
                <a:latin typeface="Comic Sans MS" pitchFamily="66" charset="0"/>
              </a:rPr>
              <a:t>stimation of rank correlation between the ranks of students secured for marks obtained in two subjects.</a:t>
            </a:r>
            <a:endParaRPr lang="en-IN" sz="33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IN" sz="3300" dirty="0" smtClean="0">
              <a:latin typeface="Comic Sans MS" pitchFamily="66" charset="0"/>
            </a:endParaRPr>
          </a:p>
          <a:p>
            <a:endParaRPr lang="en-IN" sz="3300" dirty="0" smtClean="0">
              <a:latin typeface="Comic Sans MS" pitchFamily="66" charset="0"/>
            </a:endParaRPr>
          </a:p>
          <a:p>
            <a:endParaRPr lang="en-IN" sz="3300" dirty="0" smtClean="0">
              <a:latin typeface="Comic Sans MS" pitchFamily="66" charset="0"/>
            </a:endParaRPr>
          </a:p>
          <a:p>
            <a:endParaRPr lang="en-IN" sz="3300" dirty="0" smtClean="0">
              <a:latin typeface="Comic Sans MS" pitchFamily="66" charset="0"/>
            </a:endParaRPr>
          </a:p>
          <a:p>
            <a:endParaRPr lang="en-IN" sz="3300" dirty="0" smtClean="0">
              <a:latin typeface="Comic Sans MS" pitchFamily="66" charset="0"/>
            </a:endParaRPr>
          </a:p>
          <a:p>
            <a:endParaRPr lang="en-IN" sz="3300" dirty="0" smtClean="0">
              <a:latin typeface="Comic Sans MS" pitchFamily="66" charset="0"/>
            </a:endParaRPr>
          </a:p>
          <a:p>
            <a:endParaRPr lang="en-IN" sz="33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sz="3300" dirty="0" smtClean="0">
                <a:latin typeface="Comic Sans MS" pitchFamily="66" charset="0"/>
              </a:rPr>
              <a:t>		</a:t>
            </a:r>
          </a:p>
          <a:p>
            <a:pPr>
              <a:buNone/>
            </a:pPr>
            <a:endParaRPr lang="en-IN" sz="3300" dirty="0" smtClean="0">
              <a:latin typeface="Comic Sans MS" pitchFamily="66" charset="0"/>
            </a:endParaRPr>
          </a:p>
          <a:p>
            <a:pPr>
              <a:buNone/>
            </a:pPr>
            <a:endParaRPr lang="en-IN" sz="3300" dirty="0">
              <a:latin typeface="Comic Sans MS" pitchFamily="66" charset="0"/>
            </a:endParaRPr>
          </a:p>
          <a:p>
            <a:pPr>
              <a:buNone/>
            </a:pPr>
            <a:endParaRPr lang="en-IN" sz="3300" dirty="0" smtClean="0">
              <a:latin typeface="Comic Sans MS" pitchFamily="66" charset="0"/>
            </a:endParaRPr>
          </a:p>
          <a:p>
            <a:pPr>
              <a:buNone/>
            </a:pPr>
            <a:endParaRPr lang="en-IN" sz="33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endParaRPr lang="en-IN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338769"/>
              </p:ext>
            </p:extLst>
          </p:nvPr>
        </p:nvGraphicFramePr>
        <p:xfrm>
          <a:off x="272955" y="2209800"/>
          <a:ext cx="8610602" cy="369247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00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00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74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27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300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1221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4795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57834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Comic Sans MS" pitchFamily="66" charset="0"/>
                        </a:rPr>
                        <a:t>AGB 605</a:t>
                      </a:r>
                      <a:endParaRPr lang="en-IN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Comic Sans MS" pitchFamily="66" charset="0"/>
                        </a:rPr>
                        <a:t>Mid-term (x)</a:t>
                      </a:r>
                      <a:endParaRPr lang="en-IN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Comic Sans MS" pitchFamily="66" charset="0"/>
                        </a:rPr>
                        <a:t>Rank (Xi)</a:t>
                      </a:r>
                      <a:endParaRPr lang="en-IN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Comic Sans MS" pitchFamily="66" charset="0"/>
                        </a:rPr>
                        <a:t>Final (y)</a:t>
                      </a:r>
                      <a:endParaRPr lang="en-IN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Comic Sans MS" pitchFamily="66" charset="0"/>
                        </a:rPr>
                        <a:t>Rank (Yi)</a:t>
                      </a:r>
                      <a:endParaRPr lang="en-IN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err="1" smtClean="0">
                          <a:latin typeface="Comic Sans MS" pitchFamily="66" charset="0"/>
                        </a:rPr>
                        <a:t>di</a:t>
                      </a:r>
                      <a:r>
                        <a:rPr lang="en-IN" dirty="0" smtClean="0">
                          <a:latin typeface="Comic Sans MS" pitchFamily="66" charset="0"/>
                        </a:rPr>
                        <a:t> = xi – </a:t>
                      </a:r>
                      <a:r>
                        <a:rPr lang="en-IN" dirty="0" err="1" smtClean="0">
                          <a:latin typeface="Comic Sans MS" pitchFamily="66" charset="0"/>
                        </a:rPr>
                        <a:t>yi</a:t>
                      </a:r>
                      <a:endParaRPr lang="en-IN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Comic Sans MS" pitchFamily="66" charset="0"/>
                        </a:rPr>
                        <a:t>di</a:t>
                      </a:r>
                      <a:r>
                        <a:rPr lang="en-IN" baseline="30000" dirty="0" smtClean="0">
                          <a:latin typeface="Comic Sans MS" pitchFamily="66" charset="0"/>
                        </a:rPr>
                        <a:t>2</a:t>
                      </a:r>
                      <a:endParaRPr lang="en-IN" baseline="300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5806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A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60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6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58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6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0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0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5806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B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70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4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68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5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-1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1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3246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C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90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1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78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3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-2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4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5806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D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65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5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88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1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4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16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5806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E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75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3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84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2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1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1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2766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F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85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2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72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4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-2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4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14131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Total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∑</a:t>
                      </a:r>
                      <a:r>
                        <a:rPr lang="en-IN" b="1" dirty="0" err="1" smtClean="0">
                          <a:latin typeface="Comic Sans MS" pitchFamily="66" charset="0"/>
                        </a:rPr>
                        <a:t>di</a:t>
                      </a:r>
                      <a:r>
                        <a:rPr lang="en-IN" b="1" dirty="0" smtClean="0">
                          <a:latin typeface="Comic Sans MS" pitchFamily="66" charset="0"/>
                        </a:rPr>
                        <a:t> = 0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∑di2= 26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229600" cy="5821363"/>
              </a:xfrm>
            </p:spPr>
            <p:txBody>
              <a:bodyPr/>
              <a:lstStyle/>
              <a:p>
                <a:pPr>
                  <a:buNone/>
                </a:pPr>
                <a:r>
                  <a:rPr lang="en-IN" dirty="0" smtClean="0">
                    <a:latin typeface="Comic Sans MS" pitchFamily="66" charset="0"/>
                  </a:rPr>
                  <a:t>		</a:t>
                </a:r>
                <a:r>
                  <a:rPr lang="en-IN" dirty="0" smtClean="0">
                    <a:solidFill>
                      <a:srgbClr val="FF0000"/>
                    </a:solidFill>
                    <a:latin typeface="Comic Sans MS" pitchFamily="66" charset="0"/>
                  </a:rPr>
                  <a:t>R = 1 -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IN" dirty="0">
                            <a:solidFill>
                              <a:srgbClr val="FF0000"/>
                            </a:solidFill>
                            <a:latin typeface="Comic Sans MS" pitchFamily="66" charset="0"/>
                          </a:rPr>
                          <m:t>6∑</m:t>
                        </m:r>
                        <m:r>
                          <m:rPr>
                            <m:nor/>
                          </m:rPr>
                          <a:rPr lang="en-IN" dirty="0">
                            <a:solidFill>
                              <a:srgbClr val="FF0000"/>
                            </a:solidFill>
                            <a:latin typeface="Comic Sans MS" pitchFamily="66" charset="0"/>
                          </a:rPr>
                          <m:t>di</m:t>
                        </m:r>
                        <m:r>
                          <m:rPr>
                            <m:nor/>
                          </m:rPr>
                          <a:rPr lang="en-IN" baseline="30000" dirty="0">
                            <a:solidFill>
                              <a:srgbClr val="FF0000"/>
                            </a:solidFill>
                            <a:latin typeface="Comic Sans MS" pitchFamily="66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IN" dirty="0">
                            <a:solidFill>
                              <a:srgbClr val="FF0000"/>
                            </a:solidFill>
                            <a:latin typeface="Comic Sans MS" pitchFamily="66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IN" dirty="0">
                            <a:solidFill>
                              <a:srgbClr val="FF0000"/>
                            </a:solidFill>
                            <a:latin typeface="Comic Sans MS" pitchFamily="66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IN" dirty="0">
                            <a:solidFill>
                              <a:srgbClr val="FF0000"/>
                            </a:solidFill>
                            <a:latin typeface="Comic Sans MS" pitchFamily="66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IN" baseline="30000" dirty="0">
                            <a:solidFill>
                              <a:srgbClr val="FF0000"/>
                            </a:solidFill>
                            <a:latin typeface="Comic Sans MS" pitchFamily="66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IN" dirty="0">
                            <a:solidFill>
                              <a:srgbClr val="FF0000"/>
                            </a:solidFill>
                            <a:latin typeface="Comic Sans MS" pitchFamily="66" charset="0"/>
                          </a:rPr>
                          <m:t> – 1)</m:t>
                        </m:r>
                      </m:den>
                    </m:f>
                  </m:oMath>
                </a14:m>
                <a:endParaRPr lang="en-IN" dirty="0" smtClean="0">
                  <a:latin typeface="Comic Sans MS" pitchFamily="66" charset="0"/>
                </a:endParaRPr>
              </a:p>
              <a:p>
                <a:pPr>
                  <a:buNone/>
                </a:pPr>
                <a:r>
                  <a:rPr lang="en-IN" dirty="0">
                    <a:latin typeface="Comic Sans MS" pitchFamily="66" charset="0"/>
                  </a:rPr>
                  <a:t>	</a:t>
                </a:r>
                <a:r>
                  <a:rPr lang="en-IN" dirty="0" smtClean="0">
                    <a:latin typeface="Comic Sans MS" pitchFamily="66" charset="0"/>
                  </a:rPr>
                  <a:t>	</a:t>
                </a:r>
                <a:r>
                  <a:rPr lang="en-IN" dirty="0">
                    <a:latin typeface="Comic Sans MS" pitchFamily="66" charset="0"/>
                  </a:rPr>
                  <a:t> </a:t>
                </a:r>
                <a:r>
                  <a:rPr lang="en-IN" dirty="0" smtClean="0">
                    <a:latin typeface="Comic Sans MS" pitchFamily="66" charset="0"/>
                  </a:rPr>
                  <a:t>  = </a:t>
                </a:r>
                <a:r>
                  <a:rPr lang="en-IN" dirty="0">
                    <a:latin typeface="Comic Sans MS" pitchFamily="66" charset="0"/>
                  </a:rPr>
                  <a:t>1 -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latin typeface="Comic Sans MS" pitchFamily="66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latin typeface="Comic Sans MS" pitchFamily="66" charset="0"/>
                          </a:rPr>
                          <m:t>26    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latin typeface="Comic Sans MS" pitchFamily="66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IN" baseline="30000" dirty="0">
                            <a:latin typeface="Comic Sans MS" pitchFamily="66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 – 1)</m:t>
                        </m:r>
                      </m:den>
                    </m:f>
                  </m:oMath>
                </a14:m>
                <a:endParaRPr lang="en-IN" dirty="0" smtClean="0">
                  <a:latin typeface="Comic Sans MS" pitchFamily="66" charset="0"/>
                </a:endParaRPr>
              </a:p>
              <a:p>
                <a:pPr>
                  <a:buNone/>
                </a:pPr>
                <a:r>
                  <a:rPr lang="en-IN" dirty="0">
                    <a:latin typeface="Comic Sans MS" pitchFamily="66" charset="0"/>
                  </a:rPr>
                  <a:t>	</a:t>
                </a:r>
                <a:r>
                  <a:rPr lang="en-IN" dirty="0" smtClean="0">
                    <a:latin typeface="Comic Sans MS" pitchFamily="66" charset="0"/>
                  </a:rPr>
                  <a:t>	   = </a:t>
                </a:r>
                <a:r>
                  <a:rPr lang="en-IN" dirty="0">
                    <a:latin typeface="Comic Sans MS" pitchFamily="66" charset="0"/>
                  </a:rPr>
                  <a:t>1 -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latin typeface="Comic Sans MS" pitchFamily="66" charset="0"/>
                          </a:rPr>
                          <m:t>36</m:t>
                        </m:r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 – 1)</m:t>
                        </m:r>
                      </m:den>
                    </m:f>
                  </m:oMath>
                </a14:m>
                <a:endParaRPr lang="en-IN" dirty="0" smtClean="0">
                  <a:latin typeface="Comic Sans MS" pitchFamily="66" charset="0"/>
                </a:endParaRPr>
              </a:p>
              <a:p>
                <a:pPr>
                  <a:buNone/>
                </a:pPr>
                <a:r>
                  <a:rPr lang="en-IN" dirty="0">
                    <a:latin typeface="Comic Sans MS" pitchFamily="66" charset="0"/>
                  </a:rPr>
                  <a:t>	</a:t>
                </a:r>
                <a:r>
                  <a:rPr lang="en-IN" dirty="0" smtClean="0">
                    <a:latin typeface="Comic Sans MS" pitchFamily="66" charset="0"/>
                  </a:rPr>
                  <a:t>	</a:t>
                </a:r>
                <a:r>
                  <a:rPr lang="en-IN" dirty="0">
                    <a:latin typeface="Comic Sans MS" pitchFamily="66" charset="0"/>
                  </a:rPr>
                  <a:t> </a:t>
                </a:r>
                <a:r>
                  <a:rPr lang="en-IN" dirty="0" smtClean="0">
                    <a:latin typeface="Comic Sans MS" pitchFamily="66" charset="0"/>
                  </a:rPr>
                  <a:t>  = </a:t>
                </a:r>
                <a:r>
                  <a:rPr lang="en-IN" dirty="0">
                    <a:latin typeface="Comic Sans MS" pitchFamily="66" charset="0"/>
                  </a:rPr>
                  <a:t>1 -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dirty="0" smtClean="0">
                            <a:latin typeface="Comic Sans MS" pitchFamily="66" charset="0"/>
                          </a:rPr>
                          <m:t>156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6 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 35</m:t>
                        </m:r>
                      </m:den>
                    </m:f>
                  </m:oMath>
                </a14:m>
                <a:r>
                  <a:rPr lang="en-IN" dirty="0" smtClean="0">
                    <a:latin typeface="Comic Sans MS" pitchFamily="66" charset="0"/>
                  </a:rPr>
                  <a:t>  = 1 – 156/210</a:t>
                </a:r>
              </a:p>
              <a:p>
                <a:pPr>
                  <a:buNone/>
                </a:pPr>
                <a:r>
                  <a:rPr lang="en-IN" dirty="0">
                    <a:latin typeface="Comic Sans MS" pitchFamily="66" charset="0"/>
                  </a:rPr>
                  <a:t>	</a:t>
                </a:r>
                <a:r>
                  <a:rPr lang="en-IN" dirty="0" smtClean="0">
                    <a:latin typeface="Comic Sans MS" pitchFamily="66" charset="0"/>
                  </a:rPr>
                  <a:t>	</a:t>
                </a:r>
                <a:r>
                  <a:rPr lang="en-IN" dirty="0">
                    <a:latin typeface="Comic Sans MS" pitchFamily="66" charset="0"/>
                  </a:rPr>
                  <a:t> </a:t>
                </a:r>
                <a:r>
                  <a:rPr lang="en-IN" dirty="0" smtClean="0">
                    <a:latin typeface="Comic Sans MS" pitchFamily="66" charset="0"/>
                  </a:rPr>
                  <a:t>  = </a:t>
                </a:r>
                <a:r>
                  <a:rPr lang="en-IN" dirty="0">
                    <a:latin typeface="Comic Sans MS" pitchFamily="66" charset="0"/>
                  </a:rPr>
                  <a:t>1 </a:t>
                </a:r>
                <a:r>
                  <a:rPr lang="en-IN" dirty="0" smtClean="0">
                    <a:latin typeface="Comic Sans MS" pitchFamily="66" charset="0"/>
                  </a:rPr>
                  <a:t>– 0.7428 = </a:t>
                </a:r>
                <a:r>
                  <a:rPr lang="en-IN" dirty="0" smtClean="0">
                    <a:solidFill>
                      <a:srgbClr val="FF0000"/>
                    </a:solidFill>
                    <a:latin typeface="Comic Sans MS" pitchFamily="66" charset="0"/>
                  </a:rPr>
                  <a:t>0.2572</a:t>
                </a:r>
              </a:p>
              <a:p>
                <a:pPr>
                  <a:buNone/>
                </a:pPr>
                <a:r>
                  <a:rPr lang="en-IN" dirty="0">
                    <a:latin typeface="Comic Sans MS" pitchFamily="66" charset="0"/>
                  </a:rPr>
                  <a:t>	</a:t>
                </a:r>
                <a:r>
                  <a:rPr lang="en-IN" dirty="0" smtClean="0">
                    <a:latin typeface="Comic Sans MS" pitchFamily="66" charset="0"/>
                  </a:rPr>
                  <a:t>	</a:t>
                </a:r>
                <a:endParaRPr lang="en-IN" dirty="0">
                  <a:latin typeface="Comic Sans MS" pitchFamily="66" charset="0"/>
                </a:endParaRPr>
              </a:p>
              <a:p>
                <a:pPr>
                  <a:buNone/>
                </a:pPr>
                <a:endParaRPr lang="en-IN" dirty="0">
                  <a:latin typeface="Comic Sans MS" pitchFamily="66" charset="0"/>
                </a:endParaRPr>
              </a:p>
              <a:p>
                <a:pPr>
                  <a:buNone/>
                </a:pPr>
                <a:endParaRPr lang="en-IN" dirty="0">
                  <a:latin typeface="Comic Sans MS" pitchFamily="66" charset="0"/>
                </a:endParaRPr>
              </a:p>
              <a:p>
                <a:pPr>
                  <a:buNone/>
                </a:pPr>
                <a:endParaRPr lang="en-IN" dirty="0">
                  <a:latin typeface="Comic Sans MS" pitchFamily="66" charset="0"/>
                </a:endParaRPr>
              </a:p>
              <a:p>
                <a:pPr>
                  <a:buNone/>
                </a:pPr>
                <a:endParaRPr lang="en-IN" dirty="0">
                  <a:latin typeface="Comic Sans MS" pitchFamily="66" charset="0"/>
                </a:endParaRPr>
              </a:p>
              <a:p>
                <a:pPr>
                  <a:buNone/>
                </a:pPr>
                <a:endParaRPr lang="en-IN" dirty="0">
                  <a:latin typeface="Comic Sans MS" pitchFamily="66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229600" cy="582136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8012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9436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IN" dirty="0" smtClean="0"/>
              <a:t>	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Standard Error (S.E.) of r</a:t>
            </a:r>
            <a:r>
              <a:rPr lang="en-IN" b="1" dirty="0" smtClean="0">
                <a:latin typeface="Comic Sans MS" pitchFamily="66" charset="0"/>
              </a:rPr>
              <a:t> :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S. E. of r = 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(1- r</a:t>
            </a:r>
            <a:r>
              <a:rPr lang="en-IN" b="1" baseline="30000" dirty="0" smtClean="0">
                <a:solidFill>
                  <a:srgbClr val="7030A0"/>
                </a:solidFill>
                <a:latin typeface="Comic Sans MS" pitchFamily="66" charset="0"/>
              </a:rPr>
              <a:t>2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)/ √N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	    </a:t>
            </a:r>
          </a:p>
          <a:p>
            <a:pPr algn="just">
              <a:buFont typeface="Wingdings" pitchFamily="2" charset="2"/>
              <a:buChar char="v"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Probable Error (P.E.) of r</a:t>
            </a:r>
            <a:r>
              <a:rPr lang="en-IN" b="1" dirty="0" smtClean="0">
                <a:latin typeface="Comic Sans MS" pitchFamily="66" charset="0"/>
              </a:rPr>
              <a:t> :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P.E.(r) = 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0.6745 (1 – r</a:t>
            </a:r>
            <a:r>
              <a:rPr lang="en-IN" b="1" baseline="30000" dirty="0" smtClean="0">
                <a:solidFill>
                  <a:srgbClr val="7030A0"/>
                </a:solidFill>
                <a:latin typeface="Comic Sans MS" pitchFamily="66" charset="0"/>
              </a:rPr>
              <a:t>2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)/ √N 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IN" dirty="0" smtClean="0">
                <a:latin typeface="Comic Sans MS" pitchFamily="66" charset="0"/>
              </a:rPr>
              <a:t>	If</a:t>
            </a:r>
            <a:r>
              <a:rPr lang="en-IN" b="1" dirty="0" smtClean="0">
                <a:latin typeface="Comic Sans MS" pitchFamily="66" charset="0"/>
              </a:rPr>
              <a:t> 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r &lt; SE or PE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,</a:t>
            </a:r>
            <a:r>
              <a:rPr lang="en-IN" dirty="0" smtClean="0">
                <a:latin typeface="Comic Sans MS" pitchFamily="66" charset="0"/>
              </a:rPr>
              <a:t> there is 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no correlation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r>
              <a:rPr lang="en-IN" dirty="0" smtClean="0">
                <a:latin typeface="Comic Sans MS" pitchFamily="66" charset="0"/>
              </a:rPr>
              <a:t> 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IN" dirty="0" smtClean="0">
                <a:latin typeface="Comic Sans MS" pitchFamily="66" charset="0"/>
              </a:rPr>
              <a:t>	If 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r &gt; 6PE</a:t>
            </a:r>
            <a:r>
              <a:rPr lang="en-IN" dirty="0" smtClean="0">
                <a:latin typeface="Comic Sans MS" pitchFamily="66" charset="0"/>
              </a:rPr>
              <a:t>, the coefficient of correlation is said to be 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certain and significant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8601"/>
                <a:ext cx="8229600" cy="5791200"/>
              </a:xfrm>
            </p:spPr>
            <p:txBody>
              <a:bodyPr>
                <a:normAutofit lnSpcReduction="10000"/>
              </a:bodyPr>
              <a:lstStyle/>
              <a:p>
                <a:pPr>
                  <a:buNone/>
                </a:pPr>
                <a:r>
                  <a:rPr lang="en-IN" b="1" dirty="0" smtClean="0">
                    <a:solidFill>
                      <a:srgbClr val="002060"/>
                    </a:solidFill>
                    <a:latin typeface="Comic Sans MS" pitchFamily="66" charset="0"/>
                  </a:rPr>
                  <a:t>Test of significance:</a:t>
                </a:r>
              </a:p>
              <a:p>
                <a:pPr algn="just">
                  <a:buFont typeface="Wingdings" pitchFamily="2" charset="2"/>
                  <a:buChar char="v"/>
                </a:pPr>
                <a:r>
                  <a:rPr lang="en-IN" dirty="0" smtClean="0">
                    <a:latin typeface="Comic Sans MS" pitchFamily="66" charset="0"/>
                  </a:rPr>
                  <a:t> Coefficient of correlation is tested through t – test at N – 2 </a:t>
                </a:r>
                <a:r>
                  <a:rPr lang="en-IN" dirty="0" err="1" smtClean="0">
                    <a:latin typeface="Comic Sans MS" pitchFamily="66" charset="0"/>
                  </a:rPr>
                  <a:t>d.f</a:t>
                </a:r>
                <a:r>
                  <a:rPr lang="en-IN" dirty="0" smtClean="0">
                    <a:latin typeface="Comic Sans MS" pitchFamily="66" charset="0"/>
                  </a:rPr>
                  <a:t>.</a:t>
                </a:r>
              </a:p>
              <a:p>
                <a:pPr algn="just">
                  <a:buNone/>
                </a:pPr>
                <a:r>
                  <a:rPr lang="en-IN" dirty="0" smtClean="0">
                    <a:latin typeface="Comic Sans MS" pitchFamily="66" charset="0"/>
                  </a:rPr>
                  <a:t>	T- test:</a:t>
                </a:r>
              </a:p>
              <a:p>
                <a:pPr>
                  <a:buNone/>
                </a:pPr>
                <a:r>
                  <a:rPr lang="en-IN" dirty="0" smtClean="0">
                    <a:latin typeface="Comic Sans MS" pitchFamily="66" charset="0"/>
                  </a:rPr>
                  <a:t>		</a:t>
                </a:r>
                <a:r>
                  <a:rPr lang="en-IN" dirty="0" smtClean="0">
                    <a:solidFill>
                      <a:srgbClr val="002060"/>
                    </a:solidFill>
                    <a:latin typeface="Comic Sans MS" pitchFamily="66" charset="0"/>
                  </a:rPr>
                  <a:t>t </a:t>
                </a:r>
                <a:r>
                  <a:rPr lang="en-IN" baseline="-25000" dirty="0" smtClean="0">
                    <a:solidFill>
                      <a:srgbClr val="002060"/>
                    </a:solidFill>
                    <a:latin typeface="Comic Sans MS" pitchFamily="66" charset="0"/>
                  </a:rPr>
                  <a:t>(N-2)</a:t>
                </a:r>
                <a:r>
                  <a:rPr lang="en-IN" dirty="0" smtClean="0">
                    <a:solidFill>
                      <a:srgbClr val="002060"/>
                    </a:solidFill>
                    <a:latin typeface="Comic Sans MS" pitchFamily="66" charset="0"/>
                  </a:rPr>
                  <a:t> </a:t>
                </a:r>
                <a:r>
                  <a:rPr lang="en-IN" dirty="0" err="1" smtClean="0">
                    <a:solidFill>
                      <a:srgbClr val="002060"/>
                    </a:solidFill>
                    <a:latin typeface="Comic Sans MS" pitchFamily="66" charset="0"/>
                  </a:rPr>
                  <a:t>d.f</a:t>
                </a:r>
                <a:r>
                  <a:rPr lang="en-IN" dirty="0" err="1" smtClean="0">
                    <a:latin typeface="Comic Sans MS" pitchFamily="66" charset="0"/>
                  </a:rPr>
                  <a:t>.</a:t>
                </a:r>
                <a:r>
                  <a:rPr lang="en-IN" dirty="0" smtClean="0">
                    <a:latin typeface="Comic Sans MS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𝐫</m:t>
                        </m:r>
                        <m:rad>
                          <m:radPr>
                            <m:degHide m:val="on"/>
                            <m:ctrlPr>
                              <a:rPr lang="en-IN" sz="28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en-IN" sz="2800" b="1" dirty="0">
                                <a:solidFill>
                                  <a:srgbClr val="7030A0"/>
                                </a:solidFill>
                                <a:latin typeface="Comic Sans MS" pitchFamily="66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IN" sz="2800" b="1" dirty="0">
                                <a:solidFill>
                                  <a:srgbClr val="7030A0"/>
                                </a:solidFill>
                                <a:latin typeface="Comic Sans MS" pitchFamily="66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IN" sz="2800" b="1" dirty="0">
                                <a:solidFill>
                                  <a:srgbClr val="7030A0"/>
                                </a:solidFill>
                                <a:latin typeface="Comic Sans MS" pitchFamily="66" charset="0"/>
                              </a:rPr>
                              <m:t> – 2)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IN" sz="28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en-IN" sz="2800" b="1" dirty="0">
                                <a:solidFill>
                                  <a:srgbClr val="7030A0"/>
                                </a:solidFill>
                                <a:latin typeface="Comic Sans MS" pitchFamily="66" charset="0"/>
                              </a:rPr>
                              <m:t>(1 – </m:t>
                            </m:r>
                            <m:r>
                              <m:rPr>
                                <m:nor/>
                              </m:rPr>
                              <a:rPr lang="en-IN" sz="2800" b="1" dirty="0">
                                <a:solidFill>
                                  <a:srgbClr val="7030A0"/>
                                </a:solidFill>
                                <a:latin typeface="Comic Sans MS" pitchFamily="66" charset="0"/>
                              </a:rPr>
                              <m:t>r</m:t>
                            </m:r>
                            <m:r>
                              <m:rPr>
                                <m:nor/>
                              </m:rPr>
                              <a:rPr lang="en-IN" sz="2800" b="1" baseline="30000" dirty="0">
                                <a:solidFill>
                                  <a:srgbClr val="7030A0"/>
                                </a:solidFill>
                                <a:latin typeface="Comic Sans MS" pitchFamily="66" charset="0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n-IN" sz="2800" b="1" dirty="0">
                                <a:solidFill>
                                  <a:srgbClr val="7030A0"/>
                                </a:solidFill>
                                <a:latin typeface="Comic Sans MS" pitchFamily="66" charset="0"/>
                              </a:rPr>
                              <m:t>)</m:t>
                            </m:r>
                          </m:e>
                        </m:rad>
                      </m:den>
                    </m:f>
                  </m:oMath>
                </a14:m>
                <a:endParaRPr lang="en-IN" dirty="0" smtClean="0">
                  <a:latin typeface="Comic Sans MS" pitchFamily="66" charset="0"/>
                </a:endParaRPr>
              </a:p>
              <a:p>
                <a:pPr algn="just">
                  <a:buNone/>
                </a:pPr>
                <a:r>
                  <a:rPr lang="en-IN" b="1" dirty="0" smtClean="0">
                    <a:solidFill>
                      <a:srgbClr val="FF0000"/>
                    </a:solidFill>
                    <a:latin typeface="Comic Sans MS" pitchFamily="66" charset="0"/>
                  </a:rPr>
                  <a:t>	Interpretation</a:t>
                </a:r>
                <a:r>
                  <a:rPr lang="en-IN" b="1" dirty="0" smtClean="0">
                    <a:latin typeface="Comic Sans MS" pitchFamily="66" charset="0"/>
                  </a:rPr>
                  <a:t> : </a:t>
                </a:r>
                <a:r>
                  <a:rPr lang="en-IN" dirty="0" smtClean="0">
                    <a:latin typeface="Comic Sans MS" pitchFamily="66" charset="0"/>
                  </a:rPr>
                  <a:t>The calculated value of ‘r’ is compared with tabulated value of r at 0.05 and 0.01 significant levels for (n-2) </a:t>
                </a:r>
                <a:r>
                  <a:rPr lang="en-IN" dirty="0" err="1" smtClean="0">
                    <a:latin typeface="Comic Sans MS" pitchFamily="66" charset="0"/>
                  </a:rPr>
                  <a:t>df</a:t>
                </a:r>
                <a:r>
                  <a:rPr lang="en-IN" dirty="0" smtClean="0">
                    <a:latin typeface="Comic Sans MS" pitchFamily="66" charset="0"/>
                  </a:rPr>
                  <a:t>. Greater calculated r represents significant correlation. </a:t>
                </a:r>
              </a:p>
              <a:p>
                <a:pPr>
                  <a:buNone/>
                </a:pPr>
                <a:endParaRPr lang="en-IN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8601"/>
                <a:ext cx="8229600" cy="5791200"/>
              </a:xfrm>
              <a:blipFill rotWithShape="0">
                <a:blip r:embed="rId2"/>
                <a:stretch>
                  <a:fillRect l="-1852" t="-2211" r="-1852" b="-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09600"/>
                <a:ext cx="8229600" cy="5516563"/>
              </a:xfrm>
            </p:spPr>
            <p:txBody>
              <a:bodyPr>
                <a:normAutofit fontScale="92500" lnSpcReduction="20000"/>
              </a:bodyPr>
              <a:lstStyle/>
              <a:p>
                <a:pPr>
                  <a:buNone/>
                </a:pPr>
                <a:r>
                  <a:rPr lang="en-IN" dirty="0" smtClean="0">
                    <a:latin typeface="Comic Sans MS" pitchFamily="66" charset="0"/>
                  </a:rPr>
                  <a:t>	</a:t>
                </a:r>
                <a:r>
                  <a:rPr lang="en-IN" b="1" dirty="0" smtClean="0">
                    <a:solidFill>
                      <a:srgbClr val="FF0000"/>
                    </a:solidFill>
                    <a:latin typeface="Comic Sans MS" pitchFamily="66" charset="0"/>
                  </a:rPr>
                  <a:t>Use of Correlation coefficient:</a:t>
                </a:r>
              </a:p>
              <a:p>
                <a:pPr>
                  <a:buNone/>
                </a:pPr>
                <a:r>
                  <a:rPr lang="en-IN" b="1" dirty="0" smtClean="0">
                    <a:latin typeface="Comic Sans MS" pitchFamily="66" charset="0"/>
                  </a:rPr>
                  <a:t>	</a:t>
                </a:r>
                <a:r>
                  <a:rPr lang="en-IN" dirty="0" err="1" smtClean="0">
                    <a:latin typeface="Comic Sans MS" pitchFamily="66" charset="0"/>
                  </a:rPr>
                  <a:t>i</a:t>
                </a:r>
                <a:r>
                  <a:rPr lang="en-IN" dirty="0" smtClean="0">
                    <a:latin typeface="Comic Sans MS" pitchFamily="66" charset="0"/>
                  </a:rPr>
                  <a:t>) P</a:t>
                </a:r>
                <a:r>
                  <a:rPr lang="en-IN" dirty="0" smtClean="0">
                    <a:solidFill>
                      <a:srgbClr val="7030A0"/>
                    </a:solidFill>
                    <a:latin typeface="Comic Sans MS" pitchFamily="66" charset="0"/>
                  </a:rPr>
                  <a:t>rediction of future performance on the basis of past record.</a:t>
                </a:r>
              </a:p>
              <a:p>
                <a:pPr>
                  <a:buNone/>
                </a:pPr>
                <a:r>
                  <a:rPr lang="en-IN" dirty="0" smtClean="0">
                    <a:latin typeface="Comic Sans MS" pitchFamily="66" charset="0"/>
                  </a:rPr>
                  <a:t>	y’ = Y + r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n-IN" baseline="-25000" dirty="0" smtClean="0">
                            <a:latin typeface="Comic Sans MS" pitchFamily="66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IN" dirty="0">
                            <a:latin typeface="Comic Sans MS" pitchFamily="66" charset="0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n-IN" baseline="-25000" dirty="0">
                            <a:latin typeface="Comic Sans MS" pitchFamily="66" charset="0"/>
                          </a:rPr>
                          <m:t>x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dirty="0" smtClean="0">
                    <a:latin typeface="Comic Sans MS" pitchFamily="66" charset="0"/>
                  </a:rPr>
                  <a:t>(x – x)</a:t>
                </a:r>
              </a:p>
              <a:p>
                <a:pPr>
                  <a:buNone/>
                </a:pPr>
                <a:r>
                  <a:rPr lang="en-IN" b="1" dirty="0" smtClean="0">
                    <a:latin typeface="Comic Sans MS" pitchFamily="66" charset="0"/>
                  </a:rPr>
                  <a:t>	</a:t>
                </a:r>
                <a:r>
                  <a:rPr lang="en-IN" dirty="0" smtClean="0">
                    <a:latin typeface="Comic Sans MS" pitchFamily="66" charset="0"/>
                  </a:rPr>
                  <a:t>Where,</a:t>
                </a:r>
              </a:p>
              <a:p>
                <a:pPr>
                  <a:buNone/>
                </a:pPr>
                <a:r>
                  <a:rPr lang="en-IN" dirty="0" smtClean="0">
                    <a:latin typeface="Comic Sans MS" pitchFamily="66" charset="0"/>
                  </a:rPr>
                  <a:t>			y’ = predicted value of y</a:t>
                </a:r>
              </a:p>
              <a:p>
                <a:pPr>
                  <a:buNone/>
                </a:pPr>
                <a:r>
                  <a:rPr lang="en-IN" dirty="0" smtClean="0">
                    <a:latin typeface="Comic Sans MS" pitchFamily="66" charset="0"/>
                  </a:rPr>
                  <a:t>			y = mean of y</a:t>
                </a:r>
              </a:p>
              <a:p>
                <a:pPr>
                  <a:buNone/>
                </a:pPr>
                <a:r>
                  <a:rPr lang="en-IN" dirty="0" smtClean="0">
                    <a:latin typeface="Comic Sans MS" pitchFamily="66" charset="0"/>
                  </a:rPr>
                  <a:t>			r = correlation coefficient</a:t>
                </a:r>
              </a:p>
              <a:p>
                <a:pPr>
                  <a:buNone/>
                </a:pPr>
                <a:r>
                  <a:rPr lang="en-IN" dirty="0" smtClean="0">
                    <a:latin typeface="Comic Sans MS" pitchFamily="66" charset="0"/>
                  </a:rPr>
                  <a:t>			x = mean of x</a:t>
                </a:r>
              </a:p>
              <a:p>
                <a:pPr>
                  <a:buNone/>
                </a:pPr>
                <a:r>
                  <a:rPr lang="en-IN" dirty="0" smtClean="0">
                    <a:latin typeface="Comic Sans MS" pitchFamily="66" charset="0"/>
                  </a:rPr>
                  <a:t>		</a:t>
                </a:r>
                <a:r>
                  <a:rPr lang="en-IN" dirty="0" err="1" smtClean="0">
                    <a:latin typeface="Comic Sans MS" pitchFamily="66" charset="0"/>
                  </a:rPr>
                  <a:t>S</a:t>
                </a:r>
                <a:r>
                  <a:rPr lang="en-IN" baseline="-25000" dirty="0" err="1" smtClean="0">
                    <a:latin typeface="Comic Sans MS" pitchFamily="66" charset="0"/>
                  </a:rPr>
                  <a:t>x</a:t>
                </a:r>
                <a:r>
                  <a:rPr lang="en-IN" dirty="0" smtClean="0">
                    <a:latin typeface="Comic Sans MS" pitchFamily="66" charset="0"/>
                  </a:rPr>
                  <a:t> &amp; </a:t>
                </a:r>
                <a:r>
                  <a:rPr lang="en-IN" dirty="0" err="1" smtClean="0">
                    <a:latin typeface="Comic Sans MS" pitchFamily="66" charset="0"/>
                  </a:rPr>
                  <a:t>S</a:t>
                </a:r>
                <a:r>
                  <a:rPr lang="en-IN" baseline="-25000" dirty="0" err="1" smtClean="0">
                    <a:latin typeface="Comic Sans MS" pitchFamily="66" charset="0"/>
                  </a:rPr>
                  <a:t>y</a:t>
                </a:r>
                <a:r>
                  <a:rPr lang="en-IN" dirty="0" smtClean="0">
                    <a:latin typeface="Comic Sans MS" pitchFamily="66" charset="0"/>
                  </a:rPr>
                  <a:t> = SD of x and y variables respectively</a:t>
                </a:r>
                <a:endParaRPr lang="en-IN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09600"/>
                <a:ext cx="8229600" cy="5516563"/>
              </a:xfrm>
              <a:blipFill rotWithShape="0">
                <a:blip r:embed="rId2"/>
                <a:stretch>
                  <a:fillRect t="-2983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Minus 7"/>
          <p:cNvSpPr/>
          <p:nvPr/>
        </p:nvSpPr>
        <p:spPr>
          <a:xfrm flipH="1">
            <a:off x="3733800" y="21336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Minus 8"/>
          <p:cNvSpPr/>
          <p:nvPr/>
        </p:nvSpPr>
        <p:spPr>
          <a:xfrm flipH="1" flipV="1">
            <a:off x="1524000" y="2087881"/>
            <a:ext cx="3810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Minus 9"/>
          <p:cNvSpPr/>
          <p:nvPr/>
        </p:nvSpPr>
        <p:spPr>
          <a:xfrm>
            <a:off x="2362200" y="3611881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Minus 10"/>
          <p:cNvSpPr/>
          <p:nvPr/>
        </p:nvSpPr>
        <p:spPr>
          <a:xfrm>
            <a:off x="2362200" y="45720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1"/>
                <a:ext cx="8229600" cy="5638800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 algn="just">
                  <a:buAutoNum type="arabicPeriod" startAt="2"/>
                </a:pPr>
                <a:r>
                  <a:rPr lang="en-IN" dirty="0" smtClean="0">
                    <a:latin typeface="Comic Sans MS" pitchFamily="66" charset="0"/>
                  </a:rPr>
                  <a:t> </a:t>
                </a:r>
                <a:r>
                  <a:rPr lang="en-IN" dirty="0" smtClean="0">
                    <a:solidFill>
                      <a:srgbClr val="00B050"/>
                    </a:solidFill>
                    <a:latin typeface="Comic Sans MS" pitchFamily="66" charset="0"/>
                  </a:rPr>
                  <a:t>Measures the degree of relationship</a:t>
                </a:r>
                <a:r>
                  <a:rPr lang="en-IN" dirty="0" smtClean="0">
                    <a:latin typeface="Comic Sans MS" pitchFamily="66" charset="0"/>
                  </a:rPr>
                  <a:t> between two variables (characters).</a:t>
                </a:r>
              </a:p>
              <a:p>
                <a:pPr marL="514350" indent="-514350" algn="just">
                  <a:buAutoNum type="arabicPeriod" startAt="3"/>
                </a:pPr>
                <a:r>
                  <a:rPr lang="en-IN" dirty="0" smtClean="0">
                    <a:latin typeface="Comic Sans MS" pitchFamily="66" charset="0"/>
                  </a:rPr>
                  <a:t>The </a:t>
                </a:r>
                <a:r>
                  <a:rPr lang="en-IN" dirty="0" smtClean="0">
                    <a:solidFill>
                      <a:srgbClr val="7030A0"/>
                    </a:solidFill>
                    <a:latin typeface="Comic Sans MS" pitchFamily="66" charset="0"/>
                  </a:rPr>
                  <a:t>square of correlation coefficient</a:t>
                </a:r>
                <a:r>
                  <a:rPr lang="en-IN" dirty="0" smtClean="0">
                    <a:latin typeface="Comic Sans MS" pitchFamily="66" charset="0"/>
                  </a:rPr>
                  <a:t> between breeding value and phenotypic value (</a:t>
                </a:r>
                <a:r>
                  <a:rPr lang="en-IN" dirty="0" smtClean="0">
                    <a:solidFill>
                      <a:srgbClr val="FF0000"/>
                    </a:solidFill>
                    <a:latin typeface="Comic Sans MS" pitchFamily="66" charset="0"/>
                  </a:rPr>
                  <a:t>r</a:t>
                </a:r>
                <a:r>
                  <a:rPr lang="en-IN" baseline="300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2</a:t>
                </a:r>
                <a:r>
                  <a:rPr lang="en-IN" dirty="0" smtClean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  <a:r>
                  <a:rPr lang="en-IN" baseline="-250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AP</a:t>
                </a:r>
                <a:r>
                  <a:rPr lang="en-IN" dirty="0" smtClean="0">
                    <a:latin typeface="Comic Sans MS" pitchFamily="66" charset="0"/>
                  </a:rPr>
                  <a:t>) </a:t>
                </a:r>
                <a:r>
                  <a:rPr lang="en-IN" dirty="0" smtClean="0">
                    <a:solidFill>
                      <a:srgbClr val="0070C0"/>
                    </a:solidFill>
                    <a:latin typeface="Comic Sans MS" pitchFamily="66" charset="0"/>
                  </a:rPr>
                  <a:t>measures the heritability.</a:t>
                </a:r>
              </a:p>
              <a:p>
                <a:pPr marL="514350" indent="-514350" algn="just">
                  <a:buAutoNum type="arabicPeriod" startAt="3"/>
                </a:pPr>
                <a:r>
                  <a:rPr lang="en-IN" dirty="0" smtClean="0">
                    <a:latin typeface="Comic Sans MS" pitchFamily="66" charset="0"/>
                  </a:rPr>
                  <a:t> It maintains </a:t>
                </a:r>
                <a:r>
                  <a:rPr lang="en-IN" dirty="0" smtClean="0">
                    <a:solidFill>
                      <a:srgbClr val="7030A0"/>
                    </a:solidFill>
                    <a:latin typeface="Comic Sans MS" pitchFamily="66" charset="0"/>
                  </a:rPr>
                  <a:t>relationship with regression.</a:t>
                </a:r>
              </a:p>
              <a:p>
                <a:pPr marL="514350" indent="-514350" algn="just">
                  <a:buNone/>
                </a:pPr>
                <a:r>
                  <a:rPr lang="en-IN" dirty="0" smtClean="0">
                    <a:latin typeface="Comic Sans MS" pitchFamily="66" charset="0"/>
                  </a:rPr>
                  <a:t>		</a:t>
                </a:r>
                <a:r>
                  <a:rPr lang="en-IN" dirty="0" err="1" smtClean="0">
                    <a:solidFill>
                      <a:srgbClr val="00B050"/>
                    </a:solidFill>
                    <a:latin typeface="Comic Sans MS" pitchFamily="66" charset="0"/>
                  </a:rPr>
                  <a:t>b</a:t>
                </a:r>
                <a:r>
                  <a:rPr lang="en-IN" baseline="-25000" dirty="0" err="1" smtClean="0">
                    <a:solidFill>
                      <a:srgbClr val="00B050"/>
                    </a:solidFill>
                    <a:latin typeface="Comic Sans MS" pitchFamily="66" charset="0"/>
                  </a:rPr>
                  <a:t>yx</a:t>
                </a:r>
                <a:r>
                  <a:rPr lang="en-IN" dirty="0" smtClean="0">
                    <a:solidFill>
                      <a:srgbClr val="00B050"/>
                    </a:solidFill>
                    <a:latin typeface="Comic Sans MS" pitchFamily="66" charset="0"/>
                  </a:rPr>
                  <a:t> = </a:t>
                </a:r>
                <a:r>
                  <a:rPr lang="en-IN" dirty="0" err="1" smtClean="0">
                    <a:solidFill>
                      <a:srgbClr val="00B050"/>
                    </a:solidFill>
                    <a:latin typeface="Comic Sans MS" pitchFamily="66" charset="0"/>
                  </a:rPr>
                  <a:t>r</a:t>
                </a:r>
                <a:r>
                  <a:rPr lang="en-IN" baseline="-25000" dirty="0" err="1" smtClean="0">
                    <a:solidFill>
                      <a:srgbClr val="00B050"/>
                    </a:solidFill>
                    <a:latin typeface="Comic Sans MS" pitchFamily="66" charset="0"/>
                  </a:rPr>
                  <a:t>xy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IN" dirty="0">
                            <a:solidFill>
                              <a:srgbClr val="00B050"/>
                            </a:solidFill>
                            <a:latin typeface="Comic Sans MS" pitchFamily="66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IN" dirty="0">
                            <a:solidFill>
                              <a:srgbClr val="00B050"/>
                            </a:solidFill>
                            <a:latin typeface="Comic Sans MS" pitchFamily="66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IN" dirty="0">
                            <a:solidFill>
                              <a:srgbClr val="00B050"/>
                            </a:solidFill>
                            <a:latin typeface="Comic Sans MS" pitchFamily="66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IN" dirty="0">
                            <a:solidFill>
                              <a:srgbClr val="00B050"/>
                            </a:solidFill>
                            <a:latin typeface="Comic Sans MS" pitchFamily="66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IN" dirty="0" smtClean="0">
                    <a:latin typeface="Comic Sans MS" pitchFamily="66" charset="0"/>
                  </a:rPr>
                  <a:t> &amp;</a:t>
                </a:r>
              </a:p>
              <a:p>
                <a:pPr marL="514350" indent="-514350" algn="just">
                  <a:buNone/>
                </a:pPr>
                <a:r>
                  <a:rPr lang="en-IN" dirty="0" smtClean="0">
                    <a:latin typeface="Comic Sans MS" pitchFamily="66" charset="0"/>
                  </a:rPr>
                  <a:t>		</a:t>
                </a:r>
                <a:r>
                  <a:rPr lang="en-IN" dirty="0" err="1" smtClean="0">
                    <a:solidFill>
                      <a:srgbClr val="FF0000"/>
                    </a:solidFill>
                    <a:latin typeface="Comic Sans MS" pitchFamily="66" charset="0"/>
                  </a:rPr>
                  <a:t>b</a:t>
                </a:r>
                <a:r>
                  <a:rPr lang="en-IN" baseline="-25000" dirty="0" err="1" smtClean="0">
                    <a:solidFill>
                      <a:srgbClr val="FF0000"/>
                    </a:solidFill>
                    <a:latin typeface="Comic Sans MS" pitchFamily="66" charset="0"/>
                  </a:rPr>
                  <a:t>xy</a:t>
                </a:r>
                <a:r>
                  <a:rPr lang="en-IN" dirty="0" smtClean="0">
                    <a:solidFill>
                      <a:srgbClr val="FF0000"/>
                    </a:solidFill>
                    <a:latin typeface="Comic Sans MS" pitchFamily="66" charset="0"/>
                  </a:rPr>
                  <a:t> 	= </a:t>
                </a:r>
                <a:r>
                  <a:rPr lang="en-IN" dirty="0" err="1" smtClean="0">
                    <a:solidFill>
                      <a:srgbClr val="FF0000"/>
                    </a:solidFill>
                    <a:latin typeface="Comic Sans MS" pitchFamily="66" charset="0"/>
                  </a:rPr>
                  <a:t>r</a:t>
                </a:r>
                <a:r>
                  <a:rPr lang="en-IN" baseline="-25000" dirty="0" err="1" smtClean="0">
                    <a:solidFill>
                      <a:srgbClr val="FF0000"/>
                    </a:solidFill>
                    <a:latin typeface="Comic Sans MS" pitchFamily="66" charset="0"/>
                  </a:rPr>
                  <a:t>xy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IN" dirty="0">
                            <a:solidFill>
                              <a:srgbClr val="FF0000"/>
                            </a:solidFill>
                            <a:latin typeface="Comic Sans MS" pitchFamily="66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IN" dirty="0">
                            <a:solidFill>
                              <a:srgbClr val="FF0000"/>
                            </a:solidFill>
                            <a:latin typeface="Comic Sans MS" pitchFamily="66" charset="0"/>
                          </a:rPr>
                          <m:t>x</m:t>
                        </m:r>
                      </m:num>
                      <m:den>
                        <m:r>
                          <m:rPr>
                            <m:nor/>
                          </m:rPr>
                          <a:rPr lang="en-IN" dirty="0">
                            <a:solidFill>
                              <a:srgbClr val="FF0000"/>
                            </a:solidFill>
                            <a:latin typeface="Comic Sans MS" pitchFamily="66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IN" dirty="0">
                            <a:solidFill>
                              <a:srgbClr val="FF0000"/>
                            </a:solidFill>
                            <a:latin typeface="Comic Sans MS" pitchFamily="66" charset="0"/>
                          </a:rPr>
                          <m:t>y</m:t>
                        </m:r>
                      </m:den>
                    </m:f>
                  </m:oMath>
                </a14:m>
                <a:endParaRPr lang="en-IN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1"/>
                <a:ext cx="8229600" cy="5638800"/>
              </a:xfrm>
              <a:blipFill rotWithShape="0">
                <a:blip r:embed="rId2"/>
                <a:stretch>
                  <a:fillRect l="-2370" t="-3784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Exercise no. 3. One cow yielded 3000kg milk in her first lactation. Predict how much milk she will give in her second lactation on the basis of following information.</a:t>
            </a:r>
          </a:p>
          <a:p>
            <a:pPr marL="0" indent="0" algn="just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485645"/>
              </p:ext>
            </p:extLst>
          </p:nvPr>
        </p:nvGraphicFramePr>
        <p:xfrm>
          <a:off x="685800" y="3253581"/>
          <a:ext cx="7848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30480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r>
                        <a:rPr lang="en-US" sz="2000" b="1" baseline="30000" dirty="0" smtClean="0"/>
                        <a:t>st</a:t>
                      </a:r>
                      <a:r>
                        <a:rPr lang="en-US" sz="2000" b="1" dirty="0" smtClean="0"/>
                        <a:t> lactation milk yield(X)</a:t>
                      </a:r>
                      <a:r>
                        <a:rPr lang="en-US" sz="2000" b="1" baseline="0" dirty="0" smtClean="0"/>
                        <a:t> = 3000 kg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r>
                        <a:rPr lang="en-US" sz="2000" b="1" baseline="30000" dirty="0" smtClean="0"/>
                        <a:t>nd</a:t>
                      </a:r>
                      <a:r>
                        <a:rPr lang="en-US" sz="2000" b="1" dirty="0" smtClean="0"/>
                        <a:t> lactation milk yield =</a:t>
                      </a:r>
                      <a:r>
                        <a:rPr lang="en-US" sz="2000" b="1" baseline="0" dirty="0" smtClean="0"/>
                        <a:t> 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 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X = 2200 kg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Y = 2500 kg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r</a:t>
                      </a:r>
                      <a:r>
                        <a:rPr lang="en-US" sz="2000" b="1" baseline="-25000" dirty="0" err="1" smtClean="0"/>
                        <a:t>XY</a:t>
                      </a:r>
                      <a:r>
                        <a:rPr lang="en-US" sz="2000" b="1" dirty="0" smtClean="0"/>
                        <a:t> = 0.80</a:t>
                      </a:r>
                    </a:p>
                    <a:p>
                      <a:pPr algn="ctr"/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SD (X) = 150 kg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SD (Y) = 160 kg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524000" y="39624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95800" y="39624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1080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IN" sz="9600" b="1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IN" sz="9600" b="1" dirty="0" smtClean="0">
                <a:solidFill>
                  <a:srgbClr val="00B0F0"/>
                </a:solidFill>
                <a:latin typeface="Comic Sans MS" pitchFamily="66" charset="0"/>
              </a:rPr>
              <a:t>THANK YOU</a:t>
            </a:r>
            <a:endParaRPr lang="en-IN" sz="54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2.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According to number of variables: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   Simple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(ii)	Multiple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(iii)  partial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3.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According to proportionate  change between two variables: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   Linear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(ii)  Non-linear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lphaUcParenBoth"/>
            </a:pP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According to direction: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(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Positive correlation</a:t>
            </a:r>
            <a:r>
              <a:rPr lang="en-IN" dirty="0" smtClean="0">
                <a:latin typeface="Comic Sans MS" pitchFamily="66" charset="0"/>
              </a:rPr>
              <a:t> – Both the variables move in the same direction.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b="1" dirty="0" smtClean="0">
                <a:latin typeface="Comic Sans MS" pitchFamily="66" charset="0"/>
              </a:rPr>
              <a:t>Example</a:t>
            </a:r>
            <a:r>
              <a:rPr lang="en-IN" dirty="0" smtClean="0">
                <a:latin typeface="Comic Sans MS" pitchFamily="66" charset="0"/>
              </a:rPr>
              <a:t> 1.– height and weight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	Height (inch) : 50, 51, 52, 53, 54, 55</a:t>
            </a:r>
          </a:p>
          <a:p>
            <a:pPr marL="514350" indent="-514350" algn="just">
              <a:buNone/>
            </a:pPr>
            <a:r>
              <a:rPr lang="en-IN" dirty="0">
                <a:latin typeface="Comic Sans MS" pitchFamily="66" charset="0"/>
              </a:rPr>
              <a:t>	</a:t>
            </a:r>
            <a:r>
              <a:rPr lang="en-IN" dirty="0" smtClean="0">
                <a:latin typeface="Comic Sans MS" pitchFamily="66" charset="0"/>
              </a:rPr>
              <a:t>	Body wt.(kg)  : 60, 61, 62, 64, 65, 67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b="1" dirty="0" smtClean="0">
                <a:latin typeface="Comic Sans MS" pitchFamily="66" charset="0"/>
              </a:rPr>
              <a:t>Example 2. </a:t>
            </a:r>
          </a:p>
          <a:p>
            <a:pPr marL="514350" indent="-514350" algn="just">
              <a:buNone/>
            </a:pPr>
            <a:r>
              <a:rPr lang="en-IN" dirty="0">
                <a:latin typeface="Comic Sans MS" pitchFamily="66" charset="0"/>
              </a:rPr>
              <a:t>	</a:t>
            </a:r>
            <a:r>
              <a:rPr lang="en-IN" dirty="0" smtClean="0">
                <a:latin typeface="Comic Sans MS" pitchFamily="66" charset="0"/>
              </a:rPr>
              <a:t>	variable (X) : 60, 55, 50, 45, 40, 35, 30</a:t>
            </a:r>
          </a:p>
          <a:p>
            <a:pPr marL="514350" indent="-514350" algn="just">
              <a:buNone/>
            </a:pPr>
            <a:r>
              <a:rPr lang="en-IN" dirty="0">
                <a:latin typeface="Comic Sans MS" pitchFamily="66" charset="0"/>
              </a:rPr>
              <a:t>	</a:t>
            </a:r>
            <a:r>
              <a:rPr lang="en-IN" dirty="0" smtClean="0">
                <a:latin typeface="Comic Sans MS" pitchFamily="66" charset="0"/>
              </a:rPr>
              <a:t>	variable (Y) :  40, 35, 30, 25, 20, 15, 10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Body weight increases with the increase in height. Both are moving in the same direction.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</a:p>
          <a:p>
            <a:pPr marL="514350" indent="-514350" algn="just">
              <a:buNone/>
            </a:pPr>
            <a:endParaRPr lang="en-IN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n-IN" dirty="0">
                <a:latin typeface="Comic Sans MS" pitchFamily="66" charset="0"/>
              </a:rPr>
              <a:t>(ii) </a:t>
            </a:r>
            <a:r>
              <a:rPr lang="en-IN" b="1" dirty="0">
                <a:solidFill>
                  <a:srgbClr val="002060"/>
                </a:solidFill>
                <a:latin typeface="Comic Sans MS" pitchFamily="66" charset="0"/>
              </a:rPr>
              <a:t>Negative correlation</a:t>
            </a:r>
            <a:r>
              <a:rPr lang="en-IN" dirty="0">
                <a:latin typeface="Comic Sans MS" pitchFamily="66" charset="0"/>
              </a:rPr>
              <a:t> – Both the variables move in the opposite direction.</a:t>
            </a:r>
          </a:p>
          <a:p>
            <a:pPr marL="514350" indent="-514350" algn="just">
              <a:buNone/>
            </a:pPr>
            <a:r>
              <a:rPr lang="en-IN" dirty="0">
                <a:latin typeface="Comic Sans MS" pitchFamily="66" charset="0"/>
              </a:rPr>
              <a:t>	</a:t>
            </a:r>
            <a:r>
              <a:rPr lang="en-IN" b="1" dirty="0">
                <a:latin typeface="Comic Sans MS" pitchFamily="66" charset="0"/>
              </a:rPr>
              <a:t>Example</a:t>
            </a:r>
            <a:r>
              <a:rPr lang="en-IN" dirty="0">
                <a:latin typeface="Comic Sans MS" pitchFamily="66" charset="0"/>
              </a:rPr>
              <a:t> – Milk yield &amp; fat percentage</a:t>
            </a:r>
          </a:p>
          <a:p>
            <a:pPr marL="514350" indent="-514350" algn="just">
              <a:buNone/>
            </a:pPr>
            <a:r>
              <a:rPr lang="en-IN" dirty="0">
                <a:latin typeface="Comic Sans MS" pitchFamily="66" charset="0"/>
              </a:rPr>
              <a:t>	</a:t>
            </a:r>
            <a:r>
              <a:rPr lang="en-IN" dirty="0" smtClean="0">
                <a:latin typeface="Comic Sans MS" pitchFamily="66" charset="0"/>
              </a:rPr>
              <a:t>Daily M Y </a:t>
            </a:r>
            <a:r>
              <a:rPr lang="en-IN" dirty="0">
                <a:latin typeface="Comic Sans MS" pitchFamily="66" charset="0"/>
              </a:rPr>
              <a:t>(kg): 10, 12, 14, 16, 17, 18, 20</a:t>
            </a:r>
          </a:p>
          <a:p>
            <a:pPr marL="514350" indent="-514350" algn="just">
              <a:buNone/>
            </a:pPr>
            <a:r>
              <a:rPr lang="en-IN" dirty="0">
                <a:latin typeface="Comic Sans MS" pitchFamily="66" charset="0"/>
              </a:rPr>
              <a:t>	Fat %		: </a:t>
            </a:r>
            <a:r>
              <a:rPr lang="en-IN" dirty="0" smtClean="0">
                <a:latin typeface="Comic Sans MS" pitchFamily="66" charset="0"/>
              </a:rPr>
              <a:t>6.5</a:t>
            </a:r>
            <a:r>
              <a:rPr lang="en-IN" dirty="0">
                <a:latin typeface="Comic Sans MS" pitchFamily="66" charset="0"/>
              </a:rPr>
              <a:t>, 6, 5.5, 5, 4.5, 4.5, </a:t>
            </a:r>
            <a:r>
              <a:rPr lang="en-IN" dirty="0" smtClean="0">
                <a:latin typeface="Comic Sans MS" pitchFamily="66" charset="0"/>
              </a:rPr>
              <a:t>4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One variable is increasing while the other is decreasing. With the increase in milk production, the fat % in milk is going down.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858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IN" dirty="0" smtClean="0"/>
              <a:t>	</a:t>
            </a:r>
            <a:r>
              <a:rPr lang="en-IN" dirty="0" smtClean="0">
                <a:latin typeface="Comic Sans MS" pitchFamily="66" charset="0"/>
              </a:rPr>
              <a:t>(iii)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Zero correlation</a:t>
            </a:r>
            <a:r>
              <a:rPr lang="en-IN" dirty="0" smtClean="0">
                <a:latin typeface="Comic Sans MS" pitchFamily="66" charset="0"/>
              </a:rPr>
              <a:t> – One variable increases or decreases but the other variable remains constant.</a:t>
            </a:r>
            <a:endParaRPr lang="en-IN" dirty="0" smtClean="0"/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b="1" dirty="0" smtClean="0">
                <a:latin typeface="Comic Sans MS" pitchFamily="66" charset="0"/>
              </a:rPr>
              <a:t>Example 1.</a:t>
            </a:r>
          </a:p>
          <a:p>
            <a:pPr algn="just">
              <a:buNone/>
            </a:pPr>
            <a:r>
              <a:rPr lang="en-IN" dirty="0" smtClean="0"/>
              <a:t>		V</a:t>
            </a:r>
            <a:r>
              <a:rPr lang="en-IN" dirty="0" smtClean="0">
                <a:latin typeface="Comic Sans MS" pitchFamily="66" charset="0"/>
              </a:rPr>
              <a:t>ariable X – 2, 5, 6, 8, 10, 12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Variable Y – 5, 5, 5, 5, 5, 5</a:t>
            </a:r>
          </a:p>
          <a:p>
            <a:pPr algn="just">
              <a:buNone/>
            </a:pPr>
            <a:r>
              <a:rPr lang="en-IN" b="1" dirty="0" smtClean="0">
                <a:latin typeface="Comic Sans MS" pitchFamily="66" charset="0"/>
              </a:rPr>
              <a:t>Example 2.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Variable X : 15, 12, 10, 8, 6, 4, 2</a:t>
            </a:r>
          </a:p>
          <a:p>
            <a:pPr algn="just">
              <a:buNone/>
            </a:pPr>
            <a:r>
              <a:rPr lang="en-IN" dirty="0">
                <a:latin typeface="Comic Sans MS" pitchFamily="66" charset="0"/>
              </a:rPr>
              <a:t>	</a:t>
            </a:r>
            <a:r>
              <a:rPr lang="en-IN" dirty="0" smtClean="0">
                <a:latin typeface="Comic Sans MS" pitchFamily="66" charset="0"/>
              </a:rPr>
              <a:t>	Variable Y : 6, 6, 6, 6, 6, 6, 6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With the increasing or decreasing in one variable there is no change in the second variable.</a:t>
            </a:r>
          </a:p>
          <a:p>
            <a:pPr>
              <a:buNone/>
            </a:pP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>
                <a:latin typeface="Comic Sans MS" pitchFamily="66" charset="0"/>
              </a:rPr>
              <a:t> (B)</a:t>
            </a:r>
            <a:r>
              <a:rPr lang="en-IN" b="1" dirty="0" smtClean="0">
                <a:latin typeface="Comic Sans MS" pitchFamily="66" charset="0"/>
              </a:rPr>
              <a:t> 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According to no. of variables: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(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Simple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– only two variables are studied at a time. </a:t>
            </a:r>
            <a:r>
              <a:rPr lang="en-IN" dirty="0" err="1" smtClean="0">
                <a:latin typeface="Comic Sans MS" pitchFamily="66" charset="0"/>
              </a:rPr>
              <a:t>Eg</a:t>
            </a:r>
            <a:r>
              <a:rPr lang="en-IN" dirty="0" smtClean="0">
                <a:latin typeface="Comic Sans MS" pitchFamily="66" charset="0"/>
              </a:rPr>
              <a:t>. Height &amp; Body wt.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(ii)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Multiple</a:t>
            </a:r>
            <a:r>
              <a:rPr lang="en-IN" dirty="0" smtClean="0">
                <a:latin typeface="Comic Sans MS" pitchFamily="66" charset="0"/>
              </a:rPr>
              <a:t> – three or more variables studied at a time. 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E</a:t>
            </a:r>
            <a:r>
              <a:rPr lang="en-IN" b="1" dirty="0" smtClean="0">
                <a:latin typeface="Comic Sans MS" pitchFamily="66" charset="0"/>
              </a:rPr>
              <a:t>xample</a:t>
            </a:r>
            <a:r>
              <a:rPr lang="en-IN" dirty="0" smtClean="0">
                <a:latin typeface="Comic Sans MS" pitchFamily="66" charset="0"/>
              </a:rPr>
              <a:t> – feed quality, quantity given, feed conversion, body weight, etc. 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(iii)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Partial correlation</a:t>
            </a:r>
            <a:r>
              <a:rPr lang="en-IN" dirty="0" smtClean="0">
                <a:latin typeface="Comic Sans MS" pitchFamily="66" charset="0"/>
              </a:rPr>
              <a:t> – studied three or more variables but find out correlation between two variables at a time while others kept constant.</a:t>
            </a:r>
          </a:p>
          <a:p>
            <a:pPr algn="just">
              <a:buNone/>
            </a:pPr>
            <a:r>
              <a:rPr lang="en-IN" dirty="0" err="1" smtClean="0">
                <a:latin typeface="Comic Sans MS" pitchFamily="66" charset="0"/>
              </a:rPr>
              <a:t>Eg</a:t>
            </a:r>
            <a:r>
              <a:rPr lang="en-IN" dirty="0" smtClean="0">
                <a:latin typeface="Comic Sans MS" pitchFamily="66" charset="0"/>
              </a:rPr>
              <a:t>. Correlation between crop yield and amount of fertilizer given while number of irrigation given is kept as constant.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dirty="0" smtClean="0"/>
              <a:t>( C)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According to proportionate  change between variables: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(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Linear</a:t>
            </a:r>
            <a:r>
              <a:rPr lang="en-IN" dirty="0" smtClean="0">
                <a:latin typeface="Comic Sans MS" pitchFamily="66" charset="0"/>
              </a:rPr>
              <a:t> - Both the variables move at a constant ratio throughout. 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Example: X  5, 10, 15, 20, 25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	Y  10, 20, 30, 40, 50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constant ratio ½. </a:t>
            </a:r>
            <a:r>
              <a:rPr lang="en-IN" dirty="0" smtClean="0"/>
              <a:t>		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(ii)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Non-linear</a:t>
            </a:r>
            <a:r>
              <a:rPr lang="en-IN" dirty="0" smtClean="0">
                <a:latin typeface="Comic Sans MS" pitchFamily="66" charset="0"/>
              </a:rPr>
              <a:t> – Variables do not follow a constant ratio throughout.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Example: X = 10, 15, 20, 25, 30, 35, 40</a:t>
            </a:r>
          </a:p>
          <a:p>
            <a:pPr algn="just">
              <a:buNone/>
            </a:pPr>
            <a:r>
              <a:rPr lang="en-IN" dirty="0">
                <a:latin typeface="Comic Sans MS" pitchFamily="66" charset="0"/>
              </a:rPr>
              <a:t>	</a:t>
            </a:r>
            <a:r>
              <a:rPr lang="en-IN" dirty="0" smtClean="0">
                <a:latin typeface="Comic Sans MS" pitchFamily="66" charset="0"/>
              </a:rPr>
              <a:t>		Y = 8, 10, 12, 13, 18, 20, 25 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5791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Coefficient of correlation: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It measures the degree of association or degree of interdependence or relationship between two or more variables.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Denoted as ‘r’, i.e., </a:t>
            </a:r>
            <a:r>
              <a:rPr lang="en-IN" dirty="0" err="1" smtClean="0">
                <a:latin typeface="Comic Sans MS" pitchFamily="66" charset="0"/>
              </a:rPr>
              <a:t>r</a:t>
            </a:r>
            <a:r>
              <a:rPr lang="en-IN" baseline="-25000" dirty="0" err="1" smtClean="0">
                <a:latin typeface="Comic Sans MS" pitchFamily="66" charset="0"/>
              </a:rPr>
              <a:t>xy</a:t>
            </a:r>
            <a:r>
              <a:rPr lang="en-IN" baseline="-25000" dirty="0" smtClean="0"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 so that, </a:t>
            </a:r>
            <a:r>
              <a:rPr lang="en-IN" dirty="0" err="1" smtClean="0">
                <a:latin typeface="Comic Sans MS" pitchFamily="66" charset="0"/>
              </a:rPr>
              <a:t>r</a:t>
            </a:r>
            <a:r>
              <a:rPr lang="en-IN" baseline="-25000" dirty="0" err="1" smtClean="0">
                <a:latin typeface="Comic Sans MS" pitchFamily="66" charset="0"/>
              </a:rPr>
              <a:t>xy</a:t>
            </a:r>
            <a:r>
              <a:rPr lang="en-IN" dirty="0" smtClean="0">
                <a:latin typeface="Comic Sans MS" pitchFamily="66" charset="0"/>
              </a:rPr>
              <a:t> = </a:t>
            </a:r>
            <a:r>
              <a:rPr lang="en-IN" dirty="0" err="1" smtClean="0">
                <a:latin typeface="Comic Sans MS" pitchFamily="66" charset="0"/>
              </a:rPr>
              <a:t>r</a:t>
            </a:r>
            <a:r>
              <a:rPr lang="en-IN" baseline="-25000" dirty="0" err="1" smtClean="0">
                <a:latin typeface="Comic Sans MS" pitchFamily="66" charset="0"/>
              </a:rPr>
              <a:t>yx</a:t>
            </a:r>
            <a:r>
              <a:rPr lang="en-IN" dirty="0" smtClean="0">
                <a:latin typeface="Comic Sans MS" pitchFamily="66" charset="0"/>
              </a:rPr>
              <a:t>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Concept given by Karl Pearson.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</TotalTime>
  <Words>490</Words>
  <Application>Microsoft Office PowerPoint</Application>
  <PresentationFormat>On-screen Show (4:3)</PresentationFormat>
  <Paragraphs>347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Cambria Math</vt:lpstr>
      <vt:lpstr>Comic Sans MS</vt:lpstr>
      <vt:lpstr>Times New Roman</vt:lpstr>
      <vt:lpstr>Wingdings</vt:lpstr>
      <vt:lpstr>Office Theme</vt:lpstr>
      <vt:lpstr>PowerPoint Presentation</vt:lpstr>
      <vt:lpstr>Correlation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K.G.mandal</cp:lastModifiedBy>
  <cp:revision>67</cp:revision>
  <dcterms:created xsi:type="dcterms:W3CDTF">2006-08-16T00:00:00Z</dcterms:created>
  <dcterms:modified xsi:type="dcterms:W3CDTF">2020-11-30T16:41:53Z</dcterms:modified>
</cp:coreProperties>
</file>