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7" r:id="rId2"/>
    <p:sldId id="347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190DF-62C4-4727-89D1-AB951FC4ADD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41DF8AB-9D8C-41D0-ADC9-229C577101F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marL="0" indent="0"/>
          <a:r>
            <a:rPr lang="en-IN" sz="2000" b="1" dirty="0" smtClean="0">
              <a:solidFill>
                <a:schemeClr val="tx1"/>
              </a:solidFill>
            </a:rPr>
            <a:t>Worth being familiar with</a:t>
          </a:r>
          <a:endParaRPr lang="en-IN" sz="2000" b="1" dirty="0">
            <a:solidFill>
              <a:schemeClr val="tx1"/>
            </a:solidFill>
          </a:endParaRPr>
        </a:p>
      </dgm:t>
    </dgm:pt>
    <dgm:pt modelId="{F8F90C27-750B-4E6D-89C4-FD4715BC95B1}" type="parTrans" cxnId="{A624B50E-8771-4013-87A6-6CF9DF0D0917}">
      <dgm:prSet/>
      <dgm:spPr/>
      <dgm:t>
        <a:bodyPr/>
        <a:lstStyle/>
        <a:p>
          <a:endParaRPr lang="en-IN"/>
        </a:p>
      </dgm:t>
    </dgm:pt>
    <dgm:pt modelId="{6517AADF-69AC-49FD-B6E8-F030D2FE1D3F}" type="sibTrans" cxnId="{A624B50E-8771-4013-87A6-6CF9DF0D0917}">
      <dgm:prSet/>
      <dgm:spPr/>
      <dgm:t>
        <a:bodyPr/>
        <a:lstStyle/>
        <a:p>
          <a:endParaRPr lang="en-IN"/>
        </a:p>
      </dgm:t>
    </dgm:pt>
    <dgm:pt modelId="{B2C734A4-C5B6-4207-B896-E4A93A692E74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Important to know and do</a:t>
          </a:r>
          <a:endParaRPr lang="en-IN" sz="2000" b="1" dirty="0">
            <a:solidFill>
              <a:schemeClr val="tx1"/>
            </a:solidFill>
          </a:endParaRPr>
        </a:p>
      </dgm:t>
    </dgm:pt>
    <dgm:pt modelId="{FB74DC22-DEF8-4099-AA56-FF621E1C8D55}" type="parTrans" cxnId="{9C5ECFCC-CEF1-47B7-B975-33EFD5ACF6DE}">
      <dgm:prSet/>
      <dgm:spPr/>
      <dgm:t>
        <a:bodyPr/>
        <a:lstStyle/>
        <a:p>
          <a:endParaRPr lang="en-IN"/>
        </a:p>
      </dgm:t>
    </dgm:pt>
    <dgm:pt modelId="{23DA2A38-D0BB-4D5D-A6A8-BD49A22B0BF4}" type="sibTrans" cxnId="{9C5ECFCC-CEF1-47B7-B975-33EFD5ACF6DE}">
      <dgm:prSet/>
      <dgm:spPr/>
      <dgm:t>
        <a:bodyPr/>
        <a:lstStyle/>
        <a:p>
          <a:endParaRPr lang="en-IN"/>
        </a:p>
      </dgm:t>
    </dgm:pt>
    <dgm:pt modelId="{3B9EC2D5-88AE-4DBA-A4CB-8330D8673B23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Crucial for conceptual understanding</a:t>
          </a:r>
          <a:endParaRPr lang="en-IN" sz="2000" b="1" dirty="0">
            <a:solidFill>
              <a:schemeClr val="tx1"/>
            </a:solidFill>
          </a:endParaRPr>
        </a:p>
      </dgm:t>
    </dgm:pt>
    <dgm:pt modelId="{93232119-C4F8-4F61-8B59-A87480EE0FDA}" type="parTrans" cxnId="{8B9AC9F4-ACB3-4CAF-9182-3E482C0CB63C}">
      <dgm:prSet/>
      <dgm:spPr/>
      <dgm:t>
        <a:bodyPr/>
        <a:lstStyle/>
        <a:p>
          <a:endParaRPr lang="en-IN"/>
        </a:p>
      </dgm:t>
    </dgm:pt>
    <dgm:pt modelId="{A4175F02-28EE-49F8-A042-CE7BFF49E063}" type="sibTrans" cxnId="{8B9AC9F4-ACB3-4CAF-9182-3E482C0CB63C}">
      <dgm:prSet/>
      <dgm:spPr/>
      <dgm:t>
        <a:bodyPr/>
        <a:lstStyle/>
        <a:p>
          <a:endParaRPr lang="en-IN"/>
        </a:p>
      </dgm:t>
    </dgm:pt>
    <dgm:pt modelId="{B9B1DC3C-314D-4EC2-9D13-3160928789AA}" type="pres">
      <dgm:prSet presAssocID="{29A190DF-62C4-4727-89D1-AB951FC4ADD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70C03A1-74E7-47CE-9E67-F5B8B5E201AF}" type="pres">
      <dgm:prSet presAssocID="{29A190DF-62C4-4727-89D1-AB951FC4ADD6}" presName="comp1" presStyleCnt="0"/>
      <dgm:spPr/>
    </dgm:pt>
    <dgm:pt modelId="{8680A6E7-A79D-456D-81E3-D59BB5A84DF3}" type="pres">
      <dgm:prSet presAssocID="{29A190DF-62C4-4727-89D1-AB951FC4ADD6}" presName="circle1" presStyleLbl="node1" presStyleIdx="0" presStyleCnt="3"/>
      <dgm:spPr/>
      <dgm:t>
        <a:bodyPr/>
        <a:lstStyle/>
        <a:p>
          <a:endParaRPr lang="en-IN"/>
        </a:p>
      </dgm:t>
    </dgm:pt>
    <dgm:pt modelId="{4C7C37C8-1599-4C06-B5AC-28F2D1EAF769}" type="pres">
      <dgm:prSet presAssocID="{29A190DF-62C4-4727-89D1-AB951FC4ADD6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42EF0B7-3B40-4D32-885D-225F007B6404}" type="pres">
      <dgm:prSet presAssocID="{29A190DF-62C4-4727-89D1-AB951FC4ADD6}" presName="comp2" presStyleCnt="0"/>
      <dgm:spPr/>
    </dgm:pt>
    <dgm:pt modelId="{2294EB51-CF25-46AB-B1E4-EE018ADA9726}" type="pres">
      <dgm:prSet presAssocID="{29A190DF-62C4-4727-89D1-AB951FC4ADD6}" presName="circle2" presStyleLbl="node1" presStyleIdx="1" presStyleCnt="3" custLinFactNeighborX="-509" custLinFactNeighborY="-6816"/>
      <dgm:spPr/>
      <dgm:t>
        <a:bodyPr/>
        <a:lstStyle/>
        <a:p>
          <a:endParaRPr lang="en-IN"/>
        </a:p>
      </dgm:t>
    </dgm:pt>
    <dgm:pt modelId="{5DBE9995-9BF3-456C-B625-8C9EA1FDBE1D}" type="pres">
      <dgm:prSet presAssocID="{29A190DF-62C4-4727-89D1-AB951FC4ADD6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45D1B6-61A9-46E7-90DE-1595E3B179E5}" type="pres">
      <dgm:prSet presAssocID="{29A190DF-62C4-4727-89D1-AB951FC4ADD6}" presName="comp3" presStyleCnt="0"/>
      <dgm:spPr/>
    </dgm:pt>
    <dgm:pt modelId="{BBE6AD21-6E4C-4AD1-B008-F8651B6420A8}" type="pres">
      <dgm:prSet presAssocID="{29A190DF-62C4-4727-89D1-AB951FC4ADD6}" presName="circle3" presStyleLbl="node1" presStyleIdx="2" presStyleCnt="3" custScaleX="113645" custLinFactNeighborX="-1355" custLinFactNeighborY="-18552"/>
      <dgm:spPr/>
      <dgm:t>
        <a:bodyPr/>
        <a:lstStyle/>
        <a:p>
          <a:endParaRPr lang="en-IN"/>
        </a:p>
      </dgm:t>
    </dgm:pt>
    <dgm:pt modelId="{F4EEA5B6-1726-4DB8-A77B-4DF5161BBEE0}" type="pres">
      <dgm:prSet presAssocID="{29A190DF-62C4-4727-89D1-AB951FC4ADD6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21D1436-8FA8-43E1-88C3-D31B131C4DA0}" type="presOf" srcId="{B2C734A4-C5B6-4207-B896-E4A93A692E74}" destId="{2294EB51-CF25-46AB-B1E4-EE018ADA9726}" srcOrd="0" destOrd="0" presId="urn:microsoft.com/office/officeart/2005/8/layout/venn2"/>
    <dgm:cxn modelId="{422C1930-5378-4514-B036-3306DD8305E0}" type="presOf" srcId="{3B9EC2D5-88AE-4DBA-A4CB-8330D8673B23}" destId="{BBE6AD21-6E4C-4AD1-B008-F8651B6420A8}" srcOrd="0" destOrd="0" presId="urn:microsoft.com/office/officeart/2005/8/layout/venn2"/>
    <dgm:cxn modelId="{2FD620E8-65AD-4865-B32E-12D7A1C5E3F2}" type="presOf" srcId="{441DF8AB-9D8C-41D0-ADC9-229C577101F7}" destId="{4C7C37C8-1599-4C06-B5AC-28F2D1EAF769}" srcOrd="1" destOrd="0" presId="urn:microsoft.com/office/officeart/2005/8/layout/venn2"/>
    <dgm:cxn modelId="{A624B50E-8771-4013-87A6-6CF9DF0D0917}" srcId="{29A190DF-62C4-4727-89D1-AB951FC4ADD6}" destId="{441DF8AB-9D8C-41D0-ADC9-229C577101F7}" srcOrd="0" destOrd="0" parTransId="{F8F90C27-750B-4E6D-89C4-FD4715BC95B1}" sibTransId="{6517AADF-69AC-49FD-B6E8-F030D2FE1D3F}"/>
    <dgm:cxn modelId="{8B9AC9F4-ACB3-4CAF-9182-3E482C0CB63C}" srcId="{29A190DF-62C4-4727-89D1-AB951FC4ADD6}" destId="{3B9EC2D5-88AE-4DBA-A4CB-8330D8673B23}" srcOrd="2" destOrd="0" parTransId="{93232119-C4F8-4F61-8B59-A87480EE0FDA}" sibTransId="{A4175F02-28EE-49F8-A042-CE7BFF49E063}"/>
    <dgm:cxn modelId="{238EA8CC-9198-4A91-BFAF-267B4DB25007}" type="presOf" srcId="{B2C734A4-C5B6-4207-B896-E4A93A692E74}" destId="{5DBE9995-9BF3-456C-B625-8C9EA1FDBE1D}" srcOrd="1" destOrd="0" presId="urn:microsoft.com/office/officeart/2005/8/layout/venn2"/>
    <dgm:cxn modelId="{67BC2678-823B-4EC7-A1F1-CEFE342CDCCD}" type="presOf" srcId="{441DF8AB-9D8C-41D0-ADC9-229C577101F7}" destId="{8680A6E7-A79D-456D-81E3-D59BB5A84DF3}" srcOrd="0" destOrd="0" presId="urn:microsoft.com/office/officeart/2005/8/layout/venn2"/>
    <dgm:cxn modelId="{C25FEC17-B688-489F-8C23-62595896E9CB}" type="presOf" srcId="{29A190DF-62C4-4727-89D1-AB951FC4ADD6}" destId="{B9B1DC3C-314D-4EC2-9D13-3160928789AA}" srcOrd="0" destOrd="0" presId="urn:microsoft.com/office/officeart/2005/8/layout/venn2"/>
    <dgm:cxn modelId="{FEC0EBB2-1B55-4E07-9D1A-C65685091CF7}" type="presOf" srcId="{3B9EC2D5-88AE-4DBA-A4CB-8330D8673B23}" destId="{F4EEA5B6-1726-4DB8-A77B-4DF5161BBEE0}" srcOrd="1" destOrd="0" presId="urn:microsoft.com/office/officeart/2005/8/layout/venn2"/>
    <dgm:cxn modelId="{9C5ECFCC-CEF1-47B7-B975-33EFD5ACF6DE}" srcId="{29A190DF-62C4-4727-89D1-AB951FC4ADD6}" destId="{B2C734A4-C5B6-4207-B896-E4A93A692E74}" srcOrd="1" destOrd="0" parTransId="{FB74DC22-DEF8-4099-AA56-FF621E1C8D55}" sibTransId="{23DA2A38-D0BB-4D5D-A6A8-BD49A22B0BF4}"/>
    <dgm:cxn modelId="{630954B6-D7C0-4765-A72D-0475700A7B7D}" type="presParOf" srcId="{B9B1DC3C-314D-4EC2-9D13-3160928789AA}" destId="{470C03A1-74E7-47CE-9E67-F5B8B5E201AF}" srcOrd="0" destOrd="0" presId="urn:microsoft.com/office/officeart/2005/8/layout/venn2"/>
    <dgm:cxn modelId="{AA259CFF-30F1-4F53-9B2F-D363A6A0132F}" type="presParOf" srcId="{470C03A1-74E7-47CE-9E67-F5B8B5E201AF}" destId="{8680A6E7-A79D-456D-81E3-D59BB5A84DF3}" srcOrd="0" destOrd="0" presId="urn:microsoft.com/office/officeart/2005/8/layout/venn2"/>
    <dgm:cxn modelId="{643B2621-D6E7-4986-BB2D-77551E7DD905}" type="presParOf" srcId="{470C03A1-74E7-47CE-9E67-F5B8B5E201AF}" destId="{4C7C37C8-1599-4C06-B5AC-28F2D1EAF769}" srcOrd="1" destOrd="0" presId="urn:microsoft.com/office/officeart/2005/8/layout/venn2"/>
    <dgm:cxn modelId="{4390D21A-273D-4BCA-8637-9B3A77763308}" type="presParOf" srcId="{B9B1DC3C-314D-4EC2-9D13-3160928789AA}" destId="{C42EF0B7-3B40-4D32-885D-225F007B6404}" srcOrd="1" destOrd="0" presId="urn:microsoft.com/office/officeart/2005/8/layout/venn2"/>
    <dgm:cxn modelId="{F83FE5A2-C7FB-4729-A6C7-63BDE28F2353}" type="presParOf" srcId="{C42EF0B7-3B40-4D32-885D-225F007B6404}" destId="{2294EB51-CF25-46AB-B1E4-EE018ADA9726}" srcOrd="0" destOrd="0" presId="urn:microsoft.com/office/officeart/2005/8/layout/venn2"/>
    <dgm:cxn modelId="{DCCBE923-F088-4D5B-B4E5-DC5BB6ECC2A8}" type="presParOf" srcId="{C42EF0B7-3B40-4D32-885D-225F007B6404}" destId="{5DBE9995-9BF3-456C-B625-8C9EA1FDBE1D}" srcOrd="1" destOrd="0" presId="urn:microsoft.com/office/officeart/2005/8/layout/venn2"/>
    <dgm:cxn modelId="{A6A6E9F4-A4E8-4C2D-83CF-C60B41D95D34}" type="presParOf" srcId="{B9B1DC3C-314D-4EC2-9D13-3160928789AA}" destId="{EE45D1B6-61A9-46E7-90DE-1595E3B179E5}" srcOrd="2" destOrd="0" presId="urn:microsoft.com/office/officeart/2005/8/layout/venn2"/>
    <dgm:cxn modelId="{5086D1FE-32EF-4FB4-A8D6-176D9DE55E43}" type="presParOf" srcId="{EE45D1B6-61A9-46E7-90DE-1595E3B179E5}" destId="{BBE6AD21-6E4C-4AD1-B008-F8651B6420A8}" srcOrd="0" destOrd="0" presId="urn:microsoft.com/office/officeart/2005/8/layout/venn2"/>
    <dgm:cxn modelId="{8A6CC538-C1E5-4811-87D2-6F2A9682EC69}" type="presParOf" srcId="{EE45D1B6-61A9-46E7-90DE-1595E3B179E5}" destId="{F4EEA5B6-1726-4DB8-A77B-4DF5161BBEE0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pPr/>
              <a:t>05-12-2020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IN" dirty="0" smtClean="0"/>
              <a:t>Teacher and Content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dirty="0" smtClean="0"/>
              <a:t>Why are you interested in your discipline? What excites</a:t>
            </a:r>
            <a:r>
              <a:rPr lang="en-IN" baseline="0" dirty="0" smtClean="0"/>
              <a:t> you about your field? What intrigues you? What are you hoping to do with it? Why is it important for people to know more about it?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How can you convey this enthusiasm to your students? What are some ways to share your experiences and excitement with them?</a:t>
            </a:r>
          </a:p>
          <a:p>
            <a:pPr marL="1143000" lvl="2" indent="-228600">
              <a:buFont typeface="Wingdings" pitchFamily="2" charset="2"/>
              <a:buChar char="§"/>
            </a:pPr>
            <a:endParaRPr lang="en-IN" baseline="0" dirty="0" smtClean="0"/>
          </a:p>
          <a:p>
            <a:pPr marL="228600" indent="-228600">
              <a:buAutoNum type="arabicPeriod"/>
            </a:pPr>
            <a:r>
              <a:rPr lang="en-IN" dirty="0" smtClean="0"/>
              <a:t>Teacher and Students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dirty="0" smtClean="0"/>
              <a:t>What are some things you could do on the first day of class to create rapport with your students?</a:t>
            </a:r>
            <a:r>
              <a:rPr lang="en-IN" baseline="0" dirty="0" smtClean="0"/>
              <a:t> What strategies could help you build and maintain rapport throughout the semester?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What are some potential barriers to creating rapport? How can they be overcome?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What kinds of things can you learn about your students that will help you build rapport with them?</a:t>
            </a:r>
          </a:p>
          <a:p>
            <a:pPr marL="1143000" lvl="2" indent="-228600">
              <a:buFont typeface="Wingdings" pitchFamily="2" charset="2"/>
              <a:buChar char="§"/>
            </a:pPr>
            <a:endParaRPr lang="en-IN" baseline="0" dirty="0" smtClean="0"/>
          </a:p>
          <a:p>
            <a:pPr marL="228600" indent="-228600">
              <a:buAutoNum type="arabicPeriod"/>
            </a:pPr>
            <a:r>
              <a:rPr lang="en-IN" dirty="0" smtClean="0"/>
              <a:t>Students and Content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dirty="0" smtClean="0"/>
              <a:t>What strategies can you include in your</a:t>
            </a:r>
            <a:r>
              <a:rPr lang="en-IN" baseline="0" dirty="0" smtClean="0"/>
              <a:t> lesson plan to help students understand the material? How can you help them build their skills and knowledge in the area?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How can you motivate your students?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How can you help them understand not only the day to day content material, but also the way that thinking  and learning takes place in your discipline?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EA3DB-23A8-4A94-A94C-6D696C7C8F34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9810.Albert_Einste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dreads.com/author/show/5668.Nikos_Kazantzakis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dreads.com/author/show/114059.Elbert_Hubbard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AHE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610 (HUMAN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RESOURCE MANAGEMENT IN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ANIMAL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HUSBANDRY SECTOR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2/12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/2020</a:t>
            </a: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Pankaj Kumar</a:t>
            </a: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95400" y="19812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69423" y="2007577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Content centred versus learning centred approach</a:t>
            </a:r>
            <a:endParaRPr lang="en-IN" sz="3200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57224" y="2000240"/>
            <a:ext cx="6858048" cy="3182945"/>
            <a:chOff x="1252" y="10354"/>
            <a:chExt cx="9876" cy="3438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252" y="10464"/>
              <a:ext cx="4904" cy="3328"/>
              <a:chOff x="569" y="10144"/>
              <a:chExt cx="4904" cy="3328"/>
            </a:xfrm>
          </p:grpSpPr>
          <p:sp>
            <p:nvSpPr>
              <p:cNvPr id="13" name="Oval 4"/>
              <p:cNvSpPr>
                <a:spLocks noChangeArrowheads="1"/>
              </p:cNvSpPr>
              <p:nvPr/>
            </p:nvSpPr>
            <p:spPr bwMode="auto">
              <a:xfrm>
                <a:off x="569" y="10144"/>
                <a:ext cx="1861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" name="Oval 5"/>
              <p:cNvSpPr>
                <a:spLocks noChangeArrowheads="1"/>
              </p:cNvSpPr>
              <p:nvPr/>
            </p:nvSpPr>
            <p:spPr bwMode="auto">
              <a:xfrm>
                <a:off x="2088" y="12122"/>
                <a:ext cx="1862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" name="Oval 6"/>
              <p:cNvSpPr>
                <a:spLocks noChangeArrowheads="1"/>
              </p:cNvSpPr>
              <p:nvPr/>
            </p:nvSpPr>
            <p:spPr bwMode="auto">
              <a:xfrm>
                <a:off x="3612" y="10144"/>
                <a:ext cx="1861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cxnSp>
            <p:nvCxnSpPr>
              <p:cNvPr id="16" name="AutoShape 7"/>
              <p:cNvCxnSpPr>
                <a:cxnSpLocks noChangeShapeType="1"/>
              </p:cNvCxnSpPr>
              <p:nvPr/>
            </p:nvCxnSpPr>
            <p:spPr bwMode="auto">
              <a:xfrm>
                <a:off x="2430" y="10764"/>
                <a:ext cx="118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" name="AutoShape 8"/>
              <p:cNvCxnSpPr>
                <a:cxnSpLocks noChangeShapeType="1"/>
              </p:cNvCxnSpPr>
              <p:nvPr/>
            </p:nvCxnSpPr>
            <p:spPr bwMode="auto">
              <a:xfrm flipH="1">
                <a:off x="3612" y="11469"/>
                <a:ext cx="564" cy="83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8" name="AutoShape 9"/>
              <p:cNvCxnSpPr>
                <a:cxnSpLocks noChangeShapeType="1"/>
              </p:cNvCxnSpPr>
              <p:nvPr/>
            </p:nvCxnSpPr>
            <p:spPr bwMode="auto">
              <a:xfrm>
                <a:off x="1771" y="11494"/>
                <a:ext cx="521" cy="8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740" y="1057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TEACHER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3800" y="1057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STUDENTS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12"/>
              <p:cNvSpPr txBox="1">
                <a:spLocks noChangeArrowheads="1"/>
              </p:cNvSpPr>
              <p:nvPr/>
            </p:nvSpPr>
            <p:spPr bwMode="auto">
              <a:xfrm>
                <a:off x="2292" y="12552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CONTENT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 Box 13"/>
              <p:cNvSpPr txBox="1">
                <a:spLocks noChangeArrowheads="1"/>
              </p:cNvSpPr>
              <p:nvPr/>
            </p:nvSpPr>
            <p:spPr bwMode="auto">
              <a:xfrm>
                <a:off x="1449" y="11922"/>
                <a:ext cx="380" cy="41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2775" y="10268"/>
                <a:ext cx="380" cy="41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15"/>
              <p:cNvSpPr txBox="1">
                <a:spLocks noChangeArrowheads="1"/>
              </p:cNvSpPr>
              <p:nvPr/>
            </p:nvSpPr>
            <p:spPr bwMode="auto">
              <a:xfrm>
                <a:off x="4047" y="11796"/>
                <a:ext cx="379" cy="41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16"/>
              <p:cNvSpPr txBox="1">
                <a:spLocks noChangeArrowheads="1"/>
              </p:cNvSpPr>
              <p:nvPr/>
            </p:nvSpPr>
            <p:spPr bwMode="auto">
              <a:xfrm>
                <a:off x="2292" y="1124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Learning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6156" y="10354"/>
              <a:ext cx="4972" cy="3438"/>
              <a:chOff x="6442" y="10439"/>
              <a:chExt cx="4972" cy="3438"/>
            </a:xfrm>
          </p:grpSpPr>
          <p:sp>
            <p:nvSpPr>
              <p:cNvPr id="6" name="Oval 18"/>
              <p:cNvSpPr>
                <a:spLocks noChangeArrowheads="1"/>
              </p:cNvSpPr>
              <p:nvPr/>
            </p:nvSpPr>
            <p:spPr bwMode="auto">
              <a:xfrm>
                <a:off x="6442" y="12527"/>
                <a:ext cx="1861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" name="Oval 19"/>
              <p:cNvSpPr>
                <a:spLocks noChangeArrowheads="1"/>
              </p:cNvSpPr>
              <p:nvPr/>
            </p:nvSpPr>
            <p:spPr bwMode="auto">
              <a:xfrm>
                <a:off x="7882" y="10439"/>
                <a:ext cx="1862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" name="Oval 20"/>
              <p:cNvSpPr>
                <a:spLocks noChangeArrowheads="1"/>
              </p:cNvSpPr>
              <p:nvPr/>
            </p:nvSpPr>
            <p:spPr bwMode="auto">
              <a:xfrm>
                <a:off x="9553" y="12442"/>
                <a:ext cx="1861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" name="Text Box 21"/>
              <p:cNvSpPr txBox="1">
                <a:spLocks noChangeArrowheads="1"/>
              </p:cNvSpPr>
              <p:nvPr/>
            </p:nvSpPr>
            <p:spPr bwMode="auto">
              <a:xfrm>
                <a:off x="6613" y="12872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TEACHER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22"/>
              <p:cNvSpPr txBox="1">
                <a:spLocks noChangeArrowheads="1"/>
              </p:cNvSpPr>
              <p:nvPr/>
            </p:nvSpPr>
            <p:spPr bwMode="auto">
              <a:xfrm>
                <a:off x="9744" y="1285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STUDENTS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23"/>
              <p:cNvSpPr txBox="1">
                <a:spLocks noChangeArrowheads="1"/>
              </p:cNvSpPr>
              <p:nvPr/>
            </p:nvSpPr>
            <p:spPr bwMode="auto">
              <a:xfrm>
                <a:off x="8107" y="1074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CONTENT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AutoShape 24"/>
              <p:cNvSpPr>
                <a:spLocks noChangeArrowheads="1"/>
              </p:cNvSpPr>
              <p:nvPr/>
            </p:nvSpPr>
            <p:spPr bwMode="auto">
              <a:xfrm>
                <a:off x="7727" y="11169"/>
                <a:ext cx="2917" cy="1358"/>
              </a:xfrm>
              <a:prstGeom prst="curvedDownArrow">
                <a:avLst>
                  <a:gd name="adj1" fmla="val 42960"/>
                  <a:gd name="adj2" fmla="val 8592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rmAutofit/>
          </a:bodyPr>
          <a:lstStyle/>
          <a:p>
            <a:r>
              <a:rPr lang="en-IN" dirty="0" smtClean="0"/>
              <a:t>Creative design of courses </a:t>
            </a:r>
            <a:br>
              <a:rPr lang="en-IN" dirty="0" smtClean="0"/>
            </a:br>
            <a:r>
              <a:rPr lang="en-IN" sz="2500" dirty="0" smtClean="0"/>
              <a:t>Making Critical Connections for Teaching</a:t>
            </a:r>
            <a:endParaRPr lang="en-IN" sz="2500" dirty="0"/>
          </a:p>
        </p:txBody>
      </p:sp>
      <p:sp>
        <p:nvSpPr>
          <p:cNvPr id="4" name="Oval 3"/>
          <p:cNvSpPr/>
          <p:nvPr/>
        </p:nvSpPr>
        <p:spPr>
          <a:xfrm>
            <a:off x="1571604" y="1714488"/>
            <a:ext cx="2428892" cy="1500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286116" y="3571876"/>
            <a:ext cx="2428892" cy="1500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5000628" y="1785926"/>
            <a:ext cx="2428892" cy="1500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71934" y="2357430"/>
            <a:ext cx="857256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750727" y="3393281"/>
            <a:ext cx="785818" cy="71438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536017" y="3464719"/>
            <a:ext cx="785818" cy="57150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286512" y="3786190"/>
            <a:ext cx="428628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ounded Rectangle 19"/>
          <p:cNvSpPr/>
          <p:nvPr/>
        </p:nvSpPr>
        <p:spPr>
          <a:xfrm>
            <a:off x="4286248" y="1857364"/>
            <a:ext cx="428628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ounded Rectangle 20"/>
          <p:cNvSpPr/>
          <p:nvPr/>
        </p:nvSpPr>
        <p:spPr>
          <a:xfrm>
            <a:off x="2285984" y="3786190"/>
            <a:ext cx="428628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/>
          <p:cNvSpPr txBox="1"/>
          <p:nvPr/>
        </p:nvSpPr>
        <p:spPr>
          <a:xfrm>
            <a:off x="4286248" y="18573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2</a:t>
            </a:r>
            <a:endParaRPr lang="en-IN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286512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 3</a:t>
            </a:r>
            <a:endParaRPr lang="en-IN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5984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1</a:t>
            </a:r>
            <a:endParaRPr lang="en-IN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000232" y="228599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TEACHER</a:t>
            </a:r>
            <a:endParaRPr lang="en-IN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29256" y="228599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STUDENTS</a:t>
            </a:r>
            <a:endParaRPr lang="en-IN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714744" y="4181781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CONTENT</a:t>
            </a:r>
            <a:endParaRPr lang="en-IN" sz="2400" b="1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3857620" y="5286388"/>
            <a:ext cx="50006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IN" b="1" i="1" dirty="0" smtClean="0"/>
              <a:t>I never teach my pupils, I only attempt to provide the conditions in which they can learn. </a:t>
            </a:r>
            <a:br>
              <a:rPr lang="en-IN" b="1" i="1" dirty="0" smtClean="0"/>
            </a:br>
            <a:r>
              <a:rPr lang="en-IN" b="1" i="1" dirty="0" smtClean="0"/>
              <a:t>― </a:t>
            </a:r>
            <a:r>
              <a:rPr lang="en-IN" b="1" i="1" dirty="0" smtClean="0">
                <a:hlinkClick r:id="rId3"/>
              </a:rPr>
              <a:t>Albert Einstein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929618" cy="40005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b="1" dirty="0" smtClean="0">
                <a:solidFill>
                  <a:srgbClr val="C00000"/>
                </a:solidFill>
              </a:rPr>
              <a:t>Good courses are courses that…..</a:t>
            </a:r>
          </a:p>
          <a:p>
            <a:pPr marL="539750" indent="-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Challenge students to significant kinds of learning.</a:t>
            </a:r>
          </a:p>
          <a:p>
            <a:pPr indent="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Use active forms of learning.</a:t>
            </a:r>
          </a:p>
          <a:p>
            <a:pPr marL="539750" indent="-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Have teachers who care – about the subject, their students, and about teaching  and learning.</a:t>
            </a:r>
          </a:p>
          <a:p>
            <a:pPr indent="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Have teachers who interact well with students.</a:t>
            </a:r>
          </a:p>
          <a:p>
            <a:pPr marL="539750" indent="-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Have a good system of feedback, assessment and grading.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928926" y="357166"/>
            <a:ext cx="56435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“True teachers are those who use themselves as bridges over which they invite their students to cross; then, having facilitated their crossing, joyfully collapse, encouraging them to create their own.”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―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Nikos Kazantzakis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4000" dirty="0" smtClean="0"/>
              <a:t>Creative design of courses</a:t>
            </a:r>
            <a:br>
              <a:rPr lang="en-IN" sz="4000" dirty="0" smtClean="0"/>
            </a:br>
            <a:r>
              <a:rPr lang="en-IN" sz="2800" dirty="0" smtClean="0"/>
              <a:t>Making critical decisions regarding course contents and skills</a:t>
            </a:r>
            <a:endParaRPr lang="en-IN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29124" y="5934670"/>
            <a:ext cx="45005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object of teaching a child is to enable him to get along without a teacher.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―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Elbert Hubbard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572560" cy="607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3" algn="just"/>
            <a:r>
              <a:rPr lang="en-IN" sz="3200" dirty="0" smtClean="0"/>
              <a:t>Identify the “</a:t>
            </a:r>
            <a:r>
              <a:rPr lang="en-IN" sz="3200" b="1" dirty="0" smtClean="0"/>
              <a:t>Big Idea</a:t>
            </a:r>
            <a:r>
              <a:rPr lang="en-IN" sz="3200" dirty="0" smtClean="0"/>
              <a:t>” for enduring understanding.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List the essential ideas you want students to attend to in this course</a:t>
            </a:r>
          </a:p>
          <a:p>
            <a:pPr marL="630238" lvl="4" algn="just">
              <a:buFont typeface="Wingdings" pitchFamily="2" charset="2"/>
              <a:buChar char="Ø"/>
            </a:pPr>
            <a:endParaRPr lang="en-IN" sz="2000" dirty="0" smtClean="0"/>
          </a:p>
          <a:p>
            <a:pPr marL="173038" lvl="3" algn="just"/>
            <a:r>
              <a:rPr lang="en-IN" sz="3200" dirty="0" smtClean="0"/>
              <a:t>Plan the instruction activities to satisfy the learning outcomes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Unannounced ungraded quiz, drawing, writing, small group work, one minute paper, story telling etc which can motivate and keep the students involved.</a:t>
            </a:r>
          </a:p>
          <a:p>
            <a:pPr marL="630238" lvl="4" algn="just">
              <a:buFont typeface="Wingdings" pitchFamily="2" charset="2"/>
              <a:buChar char="Ø"/>
            </a:pPr>
            <a:endParaRPr lang="en-IN" sz="2000" dirty="0" smtClean="0"/>
          </a:p>
          <a:p>
            <a:pPr marL="173038" lvl="3" algn="just"/>
            <a:r>
              <a:rPr lang="en-IN" sz="3200" dirty="0" smtClean="0"/>
              <a:t>Provide practice opportunities that enhance their skills and personality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Mini projects using skills acquired in the course which students can present or publish. Project work may be provided incentive in grading.</a:t>
            </a:r>
          </a:p>
          <a:p>
            <a:pPr lvl="3" algn="just">
              <a:buFont typeface="Wingdings" pitchFamily="2" charset="2"/>
              <a:buChar char="§"/>
            </a:pP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71480"/>
            <a:ext cx="50003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Course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86776" y="0"/>
            <a:ext cx="428628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outlines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7335" t="25390" r="20388" b="25781"/>
          <a:stretch>
            <a:fillRect/>
          </a:stretch>
        </p:blipFill>
        <p:spPr bwMode="auto">
          <a:xfrm>
            <a:off x="1857356" y="1071546"/>
            <a:ext cx="550072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1214414" y="214290"/>
            <a:ext cx="6858048" cy="557214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572560" cy="607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3" algn="just"/>
            <a:r>
              <a:rPr lang="en-IN" sz="3200" dirty="0" smtClean="0"/>
              <a:t>Identify the “</a:t>
            </a:r>
            <a:r>
              <a:rPr lang="en-IN" sz="3200" b="1" dirty="0" smtClean="0"/>
              <a:t>Big Idea</a:t>
            </a:r>
            <a:r>
              <a:rPr lang="en-IN" sz="3200" dirty="0" smtClean="0"/>
              <a:t>” for enduring understanding.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List the essential ideas you want students to attend to in this course</a:t>
            </a:r>
          </a:p>
          <a:p>
            <a:pPr marL="630238" lvl="4" algn="just">
              <a:buFont typeface="Wingdings" pitchFamily="2" charset="2"/>
              <a:buChar char="Ø"/>
            </a:pPr>
            <a:endParaRPr lang="en-IN" sz="2000" dirty="0" smtClean="0"/>
          </a:p>
          <a:p>
            <a:pPr marL="173038" lvl="3" algn="just"/>
            <a:r>
              <a:rPr lang="en-IN" sz="3200" dirty="0" smtClean="0"/>
              <a:t>Plan the instruction activities to satisfy the learning outcomes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Unannounced ungraded quiz, drawing, writing, small group work, one minute paper, story telling etc which can motivate and keep the students involved.</a:t>
            </a:r>
          </a:p>
          <a:p>
            <a:pPr marL="630238" lvl="4" algn="just">
              <a:buFont typeface="Wingdings" pitchFamily="2" charset="2"/>
              <a:buChar char="Ø"/>
            </a:pPr>
            <a:endParaRPr lang="en-IN" sz="2000" dirty="0" smtClean="0"/>
          </a:p>
          <a:p>
            <a:pPr marL="173038" lvl="3" algn="just"/>
            <a:r>
              <a:rPr lang="en-IN" sz="3200" dirty="0" smtClean="0"/>
              <a:t>Provide practice opportunities that enhance their skills and personality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Mini projects using skills acquired in the course which students can present or publish. Project work may be provided incentive in grading.</a:t>
            </a:r>
          </a:p>
          <a:p>
            <a:pPr lvl="3" algn="just">
              <a:buFont typeface="Wingdings" pitchFamily="2" charset="2"/>
              <a:buChar char="§"/>
            </a:pP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en-US" sz="4800" dirty="0" smtClean="0">
                <a:solidFill>
                  <a:srgbClr val="C00000"/>
                </a:solidFill>
                <a:latin typeface="Aardvark" pitchFamily="2" charset="0"/>
              </a:rPr>
              <a:t>IDENTIFICATION OF TRAINING NEEDS</a:t>
            </a:r>
            <a:endParaRPr lang="en-US" dirty="0">
              <a:solidFill>
                <a:srgbClr val="C00000"/>
              </a:solidFill>
              <a:latin typeface="Aardvark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Quality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Degree of excellence</a:t>
            </a:r>
          </a:p>
          <a:p>
            <a:r>
              <a:rPr lang="en-IN" dirty="0" smtClean="0"/>
              <a:t>Achievement of learning objectives</a:t>
            </a:r>
          </a:p>
          <a:p>
            <a:pPr lvl="1"/>
            <a:r>
              <a:rPr lang="en-IN" dirty="0" smtClean="0"/>
              <a:t>Approach of the teacher towards the contents  and the students learning abilities.</a:t>
            </a:r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r>
              <a:rPr lang="en-IN" dirty="0" smtClean="0"/>
              <a:t>					</a:t>
            </a:r>
          </a:p>
          <a:p>
            <a:pPr lvl="1">
              <a:buNone/>
            </a:pPr>
            <a:r>
              <a:rPr lang="en-IN" dirty="0" smtClean="0"/>
              <a:t>				</a:t>
            </a:r>
          </a:p>
          <a:p>
            <a:pPr lvl="1">
              <a:buNone/>
            </a:pPr>
            <a:r>
              <a:rPr lang="en-IN" dirty="0" smtClean="0"/>
              <a:t>			COURSE  OUTLINE</a:t>
            </a: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3357554" y="3786190"/>
            <a:ext cx="357190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Formal educational programs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6000" dirty="0" smtClean="0"/>
              <a:t>Curriculum</a:t>
            </a:r>
          </a:p>
          <a:p>
            <a:pPr lvl="1"/>
            <a:r>
              <a:rPr lang="en-IN" sz="5400" dirty="0" smtClean="0"/>
              <a:t>Courses and Activities</a:t>
            </a:r>
          </a:p>
          <a:p>
            <a:pPr lvl="2"/>
            <a:r>
              <a:rPr lang="en-IN" sz="4800" dirty="0" smtClean="0"/>
              <a:t>Contents</a:t>
            </a:r>
          </a:p>
          <a:p>
            <a:pPr lvl="2"/>
            <a:r>
              <a:rPr lang="en-IN" sz="4800" dirty="0" smtClean="0">
                <a:solidFill>
                  <a:srgbClr val="00B050"/>
                </a:solidFill>
              </a:rPr>
              <a:t>Course outlines</a:t>
            </a:r>
          </a:p>
          <a:p>
            <a:pPr lvl="3"/>
            <a:r>
              <a:rPr lang="en-IN" sz="4400" dirty="0" smtClean="0">
                <a:solidFill>
                  <a:srgbClr val="00B050"/>
                </a:solidFill>
              </a:rPr>
              <a:t>Units</a:t>
            </a:r>
          </a:p>
          <a:p>
            <a:pPr lvl="1"/>
            <a:endParaRPr lang="en-IN" dirty="0" smtClean="0"/>
          </a:p>
          <a:p>
            <a:pPr lvl="2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Curriculum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-40000"/>
          </a:blip>
          <a:srcRect l="1013" r="1013" b="4545"/>
          <a:stretch>
            <a:fillRect/>
          </a:stretch>
        </p:blipFill>
        <p:spPr bwMode="auto">
          <a:xfrm>
            <a:off x="1463484" y="1857364"/>
            <a:ext cx="59191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Curriculum</a:t>
            </a:r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>
            <a:lum contrast="-40000"/>
          </a:blip>
          <a:srcRect l="13854" r="13854" b="32990"/>
          <a:stretch>
            <a:fillRect/>
          </a:stretch>
        </p:blipFill>
        <p:spPr bwMode="auto">
          <a:xfrm>
            <a:off x="1643042" y="1749087"/>
            <a:ext cx="5643602" cy="360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Curriculum</a:t>
            </a:r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>
            <a:lum contrast="-40000"/>
          </a:blip>
          <a:srcRect l="13854" r="13854" b="18106"/>
          <a:stretch>
            <a:fillRect/>
          </a:stretch>
        </p:blipFill>
        <p:spPr bwMode="auto">
          <a:xfrm>
            <a:off x="1857356" y="1749087"/>
            <a:ext cx="5214974" cy="353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285728"/>
            <a:ext cx="6810333" cy="1470025"/>
          </a:xfrm>
        </p:spPr>
        <p:txBody>
          <a:bodyPr/>
          <a:lstStyle/>
          <a:p>
            <a:r>
              <a:rPr lang="en-IN" dirty="0" smtClean="0"/>
              <a:t>I want my course to be really beneficial to the students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286808" cy="4175686"/>
          </a:xfrm>
        </p:spPr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C00000"/>
                </a:solidFill>
              </a:rPr>
              <a:t>What do I do ?</a:t>
            </a:r>
          </a:p>
          <a:p>
            <a:pPr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Content centred instruction</a:t>
            </a:r>
          </a:p>
          <a:p>
            <a:pPr marL="533400" lvl="3"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Instruction activities are panned on the basis of the course contents.</a:t>
            </a:r>
          </a:p>
          <a:p>
            <a:pPr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Learning centred instruction</a:t>
            </a:r>
          </a:p>
          <a:p>
            <a:pPr marL="623888" lvl="3" algn="just">
              <a:buFont typeface="Wingdings" pitchFamily="2" charset="2"/>
              <a:buChar char="§"/>
            </a:pPr>
            <a:r>
              <a:rPr lang="en-IN" b="1" dirty="0">
                <a:solidFill>
                  <a:srgbClr val="C00000"/>
                </a:solidFill>
              </a:rPr>
              <a:t>I</a:t>
            </a:r>
            <a:r>
              <a:rPr lang="en-IN" b="1" dirty="0" smtClean="0">
                <a:solidFill>
                  <a:srgbClr val="C00000"/>
                </a:solidFill>
              </a:rPr>
              <a:t>dentify the “Big Idea” for enduring understanding.</a:t>
            </a:r>
          </a:p>
          <a:p>
            <a:pPr marL="623888" lvl="3"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Plan the instruction activities to satisfy the learning outcomes</a:t>
            </a:r>
          </a:p>
          <a:p>
            <a:pPr marL="623888" lvl="3"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Provide practice opportunities that enhance their skills and personality</a:t>
            </a:r>
          </a:p>
          <a:p>
            <a:pPr lvl="3" algn="just">
              <a:buFont typeface="Wingdings" pitchFamily="2" charset="2"/>
              <a:buChar char="§"/>
            </a:pPr>
            <a:endParaRPr lang="en-IN" dirty="0" smtClean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00100" y="2857496"/>
            <a:ext cx="7143800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57224" y="2643182"/>
            <a:ext cx="7358114" cy="928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285728"/>
            <a:ext cx="6810333" cy="1470025"/>
          </a:xfrm>
        </p:spPr>
        <p:txBody>
          <a:bodyPr/>
          <a:lstStyle/>
          <a:p>
            <a:r>
              <a:rPr lang="en-IN" dirty="0" smtClean="0"/>
              <a:t>I want my course to</a:t>
            </a:r>
            <a:endParaRPr lang="en-IN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85852" y="2000240"/>
            <a:ext cx="7129490" cy="175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be really beneficial</a:t>
            </a:r>
          </a:p>
          <a:p>
            <a:pPr algn="l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provide significant learning experience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6359</TotalTime>
  <Words>717</Words>
  <Application>Microsoft Office PowerPoint</Application>
  <PresentationFormat>On-screen Show (4:3)</PresentationFormat>
  <Paragraphs>103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Quality learning</vt:lpstr>
      <vt:lpstr>Formal educational programs</vt:lpstr>
      <vt:lpstr>Curriculum</vt:lpstr>
      <vt:lpstr>Curriculum</vt:lpstr>
      <vt:lpstr>Curriculum</vt:lpstr>
      <vt:lpstr>I want my course to be really beneficial to the students</vt:lpstr>
      <vt:lpstr>I want my course to</vt:lpstr>
      <vt:lpstr>Content centred versus learning centred approach</vt:lpstr>
      <vt:lpstr>Creative design of courses  Making Critical Connections for Teaching</vt:lpstr>
      <vt:lpstr>Slide 12</vt:lpstr>
      <vt:lpstr>Creative design of courses Making critical decisions regarding course contents and skills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Dr. Saroj</cp:lastModifiedBy>
  <cp:revision>303</cp:revision>
  <dcterms:created xsi:type="dcterms:W3CDTF">2020-01-10T02:05:01Z</dcterms:created>
  <dcterms:modified xsi:type="dcterms:W3CDTF">2020-12-05T16:53:56Z</dcterms:modified>
</cp:coreProperties>
</file>