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8" r:id="rId1"/>
  </p:sldMasterIdLst>
  <p:sldIdLst>
    <p:sldId id="256" r:id="rId2"/>
    <p:sldId id="257" r:id="rId3"/>
    <p:sldId id="258" r:id="rId4"/>
    <p:sldId id="272" r:id="rId5"/>
    <p:sldId id="259" r:id="rId6"/>
    <p:sldId id="260" r:id="rId7"/>
    <p:sldId id="271" r:id="rId8"/>
    <p:sldId id="275" r:id="rId9"/>
    <p:sldId id="261" r:id="rId10"/>
    <p:sldId id="262" r:id="rId11"/>
    <p:sldId id="263" r:id="rId12"/>
    <p:sldId id="264" r:id="rId13"/>
    <p:sldId id="265" r:id="rId14"/>
    <p:sldId id="266" r:id="rId15"/>
    <p:sldId id="267" r:id="rId16"/>
    <p:sldId id="268" r:id="rId17"/>
    <p:sldId id="274" r:id="rId18"/>
    <p:sldId id="270" r:id="rId19"/>
    <p:sldId id="273" r:id="rId20"/>
    <p:sldId id="26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7" d="100"/>
          <a:sy n="77" d="100"/>
        </p:scale>
        <p:origin x="4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A25480-C118-4F01-A531-C7C6157B24B2}" type="datetimeFigureOut">
              <a:rPr lang="en-IN" smtClean="0"/>
              <a:t>10-12-2020</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2467BAD-7EB0-405F-B610-1F71E2642EE0}" type="slidenum">
              <a:rPr lang="en-IN" smtClean="0"/>
              <a:t>‹#›</a:t>
            </a:fld>
            <a:endParaRPr lang="en-IN"/>
          </a:p>
        </p:txBody>
      </p:sp>
    </p:spTree>
    <p:extLst>
      <p:ext uri="{BB962C8B-B14F-4D97-AF65-F5344CB8AC3E}">
        <p14:creationId xmlns:p14="http://schemas.microsoft.com/office/powerpoint/2010/main" val="1814245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A25480-C118-4F01-A531-C7C6157B24B2}" type="datetimeFigureOut">
              <a:rPr lang="en-IN" smtClean="0"/>
              <a:t>10-12-2020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467BAD-7EB0-405F-B610-1F71E2642EE0}" type="slidenum">
              <a:rPr lang="en-IN" smtClean="0"/>
              <a:t>‹#›</a:t>
            </a:fld>
            <a:endParaRPr lang="en-IN"/>
          </a:p>
        </p:txBody>
      </p:sp>
    </p:spTree>
    <p:extLst>
      <p:ext uri="{BB962C8B-B14F-4D97-AF65-F5344CB8AC3E}">
        <p14:creationId xmlns:p14="http://schemas.microsoft.com/office/powerpoint/2010/main" val="1103375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A25480-C118-4F01-A531-C7C6157B24B2}" type="datetimeFigureOut">
              <a:rPr lang="en-IN" smtClean="0"/>
              <a:t>10-12-2020</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467BAD-7EB0-405F-B610-1F71E2642EE0}"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208715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EA25480-C118-4F01-A531-C7C6157B24B2}" type="datetimeFigureOut">
              <a:rPr lang="en-IN" smtClean="0"/>
              <a:t>10-12-2020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467BAD-7EB0-405F-B610-1F71E2642EE0}" type="slidenum">
              <a:rPr lang="en-IN" smtClean="0"/>
              <a:t>‹#›</a:t>
            </a:fld>
            <a:endParaRPr lang="en-IN"/>
          </a:p>
        </p:txBody>
      </p:sp>
    </p:spTree>
    <p:extLst>
      <p:ext uri="{BB962C8B-B14F-4D97-AF65-F5344CB8AC3E}">
        <p14:creationId xmlns:p14="http://schemas.microsoft.com/office/powerpoint/2010/main" val="1315387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EA25480-C118-4F01-A531-C7C6157B24B2}" type="datetimeFigureOut">
              <a:rPr lang="en-IN" smtClean="0"/>
              <a:t>10-12-2020</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467BAD-7EB0-405F-B610-1F71E2642EE0}"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77492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EA25480-C118-4F01-A531-C7C6157B24B2}" type="datetimeFigureOut">
              <a:rPr lang="en-IN" smtClean="0"/>
              <a:t>10-12-2020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467BAD-7EB0-405F-B610-1F71E2642EE0}" type="slidenum">
              <a:rPr lang="en-IN" smtClean="0"/>
              <a:t>‹#›</a:t>
            </a:fld>
            <a:endParaRPr lang="en-IN"/>
          </a:p>
        </p:txBody>
      </p:sp>
    </p:spTree>
    <p:extLst>
      <p:ext uri="{BB962C8B-B14F-4D97-AF65-F5344CB8AC3E}">
        <p14:creationId xmlns:p14="http://schemas.microsoft.com/office/powerpoint/2010/main" val="40301628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A25480-C118-4F01-A531-C7C6157B24B2}" type="datetimeFigureOut">
              <a:rPr lang="en-IN" smtClean="0"/>
              <a:t>10-12-2020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467BAD-7EB0-405F-B610-1F71E2642EE0}" type="slidenum">
              <a:rPr lang="en-IN" smtClean="0"/>
              <a:t>‹#›</a:t>
            </a:fld>
            <a:endParaRPr lang="en-IN"/>
          </a:p>
        </p:txBody>
      </p:sp>
    </p:spTree>
    <p:extLst>
      <p:ext uri="{BB962C8B-B14F-4D97-AF65-F5344CB8AC3E}">
        <p14:creationId xmlns:p14="http://schemas.microsoft.com/office/powerpoint/2010/main" val="427972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A25480-C118-4F01-A531-C7C6157B24B2}" type="datetimeFigureOut">
              <a:rPr lang="en-IN" smtClean="0"/>
              <a:t>10-12-2020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467BAD-7EB0-405F-B610-1F71E2642EE0}" type="slidenum">
              <a:rPr lang="en-IN" smtClean="0"/>
              <a:t>‹#›</a:t>
            </a:fld>
            <a:endParaRPr lang="en-IN"/>
          </a:p>
        </p:txBody>
      </p:sp>
    </p:spTree>
    <p:extLst>
      <p:ext uri="{BB962C8B-B14F-4D97-AF65-F5344CB8AC3E}">
        <p14:creationId xmlns:p14="http://schemas.microsoft.com/office/powerpoint/2010/main" val="930407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A25480-C118-4F01-A531-C7C6157B24B2}" type="datetimeFigureOut">
              <a:rPr lang="en-IN" smtClean="0"/>
              <a:t>10-12-2020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467BAD-7EB0-405F-B610-1F71E2642EE0}" type="slidenum">
              <a:rPr lang="en-IN" smtClean="0"/>
              <a:t>‹#›</a:t>
            </a:fld>
            <a:endParaRPr lang="en-IN"/>
          </a:p>
        </p:txBody>
      </p:sp>
    </p:spTree>
    <p:extLst>
      <p:ext uri="{BB962C8B-B14F-4D97-AF65-F5344CB8AC3E}">
        <p14:creationId xmlns:p14="http://schemas.microsoft.com/office/powerpoint/2010/main" val="3952800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A25480-C118-4F01-A531-C7C6157B24B2}" type="datetimeFigureOut">
              <a:rPr lang="en-IN" smtClean="0"/>
              <a:t>10-12-2020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467BAD-7EB0-405F-B610-1F71E2642EE0}" type="slidenum">
              <a:rPr lang="en-IN" smtClean="0"/>
              <a:t>‹#›</a:t>
            </a:fld>
            <a:endParaRPr lang="en-IN"/>
          </a:p>
        </p:txBody>
      </p:sp>
    </p:spTree>
    <p:extLst>
      <p:ext uri="{BB962C8B-B14F-4D97-AF65-F5344CB8AC3E}">
        <p14:creationId xmlns:p14="http://schemas.microsoft.com/office/powerpoint/2010/main" val="3253121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A25480-C118-4F01-A531-C7C6157B24B2}" type="datetimeFigureOut">
              <a:rPr lang="en-IN" smtClean="0"/>
              <a:t>10-12-2020</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2467BAD-7EB0-405F-B610-1F71E2642EE0}" type="slidenum">
              <a:rPr lang="en-IN" smtClean="0"/>
              <a:t>‹#›</a:t>
            </a:fld>
            <a:endParaRPr lang="en-IN"/>
          </a:p>
        </p:txBody>
      </p:sp>
    </p:spTree>
    <p:extLst>
      <p:ext uri="{BB962C8B-B14F-4D97-AF65-F5344CB8AC3E}">
        <p14:creationId xmlns:p14="http://schemas.microsoft.com/office/powerpoint/2010/main" val="4126956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A25480-C118-4F01-A531-C7C6157B24B2}" type="datetimeFigureOut">
              <a:rPr lang="en-IN" smtClean="0"/>
              <a:t>10-12-2020</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467BAD-7EB0-405F-B610-1F71E2642EE0}" type="slidenum">
              <a:rPr lang="en-IN" smtClean="0"/>
              <a:t>‹#›</a:t>
            </a:fld>
            <a:endParaRPr lang="en-IN"/>
          </a:p>
        </p:txBody>
      </p:sp>
    </p:spTree>
    <p:extLst>
      <p:ext uri="{BB962C8B-B14F-4D97-AF65-F5344CB8AC3E}">
        <p14:creationId xmlns:p14="http://schemas.microsoft.com/office/powerpoint/2010/main" val="2424331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A25480-C118-4F01-A531-C7C6157B24B2}" type="datetimeFigureOut">
              <a:rPr lang="en-IN" smtClean="0"/>
              <a:t>10-12-2020</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2467BAD-7EB0-405F-B610-1F71E2642EE0}" type="slidenum">
              <a:rPr lang="en-IN" smtClean="0"/>
              <a:t>‹#›</a:t>
            </a:fld>
            <a:endParaRPr lang="en-IN"/>
          </a:p>
        </p:txBody>
      </p:sp>
    </p:spTree>
    <p:extLst>
      <p:ext uri="{BB962C8B-B14F-4D97-AF65-F5344CB8AC3E}">
        <p14:creationId xmlns:p14="http://schemas.microsoft.com/office/powerpoint/2010/main" val="2764195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A25480-C118-4F01-A531-C7C6157B24B2}" type="datetimeFigureOut">
              <a:rPr lang="en-IN" smtClean="0"/>
              <a:t>10-12-2020</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2467BAD-7EB0-405F-B610-1F71E2642EE0}" type="slidenum">
              <a:rPr lang="en-IN" smtClean="0"/>
              <a:t>‹#›</a:t>
            </a:fld>
            <a:endParaRPr lang="en-IN"/>
          </a:p>
        </p:txBody>
      </p:sp>
    </p:spTree>
    <p:extLst>
      <p:ext uri="{BB962C8B-B14F-4D97-AF65-F5344CB8AC3E}">
        <p14:creationId xmlns:p14="http://schemas.microsoft.com/office/powerpoint/2010/main" val="3121046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A25480-C118-4F01-A531-C7C6157B24B2}" type="datetimeFigureOut">
              <a:rPr lang="en-IN" smtClean="0"/>
              <a:t>10-12-2020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2467BAD-7EB0-405F-B610-1F71E2642EE0}" type="slidenum">
              <a:rPr lang="en-IN" smtClean="0"/>
              <a:t>‹#›</a:t>
            </a:fld>
            <a:endParaRPr lang="en-IN"/>
          </a:p>
        </p:txBody>
      </p:sp>
    </p:spTree>
    <p:extLst>
      <p:ext uri="{BB962C8B-B14F-4D97-AF65-F5344CB8AC3E}">
        <p14:creationId xmlns:p14="http://schemas.microsoft.com/office/powerpoint/2010/main" val="1439089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A25480-C118-4F01-A531-C7C6157B24B2}" type="datetimeFigureOut">
              <a:rPr lang="en-IN" smtClean="0"/>
              <a:t>10-12-2020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467BAD-7EB0-405F-B610-1F71E2642EE0}" type="slidenum">
              <a:rPr lang="en-IN" smtClean="0"/>
              <a:t>‹#›</a:t>
            </a:fld>
            <a:endParaRPr lang="en-IN"/>
          </a:p>
        </p:txBody>
      </p:sp>
    </p:spTree>
    <p:extLst>
      <p:ext uri="{BB962C8B-B14F-4D97-AF65-F5344CB8AC3E}">
        <p14:creationId xmlns:p14="http://schemas.microsoft.com/office/powerpoint/2010/main" val="1483433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EA25480-C118-4F01-A531-C7C6157B24B2}" type="datetimeFigureOut">
              <a:rPr lang="en-IN" smtClean="0"/>
              <a:t>10-12-2020</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2467BAD-7EB0-405F-B610-1F71E2642EE0}" type="slidenum">
              <a:rPr lang="en-IN" smtClean="0"/>
              <a:t>‹#›</a:t>
            </a:fld>
            <a:endParaRPr lang="en-IN"/>
          </a:p>
        </p:txBody>
      </p:sp>
    </p:spTree>
    <p:extLst>
      <p:ext uri="{BB962C8B-B14F-4D97-AF65-F5344CB8AC3E}">
        <p14:creationId xmlns:p14="http://schemas.microsoft.com/office/powerpoint/2010/main" val="3200893494"/>
      </p:ext>
    </p:extLst>
  </p:cSld>
  <p:clrMap bg1="lt1" tx1="dk1" bg2="lt2" tx2="dk2" accent1="accent1" accent2="accent2" accent3="accent3" accent4="accent4" accent5="accent5" accent6="accent6" hlink="hlink" folHlink="folHlink"/>
  <p:sldLayoutIdLst>
    <p:sldLayoutId id="2147484109" r:id="rId1"/>
    <p:sldLayoutId id="2147484110" r:id="rId2"/>
    <p:sldLayoutId id="2147484111" r:id="rId3"/>
    <p:sldLayoutId id="2147484112" r:id="rId4"/>
    <p:sldLayoutId id="2147484113" r:id="rId5"/>
    <p:sldLayoutId id="2147484114" r:id="rId6"/>
    <p:sldLayoutId id="2147484115" r:id="rId7"/>
    <p:sldLayoutId id="2147484116" r:id="rId8"/>
    <p:sldLayoutId id="2147484117" r:id="rId9"/>
    <p:sldLayoutId id="2147484118" r:id="rId10"/>
    <p:sldLayoutId id="2147484119" r:id="rId11"/>
    <p:sldLayoutId id="2147484120" r:id="rId12"/>
    <p:sldLayoutId id="2147484121" r:id="rId13"/>
    <p:sldLayoutId id="2147484122" r:id="rId14"/>
    <p:sldLayoutId id="2147484123" r:id="rId15"/>
    <p:sldLayoutId id="21474841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www.nabl-india.org/" TargetMode="External"/><Relationship Id="rId2" Type="http://schemas.openxmlformats.org/officeDocument/2006/relationships/hyperlink" Target="http://www.agrimoon.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0D2D2-EED2-4663-9EF1-D049A9FED3BF}"/>
              </a:ext>
            </a:extLst>
          </p:cNvPr>
          <p:cNvSpPr>
            <a:spLocks noGrp="1"/>
          </p:cNvSpPr>
          <p:nvPr>
            <p:ph type="ctrTitle"/>
          </p:nvPr>
        </p:nvSpPr>
        <p:spPr>
          <a:xfrm>
            <a:off x="1524000" y="687653"/>
            <a:ext cx="9144000" cy="1515901"/>
          </a:xfrm>
        </p:spPr>
        <p:txBody>
          <a:bodyPr>
            <a:normAutofit fontScale="90000"/>
          </a:bodyPr>
          <a:lstStyle/>
          <a:p>
            <a:pPr algn="ctr"/>
            <a:br>
              <a:rPr lang="en-IN" b="1" dirty="0">
                <a:latin typeface="Algerian" panose="04020705040A02060702" pitchFamily="82" charset="0"/>
              </a:rPr>
            </a:br>
            <a:r>
              <a:rPr lang="en-IN" sz="4900" b="1" dirty="0">
                <a:solidFill>
                  <a:srgbClr val="0070C0"/>
                </a:solidFill>
                <a:latin typeface="Algerian" panose="04020705040A02060702" pitchFamily="82" charset="0"/>
              </a:rPr>
              <a:t>ACCREDITATION OF ANALYTICAL LABORATORIES </a:t>
            </a:r>
          </a:p>
        </p:txBody>
      </p:sp>
      <p:sp>
        <p:nvSpPr>
          <p:cNvPr id="3" name="Subtitle 2">
            <a:extLst>
              <a:ext uri="{FF2B5EF4-FFF2-40B4-BE49-F238E27FC236}">
                <a16:creationId xmlns:a16="http://schemas.microsoft.com/office/drawing/2014/main" id="{EBA87C71-21FA-4D1E-BA27-BC4EB8ECDB6F}"/>
              </a:ext>
            </a:extLst>
          </p:cNvPr>
          <p:cNvSpPr>
            <a:spLocks noGrp="1"/>
          </p:cNvSpPr>
          <p:nvPr>
            <p:ph type="subTitle" idx="1"/>
          </p:nvPr>
        </p:nvSpPr>
        <p:spPr>
          <a:xfrm>
            <a:off x="1524000" y="2668249"/>
            <a:ext cx="9144000" cy="4189750"/>
          </a:xfrm>
        </p:spPr>
        <p:txBody>
          <a:bodyPr>
            <a:noAutofit/>
          </a:bodyPr>
          <a:lstStyle/>
          <a:p>
            <a:pPr algn="ctr"/>
            <a:endParaRPr lang="en-IN" sz="3600" b="1" dirty="0">
              <a:latin typeface="Times New Roman" panose="02020603050405020304" pitchFamily="18" charset="0"/>
              <a:cs typeface="Times New Roman" panose="02020603050405020304" pitchFamily="18" charset="0"/>
            </a:endParaRPr>
          </a:p>
          <a:p>
            <a:pPr algn="ctr"/>
            <a:r>
              <a:rPr lang="en-IN" sz="2800" b="1" dirty="0">
                <a:solidFill>
                  <a:srgbClr val="00B050"/>
                </a:solidFill>
                <a:latin typeface="Times New Roman" panose="02020603050405020304" pitchFamily="18" charset="0"/>
                <a:cs typeface="Times New Roman" panose="02020603050405020304" pitchFamily="18" charset="0"/>
              </a:rPr>
              <a:t>DTC-311 (Chemical Quality Assurance)</a:t>
            </a:r>
          </a:p>
          <a:p>
            <a:pPr algn="ctr"/>
            <a:endParaRPr lang="en-IN" sz="2800" b="1" dirty="0">
              <a:latin typeface="Times New Roman" panose="02020603050405020304" pitchFamily="18" charset="0"/>
              <a:cs typeface="Times New Roman" panose="02020603050405020304" pitchFamily="18" charset="0"/>
            </a:endParaRPr>
          </a:p>
          <a:p>
            <a:pPr algn="ctr"/>
            <a:r>
              <a:rPr lang="en-IN" sz="2800" b="1" dirty="0">
                <a:latin typeface="Times New Roman" panose="02020603050405020304" pitchFamily="18" charset="0"/>
                <a:cs typeface="Times New Roman" panose="02020603050405020304" pitchFamily="18" charset="0"/>
              </a:rPr>
              <a:t>Binod Kumar Bharti</a:t>
            </a:r>
          </a:p>
          <a:p>
            <a:pPr algn="ctr"/>
            <a:r>
              <a:rPr lang="en-IN" sz="2800" dirty="0">
                <a:latin typeface="Times New Roman" panose="02020603050405020304" pitchFamily="18" charset="0"/>
                <a:cs typeface="Times New Roman" panose="02020603050405020304" pitchFamily="18" charset="0"/>
              </a:rPr>
              <a:t>Assistant Professor cum Jr. Scientist</a:t>
            </a:r>
          </a:p>
          <a:p>
            <a:pPr algn="ctr"/>
            <a:r>
              <a:rPr lang="en-IN" sz="2800" dirty="0">
                <a:latin typeface="Times New Roman" panose="02020603050405020304" pitchFamily="18" charset="0"/>
                <a:cs typeface="Times New Roman" panose="02020603050405020304" pitchFamily="18" charset="0"/>
              </a:rPr>
              <a:t>Department of Dairy Chemistry</a:t>
            </a:r>
          </a:p>
          <a:p>
            <a:pPr algn="ctr"/>
            <a:r>
              <a:rPr lang="en-IN" sz="2800" dirty="0">
                <a:latin typeface="Times New Roman" panose="02020603050405020304" pitchFamily="18" charset="0"/>
                <a:cs typeface="Times New Roman" panose="02020603050405020304" pitchFamily="18" charset="0"/>
              </a:rPr>
              <a:t>Sanjay Gandhi Institute of Dairy Technology, Patna</a:t>
            </a:r>
          </a:p>
        </p:txBody>
      </p:sp>
    </p:spTree>
    <p:extLst>
      <p:ext uri="{BB962C8B-B14F-4D97-AF65-F5344CB8AC3E}">
        <p14:creationId xmlns:p14="http://schemas.microsoft.com/office/powerpoint/2010/main" val="2094124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89FE4-C4AE-442D-999D-B522276ECEA6}"/>
              </a:ext>
            </a:extLst>
          </p:cNvPr>
          <p:cNvSpPr>
            <a:spLocks noGrp="1"/>
          </p:cNvSpPr>
          <p:nvPr>
            <p:ph type="ctrTitle"/>
          </p:nvPr>
        </p:nvSpPr>
        <p:spPr>
          <a:xfrm>
            <a:off x="1524000" y="-479685"/>
            <a:ext cx="9144000" cy="8019737"/>
          </a:xfrm>
        </p:spPr>
        <p:txBody>
          <a:bodyPr>
            <a:normAutofit fontScale="90000"/>
          </a:bodyPr>
          <a:lstStyle/>
          <a:p>
            <a:pPr algn="just"/>
            <a:br>
              <a:rPr lang="en-US" sz="3100" dirty="0">
                <a:latin typeface="Times New Roman" panose="02020603050405020304" pitchFamily="18" charset="0"/>
                <a:cs typeface="Times New Roman" panose="02020603050405020304" pitchFamily="18" charset="0"/>
              </a:rPr>
            </a:br>
            <a:br>
              <a:rPr lang="en-US" sz="3100" dirty="0">
                <a:latin typeface="Times New Roman" panose="02020603050405020304" pitchFamily="18" charset="0"/>
                <a:cs typeface="Times New Roman" panose="02020603050405020304" pitchFamily="18" charset="0"/>
              </a:rPr>
            </a:br>
            <a:br>
              <a:rPr lang="en-US" sz="3100" dirty="0">
                <a:latin typeface="Times New Roman" panose="02020603050405020304" pitchFamily="18" charset="0"/>
                <a:cs typeface="Times New Roman" panose="02020603050405020304" pitchFamily="18" charset="0"/>
              </a:rPr>
            </a:br>
            <a:br>
              <a:rPr lang="en-US" sz="3100" dirty="0">
                <a:latin typeface="Times New Roman" panose="02020603050405020304" pitchFamily="18" charset="0"/>
                <a:cs typeface="Times New Roman" panose="02020603050405020304" pitchFamily="18" charset="0"/>
              </a:rPr>
            </a:br>
            <a:br>
              <a:rPr lang="en-US" sz="3100" dirty="0">
                <a:latin typeface="Times New Roman" panose="02020603050405020304" pitchFamily="18" charset="0"/>
                <a:cs typeface="Times New Roman" panose="02020603050405020304" pitchFamily="18" charset="0"/>
              </a:rPr>
            </a:br>
            <a:br>
              <a:rPr lang="en-US" sz="3100" dirty="0">
                <a:latin typeface="Times New Roman" panose="02020603050405020304" pitchFamily="18" charset="0"/>
                <a:cs typeface="Times New Roman" panose="02020603050405020304" pitchFamily="18" charset="0"/>
              </a:rPr>
            </a:br>
            <a:br>
              <a:rPr lang="en-US" sz="3100" dirty="0">
                <a:latin typeface="Times New Roman" panose="02020603050405020304" pitchFamily="18" charset="0"/>
                <a:cs typeface="Times New Roman" panose="02020603050405020304" pitchFamily="18" charset="0"/>
              </a:rPr>
            </a:br>
            <a:br>
              <a:rPr lang="en-US" sz="3100" dirty="0">
                <a:latin typeface="Times New Roman" panose="02020603050405020304" pitchFamily="18" charset="0"/>
                <a:cs typeface="Times New Roman" panose="02020603050405020304" pitchFamily="18" charset="0"/>
              </a:rPr>
            </a:br>
            <a:br>
              <a:rPr lang="en-US" sz="3100" dirty="0">
                <a:latin typeface="Times New Roman" panose="02020603050405020304" pitchFamily="18" charset="0"/>
                <a:cs typeface="Times New Roman" panose="02020603050405020304" pitchFamily="18" charset="0"/>
              </a:rPr>
            </a:br>
            <a:br>
              <a:rPr lang="en-US" sz="3100" dirty="0">
                <a:latin typeface="Times New Roman" panose="02020603050405020304" pitchFamily="18" charset="0"/>
                <a:cs typeface="Times New Roman" panose="02020603050405020304" pitchFamily="18" charset="0"/>
              </a:rPr>
            </a:br>
            <a:br>
              <a:rPr lang="en-US" sz="3100" dirty="0">
                <a:latin typeface="Times New Roman" panose="02020603050405020304" pitchFamily="18" charset="0"/>
                <a:cs typeface="Times New Roman" panose="02020603050405020304" pitchFamily="18" charset="0"/>
              </a:rPr>
            </a:br>
            <a:br>
              <a:rPr lang="en-US" sz="3100" dirty="0">
                <a:latin typeface="Times New Roman" panose="02020603050405020304" pitchFamily="18" charset="0"/>
                <a:cs typeface="Times New Roman" panose="02020603050405020304" pitchFamily="18" charset="0"/>
              </a:rPr>
            </a:br>
            <a:r>
              <a:rPr lang="en-US" sz="3100" dirty="0">
                <a:latin typeface="Times New Roman" panose="02020603050405020304" pitchFamily="18" charset="0"/>
                <a:cs typeface="Times New Roman" panose="02020603050405020304" pitchFamily="18" charset="0"/>
              </a:rPr>
              <a:t> NABL Secretariat on receipt of application will issue acknowledgement to the concern laboratory. </a:t>
            </a:r>
            <a:br>
              <a:rPr lang="en-US" sz="3100" dirty="0">
                <a:latin typeface="Times New Roman" panose="02020603050405020304" pitchFamily="18" charset="0"/>
                <a:cs typeface="Times New Roman" panose="02020603050405020304" pitchFamily="18" charset="0"/>
              </a:rPr>
            </a:br>
            <a:r>
              <a:rPr lang="en-US" sz="3100" dirty="0">
                <a:latin typeface="Times New Roman" panose="02020603050405020304" pitchFamily="18" charset="0"/>
                <a:cs typeface="Times New Roman" panose="02020603050405020304" pitchFamily="18" charset="0"/>
              </a:rPr>
              <a:t>After scrutiny of application, a unique Customer Registration Number will be allotted to laboratory for further processing of application.</a:t>
            </a:r>
            <a:br>
              <a:rPr lang="en-US" sz="3100" dirty="0">
                <a:latin typeface="Times New Roman" panose="02020603050405020304" pitchFamily="18" charset="0"/>
                <a:cs typeface="Times New Roman" panose="02020603050405020304" pitchFamily="18" charset="0"/>
              </a:rPr>
            </a:br>
            <a:r>
              <a:rPr lang="en-US" sz="3100" dirty="0">
                <a:latin typeface="Times New Roman" panose="02020603050405020304" pitchFamily="18" charset="0"/>
                <a:cs typeface="Times New Roman" panose="02020603050405020304" pitchFamily="18" charset="0"/>
              </a:rPr>
              <a:t>  Then NABL Secretariat shall nominate a Lead Assessor for giving Adequacy Report on the Quality Manual/Application submitted by the laboratory. A copy of Adequacy Report by Lead Assessor will be provided to Laboratory for taking necessary corrective action, if any. The laboratory shall submit Corrective Action Report (CAR).</a:t>
            </a:r>
            <a:br>
              <a:rPr lang="en-US" sz="3100" dirty="0">
                <a:latin typeface="Times New Roman" panose="02020603050405020304" pitchFamily="18" charset="0"/>
                <a:cs typeface="Times New Roman" panose="02020603050405020304" pitchFamily="18" charset="0"/>
              </a:rPr>
            </a:br>
            <a:r>
              <a:rPr lang="en-US" sz="3100" dirty="0">
                <a:latin typeface="Times New Roman" panose="02020603050405020304" pitchFamily="18" charset="0"/>
                <a:cs typeface="Times New Roman" panose="02020603050405020304" pitchFamily="18" charset="0"/>
              </a:rPr>
              <a:t>  After satisfactory corrective action by the laboratory, a Pre-Assessment audit of the laboratory will be organized by NABL. Laboratories must ensure by carrying out its internal audit before Pre-Assessment.  </a:t>
            </a:r>
            <a:br>
              <a:rPr lang="en-IN" sz="6000" dirty="0">
                <a:latin typeface="Times New Roman" panose="02020603050405020304" pitchFamily="18" charset="0"/>
                <a:cs typeface="Times New Roman" panose="02020603050405020304" pitchFamily="18" charset="0"/>
              </a:rPr>
            </a:br>
            <a:endParaRPr lang="en-IN" dirty="0"/>
          </a:p>
        </p:txBody>
      </p:sp>
    </p:spTree>
    <p:extLst>
      <p:ext uri="{BB962C8B-B14F-4D97-AF65-F5344CB8AC3E}">
        <p14:creationId xmlns:p14="http://schemas.microsoft.com/office/powerpoint/2010/main" val="3466919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B416C-6D98-4F27-B2F5-8A0627A1F942}"/>
              </a:ext>
            </a:extLst>
          </p:cNvPr>
          <p:cNvSpPr>
            <a:spLocks noGrp="1"/>
          </p:cNvSpPr>
          <p:nvPr>
            <p:ph type="ctrTitle"/>
          </p:nvPr>
        </p:nvSpPr>
        <p:spPr>
          <a:xfrm>
            <a:off x="1524000" y="323557"/>
            <a:ext cx="9144000" cy="5657518"/>
          </a:xfrm>
        </p:spPr>
        <p:txBody>
          <a:bodyPr>
            <a:noAutofit/>
          </a:bodyPr>
          <a:lstStyle/>
          <a:p>
            <a:pPr algn="just"/>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NABL Secretariat shall organize the Pre-Assessment audit, which shall normally be carried by Lead Assessor at the laboratory sites.</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The pre-assessment helps the laboratory to be better prepared for the Final Assessment. </a:t>
            </a:r>
            <a:br>
              <a:rPr lang="en-US" sz="28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It also helps the Lead Assessor to assess the laboratory to undergo Final Assessment apart from Technical Assessor(s) and Total Assessment Man-days required and the scope of accreditation as per application submitted by the laboratory. </a:t>
            </a:r>
            <a:endParaRPr lang="en-IN" sz="28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33150F92-FA97-43D6-9FB5-F985A5A6FFDB}"/>
              </a:ext>
            </a:extLst>
          </p:cNvPr>
          <p:cNvSpPr txBox="1"/>
          <p:nvPr/>
        </p:nvSpPr>
        <p:spPr>
          <a:xfrm>
            <a:off x="4726745" y="323557"/>
            <a:ext cx="1828799" cy="523220"/>
          </a:xfrm>
          <a:prstGeom prst="rect">
            <a:avLst/>
          </a:prstGeom>
          <a:noFill/>
        </p:spPr>
        <p:txBody>
          <a:bodyPr wrap="square" rtlCol="0">
            <a:spAutoFit/>
          </a:bodyPr>
          <a:lstStyle/>
          <a:p>
            <a:r>
              <a:rPr lang="en-IN" sz="2800" b="1" dirty="0">
                <a:latin typeface="Times New Roman" panose="02020603050405020304" pitchFamily="18" charset="0"/>
                <a:cs typeface="Times New Roman" panose="02020603050405020304" pitchFamily="18" charset="0"/>
              </a:rPr>
              <a:t>Stage II</a:t>
            </a:r>
          </a:p>
        </p:txBody>
      </p:sp>
    </p:spTree>
    <p:extLst>
      <p:ext uri="{BB962C8B-B14F-4D97-AF65-F5344CB8AC3E}">
        <p14:creationId xmlns:p14="http://schemas.microsoft.com/office/powerpoint/2010/main" val="3070112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E7EFA-2752-47D0-8914-343F1B27ED5C}"/>
              </a:ext>
            </a:extLst>
          </p:cNvPr>
          <p:cNvSpPr>
            <a:spLocks noGrp="1"/>
          </p:cNvSpPr>
          <p:nvPr>
            <p:ph type="ctrTitle"/>
          </p:nvPr>
        </p:nvSpPr>
        <p:spPr>
          <a:xfrm>
            <a:off x="1524000" y="1122362"/>
            <a:ext cx="9144000" cy="3913872"/>
          </a:xfrm>
        </p:spPr>
        <p:txBody>
          <a:bodyPr>
            <a:noAutofit/>
          </a:bodyPr>
          <a:lstStyle/>
          <a:p>
            <a:pPr algn="just"/>
            <a:r>
              <a:rPr lang="en-US" sz="2800" dirty="0">
                <a:latin typeface="Times New Roman" panose="02020603050405020304" pitchFamily="18" charset="0"/>
                <a:cs typeface="Times New Roman" panose="02020603050405020304" pitchFamily="18" charset="0"/>
              </a:rPr>
              <a:t> A copy of Pre-Assessment Report will be provided to laboratory for taking necessary corrective action on the concerns raised during audit, if any.</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The laboratory shall submit Corrective Action Report to NABL Secretariat.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After laboratory confirms the completion of corrective actions, Final Assessment of the laboratory shall be organized by NABL. </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9386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2DC75-54B4-4DE7-B627-B1E74BDF10DF}"/>
              </a:ext>
            </a:extLst>
          </p:cNvPr>
          <p:cNvSpPr>
            <a:spLocks noGrp="1"/>
          </p:cNvSpPr>
          <p:nvPr>
            <p:ph type="ctrTitle"/>
          </p:nvPr>
        </p:nvSpPr>
        <p:spPr>
          <a:xfrm>
            <a:off x="1524000" y="67288"/>
            <a:ext cx="9144000" cy="509487"/>
          </a:xfrm>
        </p:spPr>
        <p:txBody>
          <a:bodyPr>
            <a:normAutofit fontScale="90000"/>
          </a:bodyPr>
          <a:lstStyle/>
          <a:p>
            <a:pPr algn="ctr"/>
            <a:r>
              <a:rPr lang="en-IN" sz="3200" b="1" dirty="0">
                <a:latin typeface="Times New Roman" panose="02020603050405020304" pitchFamily="18" charset="0"/>
                <a:cs typeface="Times New Roman" panose="02020603050405020304" pitchFamily="18" charset="0"/>
              </a:rPr>
              <a:t>Stage III </a:t>
            </a:r>
          </a:p>
        </p:txBody>
      </p:sp>
      <p:sp>
        <p:nvSpPr>
          <p:cNvPr id="3" name="Subtitle 2">
            <a:extLst>
              <a:ext uri="{FF2B5EF4-FFF2-40B4-BE49-F238E27FC236}">
                <a16:creationId xmlns:a16="http://schemas.microsoft.com/office/drawing/2014/main" id="{1837E3C2-0B68-4BA1-89E8-6264A10011F4}"/>
              </a:ext>
            </a:extLst>
          </p:cNvPr>
          <p:cNvSpPr>
            <a:spLocks noGrp="1"/>
          </p:cNvSpPr>
          <p:nvPr>
            <p:ph type="subTitle" idx="1"/>
          </p:nvPr>
        </p:nvSpPr>
        <p:spPr>
          <a:xfrm>
            <a:off x="1524000" y="576776"/>
            <a:ext cx="9144000" cy="6281224"/>
          </a:xfrm>
        </p:spPr>
        <p:txBody>
          <a:bodyPr>
            <a:noAutofit/>
          </a:bodyPr>
          <a:lstStyle/>
          <a:p>
            <a:pPr algn="just"/>
            <a:r>
              <a:rPr lang="en-US" sz="2800" dirty="0">
                <a:solidFill>
                  <a:schemeClr val="tx1"/>
                </a:solidFill>
                <a:latin typeface="Times New Roman" panose="02020603050405020304" pitchFamily="18" charset="0"/>
                <a:cs typeface="Times New Roman" panose="02020603050405020304" pitchFamily="18" charset="0"/>
              </a:rPr>
              <a:t> NABL Secretariat shall organize the Final Assessment at the laboratory site(s) for its compliance to NABL Criteria and also appoint an assessment team. </a:t>
            </a:r>
          </a:p>
          <a:p>
            <a:pPr algn="just"/>
            <a:r>
              <a:rPr lang="en-US" sz="2800" dirty="0">
                <a:solidFill>
                  <a:schemeClr val="tx1"/>
                </a:solidFill>
                <a:latin typeface="Times New Roman" panose="02020603050405020304" pitchFamily="18" charset="0"/>
                <a:cs typeface="Times New Roman" panose="02020603050405020304" pitchFamily="18" charset="0"/>
              </a:rPr>
              <a:t> The Assessment Team shall comprise of a Lead Assessor and other Technical Assessor(s) in the relevant fields. </a:t>
            </a:r>
          </a:p>
          <a:p>
            <a:pPr algn="just"/>
            <a:r>
              <a:rPr lang="en-US" sz="2800" dirty="0">
                <a:solidFill>
                  <a:schemeClr val="tx1"/>
                </a:solidFill>
                <a:latin typeface="Times New Roman" panose="02020603050405020304" pitchFamily="18" charset="0"/>
                <a:cs typeface="Times New Roman" panose="02020603050405020304" pitchFamily="18" charset="0"/>
              </a:rPr>
              <a:t> Assessors shall raise the Non-Conformance(s), if any, and provide it to the laboratory in prescribed format. </a:t>
            </a:r>
          </a:p>
          <a:p>
            <a:pPr algn="just"/>
            <a:r>
              <a:rPr lang="en-US" sz="2800" dirty="0">
                <a:solidFill>
                  <a:schemeClr val="tx1"/>
                </a:solidFill>
                <a:latin typeface="Times New Roman" panose="02020603050405020304" pitchFamily="18" charset="0"/>
                <a:cs typeface="Times New Roman" panose="02020603050405020304" pitchFamily="18" charset="0"/>
              </a:rPr>
              <a:t> The Lead Assessor will provide a copy of consolidated report of the assessment to the laboratory and send the original copy to NABL Secretariat. </a:t>
            </a:r>
          </a:p>
          <a:p>
            <a:pPr algn="just"/>
            <a:r>
              <a:rPr lang="en-US" sz="2800" dirty="0">
                <a:solidFill>
                  <a:schemeClr val="tx1"/>
                </a:solidFill>
                <a:latin typeface="Times New Roman" panose="02020603050405020304" pitchFamily="18" charset="0"/>
                <a:cs typeface="Times New Roman" panose="02020603050405020304" pitchFamily="18" charset="0"/>
              </a:rPr>
              <a:t> Laboratory shall take necessary corrective action on the remaining Non Conformance(s) and shall submit a report to NABL within a period of 2 months. </a:t>
            </a:r>
            <a:endParaRPr lang="en-IN"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0997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B1123-12FE-47BD-87A6-651F2B72D3A6}"/>
              </a:ext>
            </a:extLst>
          </p:cNvPr>
          <p:cNvSpPr>
            <a:spLocks noGrp="1"/>
          </p:cNvSpPr>
          <p:nvPr>
            <p:ph type="ctrTitle"/>
          </p:nvPr>
        </p:nvSpPr>
        <p:spPr>
          <a:xfrm>
            <a:off x="1524000" y="1"/>
            <a:ext cx="9144000" cy="801857"/>
          </a:xfrm>
        </p:spPr>
        <p:txBody>
          <a:bodyPr>
            <a:normAutofit fontScale="90000"/>
          </a:bodyPr>
          <a:lstStyle/>
          <a:p>
            <a:r>
              <a:rPr lang="en-IN" dirty="0"/>
              <a:t> </a:t>
            </a:r>
            <a:r>
              <a:rPr lang="en-IN" sz="3600" b="1" dirty="0">
                <a:latin typeface="Times New Roman" panose="02020603050405020304" pitchFamily="18" charset="0"/>
                <a:cs typeface="Times New Roman" panose="02020603050405020304" pitchFamily="18" charset="0"/>
              </a:rPr>
              <a:t>Stage IV </a:t>
            </a:r>
          </a:p>
        </p:txBody>
      </p:sp>
      <p:sp>
        <p:nvSpPr>
          <p:cNvPr id="3" name="Subtitle 2">
            <a:extLst>
              <a:ext uri="{FF2B5EF4-FFF2-40B4-BE49-F238E27FC236}">
                <a16:creationId xmlns:a16="http://schemas.microsoft.com/office/drawing/2014/main" id="{6480AEAA-FBFA-465C-9955-A05553050483}"/>
              </a:ext>
            </a:extLst>
          </p:cNvPr>
          <p:cNvSpPr>
            <a:spLocks noGrp="1"/>
          </p:cNvSpPr>
          <p:nvPr>
            <p:ph type="subTitle" idx="1"/>
          </p:nvPr>
        </p:nvSpPr>
        <p:spPr>
          <a:xfrm>
            <a:off x="1524000" y="984738"/>
            <a:ext cx="9144000" cy="5767754"/>
          </a:xfrm>
        </p:spPr>
        <p:txBody>
          <a:bodyPr>
            <a:normAutofit/>
          </a:bodyPr>
          <a:lstStyle/>
          <a:p>
            <a:pPr algn="just"/>
            <a:r>
              <a:rPr lang="en-US" sz="2800" dirty="0">
                <a:solidFill>
                  <a:schemeClr val="tx1"/>
                </a:solidFill>
                <a:latin typeface="Times New Roman" panose="02020603050405020304" pitchFamily="18" charset="0"/>
                <a:cs typeface="Times New Roman" panose="02020603050405020304" pitchFamily="18" charset="0"/>
              </a:rPr>
              <a:t> After satisfactory corrective action by the laboratory, the Accreditation Committee examines the findings of the Assessment Team and recommends additional corrective action, if any, by the laboratory. </a:t>
            </a:r>
          </a:p>
          <a:p>
            <a:pPr algn="just"/>
            <a:endParaRPr lang="en-US" sz="2800" dirty="0">
              <a:solidFill>
                <a:schemeClr val="tx1"/>
              </a:solidFill>
              <a:latin typeface="Times New Roman" panose="02020603050405020304" pitchFamily="18" charset="0"/>
              <a:cs typeface="Times New Roman" panose="02020603050405020304" pitchFamily="18" charset="0"/>
            </a:endParaRPr>
          </a:p>
          <a:p>
            <a:pPr algn="just"/>
            <a:r>
              <a:rPr lang="en-US" sz="2800" dirty="0">
                <a:solidFill>
                  <a:schemeClr val="tx1"/>
                </a:solidFill>
                <a:latin typeface="Times New Roman" panose="02020603050405020304" pitchFamily="18" charset="0"/>
                <a:cs typeface="Times New Roman" panose="02020603050405020304" pitchFamily="18" charset="0"/>
              </a:rPr>
              <a:t> Accreditation committee determines whether the recommendations in the assessment report are consistent with NABL requirements as well as commensurate with the claims made by the laboratory in its application. </a:t>
            </a:r>
          </a:p>
          <a:p>
            <a:pPr algn="just"/>
            <a:endParaRPr lang="en-US" sz="2800" dirty="0">
              <a:solidFill>
                <a:schemeClr val="tx1"/>
              </a:solidFill>
              <a:latin typeface="Times New Roman" panose="02020603050405020304" pitchFamily="18" charset="0"/>
              <a:cs typeface="Times New Roman" panose="02020603050405020304" pitchFamily="18" charset="0"/>
            </a:endParaRPr>
          </a:p>
          <a:p>
            <a:pPr algn="just"/>
            <a:r>
              <a:rPr lang="en-US" sz="2800" dirty="0">
                <a:solidFill>
                  <a:schemeClr val="tx1"/>
                </a:solidFill>
                <a:latin typeface="Times New Roman" panose="02020603050405020304" pitchFamily="18" charset="0"/>
                <a:cs typeface="Times New Roman" panose="02020603050405020304" pitchFamily="18" charset="0"/>
              </a:rPr>
              <a:t> Laboratory shall have to take corrective action on any concerns raised by the Accreditation committee.</a:t>
            </a:r>
            <a:endParaRPr lang="en-IN"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293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D2E2-F193-42FD-807E-6B95A7C72FF9}"/>
              </a:ext>
            </a:extLst>
          </p:cNvPr>
          <p:cNvSpPr>
            <a:spLocks noGrp="1"/>
          </p:cNvSpPr>
          <p:nvPr>
            <p:ph type="ctrTitle"/>
          </p:nvPr>
        </p:nvSpPr>
        <p:spPr>
          <a:xfrm>
            <a:off x="1524000" y="0"/>
            <a:ext cx="9144000" cy="6505731"/>
          </a:xfrm>
        </p:spPr>
        <p:txBody>
          <a:bodyPr>
            <a:noAutofit/>
          </a:bodyPr>
          <a:lstStyle/>
          <a:p>
            <a:pPr algn="just"/>
            <a:r>
              <a:rPr lang="en-US" sz="2800" dirty="0">
                <a:solidFill>
                  <a:schemeClr val="tx1"/>
                </a:solidFill>
                <a:latin typeface="Times New Roman" panose="02020603050405020304" pitchFamily="18" charset="0"/>
                <a:cs typeface="Times New Roman" panose="02020603050405020304" pitchFamily="18" charset="0"/>
              </a:rPr>
              <a:t> Accreditation committee shall make the appropriate recommendations regarding accreditation of a laboratory to NABL Secretariat.</a:t>
            </a:r>
            <a:br>
              <a:rPr lang="en-US" sz="2800" dirty="0">
                <a:solidFill>
                  <a:schemeClr val="tx1"/>
                </a:solidFill>
                <a:latin typeface="Times New Roman" panose="02020603050405020304" pitchFamily="18" charset="0"/>
                <a:cs typeface="Times New Roman" panose="02020603050405020304" pitchFamily="18" charset="0"/>
              </a:rPr>
            </a:br>
            <a:r>
              <a:rPr lang="en-US" sz="2800" dirty="0">
                <a:solidFill>
                  <a:schemeClr val="tx1"/>
                </a:solidFill>
                <a:latin typeface="Times New Roman" panose="02020603050405020304" pitchFamily="18" charset="0"/>
                <a:cs typeface="Times New Roman" panose="02020603050405020304" pitchFamily="18" charset="0"/>
              </a:rPr>
              <a:t> </a:t>
            </a:r>
            <a:br>
              <a:rPr lang="en-US" sz="2800" dirty="0">
                <a:solidFill>
                  <a:schemeClr val="tx1"/>
                </a:solidFill>
                <a:latin typeface="Times New Roman" panose="02020603050405020304" pitchFamily="18" charset="0"/>
                <a:cs typeface="Times New Roman" panose="02020603050405020304" pitchFamily="18" charset="0"/>
              </a:rPr>
            </a:br>
            <a:r>
              <a:rPr lang="en-US" sz="2800" dirty="0">
                <a:solidFill>
                  <a:schemeClr val="tx1"/>
                </a:solidFill>
                <a:latin typeface="Times New Roman" panose="02020603050405020304" pitchFamily="18" charset="0"/>
                <a:cs typeface="Times New Roman" panose="02020603050405020304" pitchFamily="18" charset="0"/>
              </a:rPr>
              <a:t> Laboratories are free to appeal against the findings of assessment or decision on accreditation by writing to the Director, NABL.</a:t>
            </a:r>
            <a:br>
              <a:rPr lang="en-US" sz="2800" dirty="0">
                <a:solidFill>
                  <a:schemeClr val="tx1"/>
                </a:solidFill>
                <a:latin typeface="Times New Roman" panose="02020603050405020304" pitchFamily="18" charset="0"/>
                <a:cs typeface="Times New Roman" panose="02020603050405020304" pitchFamily="18" charset="0"/>
              </a:rPr>
            </a:br>
            <a:r>
              <a:rPr lang="en-US" sz="2800" dirty="0">
                <a:solidFill>
                  <a:schemeClr val="tx1"/>
                </a:solidFill>
                <a:latin typeface="Times New Roman" panose="02020603050405020304" pitchFamily="18" charset="0"/>
                <a:cs typeface="Times New Roman" panose="02020603050405020304" pitchFamily="18" charset="0"/>
              </a:rPr>
              <a:t> </a:t>
            </a:r>
            <a:br>
              <a:rPr lang="en-US" sz="2800" dirty="0">
                <a:solidFill>
                  <a:schemeClr val="tx1"/>
                </a:solidFill>
                <a:latin typeface="Times New Roman" panose="02020603050405020304" pitchFamily="18" charset="0"/>
                <a:cs typeface="Times New Roman" panose="02020603050405020304" pitchFamily="18" charset="0"/>
              </a:rPr>
            </a:br>
            <a:r>
              <a:rPr lang="en-US" sz="2800" dirty="0">
                <a:solidFill>
                  <a:schemeClr val="tx1"/>
                </a:solidFill>
                <a:latin typeface="Times New Roman" panose="02020603050405020304" pitchFamily="18" charset="0"/>
                <a:cs typeface="Times New Roman" panose="02020603050405020304" pitchFamily="18" charset="0"/>
              </a:rPr>
              <a:t> If possible NABL will depute its own technical personnel to be present at the time of assessment as Coordinator and NABL observer. </a:t>
            </a:r>
            <a:br>
              <a:rPr lang="en-US" sz="2800" dirty="0">
                <a:solidFill>
                  <a:schemeClr val="tx1"/>
                </a:solidFill>
                <a:latin typeface="Times New Roman" panose="02020603050405020304" pitchFamily="18" charset="0"/>
                <a:cs typeface="Times New Roman" panose="02020603050405020304" pitchFamily="18" charset="0"/>
              </a:rPr>
            </a:br>
            <a:br>
              <a:rPr lang="en-US" sz="2800" dirty="0">
                <a:solidFill>
                  <a:schemeClr val="tx1"/>
                </a:solidFill>
                <a:latin typeface="Times New Roman" panose="02020603050405020304" pitchFamily="18" charset="0"/>
                <a:cs typeface="Times New Roman" panose="02020603050405020304" pitchFamily="18" charset="0"/>
              </a:rPr>
            </a:br>
            <a:r>
              <a:rPr lang="en-US" sz="2800" dirty="0">
                <a:solidFill>
                  <a:schemeClr val="tx1"/>
                </a:solidFill>
                <a:latin typeface="Times New Roman" panose="02020603050405020304" pitchFamily="18" charset="0"/>
                <a:cs typeface="Times New Roman" panose="02020603050405020304" pitchFamily="18" charset="0"/>
              </a:rPr>
              <a:t> Sometimes, NABL may depute a newly trained Technical Assessor, known as "Observer" of the laboratory to be assessed. </a:t>
            </a:r>
            <a:endParaRPr lang="en-IN"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218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94F3A-8FC3-44B7-AE98-FFE87AED2A12}"/>
              </a:ext>
            </a:extLst>
          </p:cNvPr>
          <p:cNvSpPr>
            <a:spLocks noGrp="1"/>
          </p:cNvSpPr>
          <p:nvPr>
            <p:ph type="ctrTitle"/>
          </p:nvPr>
        </p:nvSpPr>
        <p:spPr>
          <a:xfrm>
            <a:off x="1524000" y="1"/>
            <a:ext cx="9144000" cy="1195753"/>
          </a:xfrm>
        </p:spPr>
        <p:txBody>
          <a:bodyPr>
            <a:normAutofit/>
          </a:bodyPr>
          <a:lstStyle/>
          <a:p>
            <a:r>
              <a:rPr lang="en-IN" dirty="0"/>
              <a:t> </a:t>
            </a:r>
            <a:r>
              <a:rPr lang="en-IN" sz="3600" b="1" dirty="0">
                <a:latin typeface="Times New Roman" panose="02020603050405020304" pitchFamily="18" charset="0"/>
                <a:cs typeface="Times New Roman" panose="02020603050405020304" pitchFamily="18" charset="0"/>
              </a:rPr>
              <a:t>Stage V </a:t>
            </a:r>
          </a:p>
        </p:txBody>
      </p:sp>
      <p:sp>
        <p:nvSpPr>
          <p:cNvPr id="3" name="Subtitle 2">
            <a:extLst>
              <a:ext uri="{FF2B5EF4-FFF2-40B4-BE49-F238E27FC236}">
                <a16:creationId xmlns:a16="http://schemas.microsoft.com/office/drawing/2014/main" id="{26E99FCF-9BDA-4551-98D1-BBC9CC9AD6CC}"/>
              </a:ext>
            </a:extLst>
          </p:cNvPr>
          <p:cNvSpPr>
            <a:spLocks noGrp="1"/>
          </p:cNvSpPr>
          <p:nvPr>
            <p:ph type="subTitle" idx="1"/>
          </p:nvPr>
        </p:nvSpPr>
        <p:spPr>
          <a:xfrm>
            <a:off x="1524000" y="1603717"/>
            <a:ext cx="9144000" cy="3654083"/>
          </a:xfrm>
        </p:spPr>
        <p:txBody>
          <a:bodyPr>
            <a:normAutofit lnSpcReduction="10000"/>
          </a:bodyPr>
          <a:lstStyle/>
          <a:p>
            <a:pPr algn="just"/>
            <a:r>
              <a:rPr lang="en-US" sz="2800" dirty="0">
                <a:solidFill>
                  <a:schemeClr val="tx1"/>
                </a:solidFill>
                <a:latin typeface="Times New Roman" panose="02020603050405020304" pitchFamily="18" charset="0"/>
                <a:cs typeface="Times New Roman" panose="02020603050405020304" pitchFamily="18" charset="0"/>
              </a:rPr>
              <a:t> Accreditation to a laboratory shall be valid for a period of 2 years. </a:t>
            </a:r>
          </a:p>
          <a:p>
            <a:pPr algn="just"/>
            <a:r>
              <a:rPr lang="en-US" sz="2800" dirty="0">
                <a:solidFill>
                  <a:schemeClr val="tx1"/>
                </a:solidFill>
                <a:latin typeface="Times New Roman" panose="02020603050405020304" pitchFamily="18" charset="0"/>
                <a:cs typeface="Times New Roman" panose="02020603050405020304" pitchFamily="18" charset="0"/>
              </a:rPr>
              <a:t> NABL shall conduct periodical observation of the laboratory at intervals of one year. </a:t>
            </a:r>
          </a:p>
          <a:p>
            <a:pPr algn="just"/>
            <a:endParaRPr lang="en-US" sz="2800" dirty="0">
              <a:solidFill>
                <a:schemeClr val="tx1"/>
              </a:solidFill>
              <a:latin typeface="Times New Roman" panose="02020603050405020304" pitchFamily="18" charset="0"/>
              <a:cs typeface="Times New Roman" panose="02020603050405020304" pitchFamily="18" charset="0"/>
            </a:endParaRPr>
          </a:p>
          <a:p>
            <a:pPr algn="just"/>
            <a:r>
              <a:rPr lang="en-US" sz="2800" dirty="0">
                <a:solidFill>
                  <a:schemeClr val="tx1"/>
                </a:solidFill>
                <a:latin typeface="Times New Roman" panose="02020603050405020304" pitchFamily="18" charset="0"/>
                <a:cs typeface="Times New Roman" panose="02020603050405020304" pitchFamily="18" charset="0"/>
              </a:rPr>
              <a:t> Laboratory shall apply for Renewal of accreditation to laboratory at least 6 months before the expiry of the validity of accreditation. </a:t>
            </a:r>
            <a:endParaRPr lang="en-IN"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5695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849AA-EE77-4F70-9CC3-41EC172C8E57}"/>
              </a:ext>
            </a:extLst>
          </p:cNvPr>
          <p:cNvSpPr>
            <a:spLocks noGrp="1"/>
          </p:cNvSpPr>
          <p:nvPr>
            <p:ph type="ctrTitle"/>
          </p:nvPr>
        </p:nvSpPr>
        <p:spPr>
          <a:xfrm>
            <a:off x="2589213" y="1"/>
            <a:ext cx="8915399" cy="739036"/>
          </a:xfrm>
        </p:spPr>
        <p:txBody>
          <a:bodyPr>
            <a:normAutofit/>
          </a:bodyPr>
          <a:lstStyle/>
          <a:p>
            <a:pPr algn="ctr"/>
            <a:r>
              <a:rPr lang="en-US" altLang="en-US" sz="3200" dirty="0">
                <a:solidFill>
                  <a:srgbClr val="FF9900"/>
                </a:solidFill>
                <a:latin typeface="Algerian" panose="04020705040A02060702" pitchFamily="82" charset="0"/>
              </a:rPr>
              <a:t>Benefit of accreditation</a:t>
            </a:r>
            <a:endParaRPr lang="en-IN" sz="3200" dirty="0">
              <a:latin typeface="Algerian" panose="04020705040A02060702" pitchFamily="82" charset="0"/>
            </a:endParaRPr>
          </a:p>
        </p:txBody>
      </p:sp>
      <p:sp>
        <p:nvSpPr>
          <p:cNvPr id="3" name="Subtitle 2">
            <a:extLst>
              <a:ext uri="{FF2B5EF4-FFF2-40B4-BE49-F238E27FC236}">
                <a16:creationId xmlns:a16="http://schemas.microsoft.com/office/drawing/2014/main" id="{4728B1A9-CAA9-42F7-A635-1829F0570BD4}"/>
              </a:ext>
            </a:extLst>
          </p:cNvPr>
          <p:cNvSpPr>
            <a:spLocks noGrp="1"/>
          </p:cNvSpPr>
          <p:nvPr>
            <p:ph type="subTitle" idx="1"/>
          </p:nvPr>
        </p:nvSpPr>
        <p:spPr>
          <a:xfrm>
            <a:off x="2589213" y="851770"/>
            <a:ext cx="8915399" cy="6006229"/>
          </a:xfrm>
        </p:spPr>
        <p:txBody>
          <a:bodyPr>
            <a:normAutofit fontScale="92500" lnSpcReduction="10000"/>
          </a:bodyPr>
          <a:lstStyle/>
          <a:p>
            <a:pPr marL="407988" indent="-407988" algn="just" eaLnBrk="1" hangingPunct="1">
              <a:lnSpc>
                <a:spcPct val="95000"/>
              </a:lnSpc>
              <a:spcAft>
                <a:spcPct val="20000"/>
              </a:spcAft>
              <a:buFont typeface="Wingdings" panose="05000000000000000000" pitchFamily="2" charset="2"/>
              <a:buBlip>
                <a:blip r:embed="rId2"/>
              </a:buBlip>
              <a:defRPr/>
            </a:pPr>
            <a:r>
              <a:rPr lang="en-US" altLang="en-US" sz="2800" dirty="0">
                <a:solidFill>
                  <a:schemeClr val="tx1"/>
                </a:solidFill>
                <a:latin typeface="Times New Roman" panose="02020603050405020304" pitchFamily="18" charset="0"/>
                <a:cs typeface="Times New Roman" panose="02020603050405020304" pitchFamily="18" charset="0"/>
              </a:rPr>
              <a:t>To increase in business due to enhanced customer confidence and satisfaction.</a:t>
            </a:r>
          </a:p>
          <a:p>
            <a:pPr marL="407988" indent="-407988" algn="just" eaLnBrk="1" hangingPunct="1">
              <a:lnSpc>
                <a:spcPct val="95000"/>
              </a:lnSpc>
              <a:spcAft>
                <a:spcPct val="20000"/>
              </a:spcAft>
              <a:buFont typeface="Wingdings" panose="05000000000000000000" pitchFamily="2" charset="2"/>
              <a:buBlip>
                <a:blip r:embed="rId2"/>
              </a:buBlip>
              <a:defRPr/>
            </a:pPr>
            <a:r>
              <a:rPr lang="en-US" altLang="en-US" sz="2800" dirty="0">
                <a:solidFill>
                  <a:schemeClr val="tx1"/>
                </a:solidFill>
                <a:latin typeface="Times New Roman" panose="02020603050405020304" pitchFamily="18" charset="0"/>
                <a:cs typeface="Times New Roman" panose="02020603050405020304" pitchFamily="18" charset="0"/>
              </a:rPr>
              <a:t>Savings in terms of </a:t>
            </a:r>
            <a:r>
              <a:rPr lang="en-US" altLang="en-US" sz="2800">
                <a:solidFill>
                  <a:schemeClr val="tx1"/>
                </a:solidFill>
                <a:latin typeface="Times New Roman" panose="02020603050405020304" pitchFamily="18" charset="0"/>
                <a:cs typeface="Times New Roman" panose="02020603050405020304" pitchFamily="18" charset="0"/>
              </a:rPr>
              <a:t>time and </a:t>
            </a:r>
            <a:r>
              <a:rPr lang="en-US" altLang="en-US" sz="2800" dirty="0">
                <a:solidFill>
                  <a:schemeClr val="tx1"/>
                </a:solidFill>
                <a:latin typeface="Times New Roman" panose="02020603050405020304" pitchFamily="18" charset="0"/>
                <a:cs typeface="Times New Roman" panose="02020603050405020304" pitchFamily="18" charset="0"/>
              </a:rPr>
              <a:t>money – elimination of the need of retesting.</a:t>
            </a:r>
          </a:p>
          <a:p>
            <a:pPr marL="407988" indent="-407988" algn="just" eaLnBrk="1" hangingPunct="1">
              <a:lnSpc>
                <a:spcPct val="95000"/>
              </a:lnSpc>
              <a:spcAft>
                <a:spcPct val="20000"/>
              </a:spcAft>
              <a:buFont typeface="Wingdings" panose="05000000000000000000" pitchFamily="2" charset="2"/>
              <a:buBlip>
                <a:blip r:embed="rId2"/>
              </a:buBlip>
              <a:defRPr/>
            </a:pPr>
            <a:r>
              <a:rPr lang="en-US" altLang="en-US" sz="2800" dirty="0">
                <a:solidFill>
                  <a:schemeClr val="tx1"/>
                </a:solidFill>
                <a:latin typeface="Times New Roman" panose="02020603050405020304" pitchFamily="18" charset="0"/>
                <a:cs typeface="Times New Roman" panose="02020603050405020304" pitchFamily="18" charset="0"/>
              </a:rPr>
              <a:t>It has better control of laboratory operations.</a:t>
            </a:r>
          </a:p>
          <a:p>
            <a:pPr marL="407988" indent="-407988" algn="just" eaLnBrk="1" hangingPunct="1">
              <a:lnSpc>
                <a:spcPct val="95000"/>
              </a:lnSpc>
              <a:spcAft>
                <a:spcPct val="20000"/>
              </a:spcAft>
              <a:buFont typeface="Wingdings" panose="05000000000000000000" pitchFamily="2" charset="2"/>
              <a:buBlip>
                <a:blip r:embed="rId2"/>
              </a:buBlip>
              <a:defRPr/>
            </a:pPr>
            <a:r>
              <a:rPr lang="en-US" altLang="en-US" sz="2800" dirty="0">
                <a:solidFill>
                  <a:schemeClr val="tx1"/>
                </a:solidFill>
                <a:latin typeface="Times New Roman" panose="02020603050405020304" pitchFamily="18" charset="0"/>
                <a:cs typeface="Times New Roman" panose="02020603050405020304" pitchFamily="18" charset="0"/>
              </a:rPr>
              <a:t>To increase of confidence in testing / calibration data and personnel performing work.</a:t>
            </a:r>
          </a:p>
          <a:p>
            <a:pPr marL="407988" indent="-407988" algn="just" eaLnBrk="1" hangingPunct="1">
              <a:lnSpc>
                <a:spcPct val="95000"/>
              </a:lnSpc>
              <a:spcAft>
                <a:spcPct val="20000"/>
              </a:spcAft>
              <a:buFont typeface="Wingdings" panose="05000000000000000000" pitchFamily="2" charset="2"/>
              <a:buBlip>
                <a:blip r:embed="rId2"/>
              </a:buBlip>
              <a:defRPr/>
            </a:pPr>
            <a:r>
              <a:rPr lang="en-US" altLang="en-US" sz="2800" dirty="0">
                <a:solidFill>
                  <a:schemeClr val="tx1"/>
                </a:solidFill>
                <a:latin typeface="Times New Roman" panose="02020603050405020304" pitchFamily="18" charset="0"/>
                <a:cs typeface="Times New Roman" panose="02020603050405020304" pitchFamily="18" charset="0"/>
              </a:rPr>
              <a:t>It is easy to identify the laboratories as per requirements.</a:t>
            </a:r>
          </a:p>
          <a:p>
            <a:pPr marL="407988" indent="-407988" algn="just" eaLnBrk="1" hangingPunct="1">
              <a:lnSpc>
                <a:spcPct val="95000"/>
              </a:lnSpc>
              <a:spcAft>
                <a:spcPct val="20000"/>
              </a:spcAft>
              <a:buFont typeface="Wingdings" panose="05000000000000000000" pitchFamily="2" charset="2"/>
              <a:buBlip>
                <a:blip r:embed="rId2"/>
              </a:buBlip>
              <a:defRPr/>
            </a:pPr>
            <a:r>
              <a:rPr lang="en-US" altLang="en-US" sz="2800" dirty="0">
                <a:solidFill>
                  <a:schemeClr val="tx1"/>
                </a:solidFill>
                <a:latin typeface="Times New Roman" panose="02020603050405020304" pitchFamily="18" charset="0"/>
                <a:cs typeface="Times New Roman" panose="02020603050405020304" pitchFamily="18" charset="0"/>
              </a:rPr>
              <a:t>Users – greater access of their products when tested by accredited labs.</a:t>
            </a:r>
          </a:p>
          <a:p>
            <a:pPr marL="407988" indent="-407988" algn="just" eaLnBrk="1" hangingPunct="1">
              <a:lnSpc>
                <a:spcPct val="95000"/>
              </a:lnSpc>
              <a:spcAft>
                <a:spcPct val="20000"/>
              </a:spcAft>
              <a:buFont typeface="Wingdings" panose="05000000000000000000" pitchFamily="2" charset="2"/>
              <a:buBlip>
                <a:blip r:embed="rId2"/>
              </a:buBlip>
              <a:defRPr/>
            </a:pPr>
            <a:r>
              <a:rPr lang="en-US" altLang="en-US" sz="2800" dirty="0">
                <a:solidFill>
                  <a:schemeClr val="tx1"/>
                </a:solidFill>
                <a:latin typeface="Times New Roman" panose="02020603050405020304" pitchFamily="18" charset="0"/>
                <a:cs typeface="Times New Roman" panose="02020603050405020304" pitchFamily="18" charset="0"/>
              </a:rPr>
              <a:t>It is a harmonize analytical methods. </a:t>
            </a:r>
          </a:p>
          <a:p>
            <a:pPr marL="407988" indent="-407988" algn="just" eaLnBrk="1" hangingPunct="1">
              <a:lnSpc>
                <a:spcPct val="95000"/>
              </a:lnSpc>
              <a:spcAft>
                <a:spcPct val="20000"/>
              </a:spcAft>
              <a:buFont typeface="Wingdings" panose="05000000000000000000" pitchFamily="2" charset="2"/>
              <a:buBlip>
                <a:blip r:embed="rId2"/>
              </a:buBlip>
              <a:defRPr/>
            </a:pPr>
            <a:r>
              <a:rPr lang="en-US" altLang="en-US" sz="2800" dirty="0">
                <a:solidFill>
                  <a:schemeClr val="tx1"/>
                </a:solidFill>
                <a:latin typeface="Times New Roman" panose="02020603050405020304" pitchFamily="18" charset="0"/>
                <a:cs typeface="Times New Roman" panose="02020603050405020304" pitchFamily="18" charset="0"/>
              </a:rPr>
              <a:t>Accreditation is to support defense under litigation or complexity.</a:t>
            </a:r>
          </a:p>
          <a:p>
            <a:endParaRPr lang="en-IN" dirty="0"/>
          </a:p>
        </p:txBody>
      </p:sp>
    </p:spTree>
    <p:extLst>
      <p:ext uri="{BB962C8B-B14F-4D97-AF65-F5344CB8AC3E}">
        <p14:creationId xmlns:p14="http://schemas.microsoft.com/office/powerpoint/2010/main" val="3485786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A2AF6-A760-49A2-813B-82DFBA28E7BA}"/>
              </a:ext>
            </a:extLst>
          </p:cNvPr>
          <p:cNvSpPr>
            <a:spLocks noGrp="1"/>
          </p:cNvSpPr>
          <p:nvPr>
            <p:ph type="ctrTitle"/>
          </p:nvPr>
        </p:nvSpPr>
        <p:spPr>
          <a:xfrm>
            <a:off x="2589213" y="1"/>
            <a:ext cx="8915399" cy="659566"/>
          </a:xfrm>
        </p:spPr>
        <p:txBody>
          <a:bodyPr>
            <a:normAutofit/>
          </a:bodyPr>
          <a:lstStyle/>
          <a:p>
            <a:pPr algn="ctr"/>
            <a:r>
              <a:rPr lang="en-IN" sz="3200" dirty="0">
                <a:latin typeface="Algerian" panose="04020705040A02060702" pitchFamily="82" charset="0"/>
              </a:rPr>
              <a:t>Conclusion</a:t>
            </a:r>
          </a:p>
        </p:txBody>
      </p:sp>
      <p:sp>
        <p:nvSpPr>
          <p:cNvPr id="3" name="Subtitle 2">
            <a:extLst>
              <a:ext uri="{FF2B5EF4-FFF2-40B4-BE49-F238E27FC236}">
                <a16:creationId xmlns:a16="http://schemas.microsoft.com/office/drawing/2014/main" id="{F3185F5D-038B-4EF1-8BBA-0172C9FE74F6}"/>
              </a:ext>
            </a:extLst>
          </p:cNvPr>
          <p:cNvSpPr>
            <a:spLocks noGrp="1"/>
          </p:cNvSpPr>
          <p:nvPr>
            <p:ph type="subTitle" idx="1"/>
          </p:nvPr>
        </p:nvSpPr>
        <p:spPr>
          <a:xfrm>
            <a:off x="2589213" y="659567"/>
            <a:ext cx="8915399" cy="6198433"/>
          </a:xfrm>
        </p:spPr>
        <p:txBody>
          <a:bodyPr>
            <a:normAutofit/>
          </a:bodyPr>
          <a:lstStyle/>
          <a:p>
            <a:pPr algn="just"/>
            <a:r>
              <a:rPr lang="en-US" sz="2400" dirty="0">
                <a:solidFill>
                  <a:schemeClr val="tx1"/>
                </a:solidFill>
                <a:latin typeface="Times New Roman" panose="02020603050405020304" pitchFamily="18" charset="0"/>
                <a:cs typeface="Times New Roman" panose="02020603050405020304" pitchFamily="18" charset="0"/>
              </a:rPr>
              <a:t>Laboratory accreditation provides formal recognition to competent laboratories, and providing for customers to identify testing and calibration facilities. It is uses criteria and procedures specially developed to determine by the technical competence. The criteria are based on an international standards of International Organization for Standardization/ International Electrochemical Commission (ISO/IEC) 17025, which is used for evaluating laboratories throughout the world. Government of India (GOI) has authorized National Accreditation Board for Testing and Calibration Laboratories (NABL) as the individual accreditation body for the accreditation of Testing and Calibration laboratories. NABL is an autonomous body, works under the Department of Science and Technology, Government of India. NABL is also registered under the Societies Act. Accreditation to a laboratory shall be valid for a maximum period of 2 years.</a:t>
            </a:r>
            <a:endParaRPr lang="en-IN" sz="2400" dirty="0">
              <a:solidFill>
                <a:schemeClr val="tx1"/>
              </a:solidFill>
            </a:endParaRPr>
          </a:p>
        </p:txBody>
      </p:sp>
    </p:spTree>
    <p:extLst>
      <p:ext uri="{BB962C8B-B14F-4D97-AF65-F5344CB8AC3E}">
        <p14:creationId xmlns:p14="http://schemas.microsoft.com/office/powerpoint/2010/main" val="298249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AD381-81B1-4E3C-9CAE-FEE75198C5B6}"/>
              </a:ext>
            </a:extLst>
          </p:cNvPr>
          <p:cNvSpPr>
            <a:spLocks noGrp="1"/>
          </p:cNvSpPr>
          <p:nvPr>
            <p:ph type="ctrTitle"/>
          </p:nvPr>
        </p:nvSpPr>
        <p:spPr>
          <a:xfrm>
            <a:off x="2589213" y="1"/>
            <a:ext cx="8915399" cy="954338"/>
          </a:xfrm>
        </p:spPr>
        <p:txBody>
          <a:bodyPr>
            <a:normAutofit/>
          </a:bodyPr>
          <a:lstStyle/>
          <a:p>
            <a:pPr algn="ctr"/>
            <a:r>
              <a:rPr lang="en-IN" sz="3200" dirty="0">
                <a:latin typeface="Algerian" panose="04020705040A02060702" pitchFamily="82" charset="0"/>
              </a:rPr>
              <a:t>References</a:t>
            </a:r>
          </a:p>
        </p:txBody>
      </p:sp>
      <p:sp>
        <p:nvSpPr>
          <p:cNvPr id="3" name="Subtitle 2">
            <a:extLst>
              <a:ext uri="{FF2B5EF4-FFF2-40B4-BE49-F238E27FC236}">
                <a16:creationId xmlns:a16="http://schemas.microsoft.com/office/drawing/2014/main" id="{530829CC-B678-4978-9C11-BE4A136D06D4}"/>
              </a:ext>
            </a:extLst>
          </p:cNvPr>
          <p:cNvSpPr>
            <a:spLocks noGrp="1"/>
          </p:cNvSpPr>
          <p:nvPr>
            <p:ph type="subTitle" idx="1"/>
          </p:nvPr>
        </p:nvSpPr>
        <p:spPr>
          <a:xfrm>
            <a:off x="2589213" y="1390389"/>
            <a:ext cx="8915399" cy="4513274"/>
          </a:xfrm>
        </p:spPr>
        <p:txBody>
          <a:bodyPr/>
          <a:lstStyle/>
          <a:p>
            <a:pPr marL="342900" indent="-342900">
              <a:buAutoNum type="arabicPeriod"/>
            </a:pPr>
            <a:r>
              <a:rPr lang="en-IN" dirty="0">
                <a:hlinkClick r:id="rId2"/>
              </a:rPr>
              <a:t>www.agrimoon.com</a:t>
            </a:r>
            <a:endParaRPr lang="en-IN" dirty="0"/>
          </a:p>
          <a:p>
            <a:pPr marL="342900" indent="-342900">
              <a:buFont typeface="Wingdings 3" charset="2"/>
              <a:buAutoNum type="arabicPeriod"/>
            </a:pPr>
            <a:r>
              <a:rPr lang="en-US" altLang="en-US" sz="1800" dirty="0">
                <a:solidFill>
                  <a:srgbClr val="FFFF66"/>
                </a:solidFill>
                <a:hlinkClick r:id="rId3"/>
              </a:rPr>
              <a:t>http://www.nabl-india.org/</a:t>
            </a:r>
            <a:endParaRPr lang="en-US" altLang="en-US" sz="1800" dirty="0">
              <a:solidFill>
                <a:srgbClr val="FFFF66"/>
              </a:solidFill>
            </a:endParaRPr>
          </a:p>
          <a:p>
            <a:pPr marL="342900" indent="-342900">
              <a:buAutoNum type="arabicPeriod"/>
            </a:pPr>
            <a:endParaRPr lang="en-IN" dirty="0"/>
          </a:p>
        </p:txBody>
      </p:sp>
    </p:spTree>
    <p:extLst>
      <p:ext uri="{BB962C8B-B14F-4D97-AF65-F5344CB8AC3E}">
        <p14:creationId xmlns:p14="http://schemas.microsoft.com/office/powerpoint/2010/main" val="639759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08FFC-03AC-416A-A845-6F40B9E61EC2}"/>
              </a:ext>
            </a:extLst>
          </p:cNvPr>
          <p:cNvSpPr>
            <a:spLocks noGrp="1"/>
          </p:cNvSpPr>
          <p:nvPr>
            <p:ph type="ctrTitle"/>
          </p:nvPr>
        </p:nvSpPr>
        <p:spPr>
          <a:xfrm>
            <a:off x="1524000" y="404906"/>
            <a:ext cx="9144000" cy="2387600"/>
          </a:xfrm>
        </p:spPr>
        <p:txBody>
          <a:bodyPr>
            <a:normAutofit/>
          </a:bodyPr>
          <a:lstStyle/>
          <a:p>
            <a:r>
              <a:rPr lang="en-IN" sz="4400" dirty="0">
                <a:solidFill>
                  <a:srgbClr val="00B050"/>
                </a:solidFill>
                <a:latin typeface="Times New Roman" panose="02020603050405020304" pitchFamily="18" charset="0"/>
                <a:cs typeface="Times New Roman" panose="02020603050405020304" pitchFamily="18" charset="0"/>
              </a:rPr>
              <a:t>Objective-</a:t>
            </a:r>
            <a:br>
              <a:rPr lang="en-IN" sz="4400" dirty="0">
                <a:latin typeface="Times New Roman" panose="02020603050405020304" pitchFamily="18" charset="0"/>
                <a:cs typeface="Times New Roman" panose="02020603050405020304" pitchFamily="18" charset="0"/>
              </a:rPr>
            </a:br>
            <a:r>
              <a:rPr lang="en-IN" sz="4400" b="1" dirty="0">
                <a:latin typeface="Times New Roman" panose="02020603050405020304" pitchFamily="18" charset="0"/>
                <a:cs typeface="Times New Roman" panose="02020603050405020304" pitchFamily="18" charset="0"/>
              </a:rPr>
              <a:t>How Accreditation of Analytical Laboratories </a:t>
            </a:r>
            <a:r>
              <a:rPr lang="en-IN" sz="4400" dirty="0">
                <a:latin typeface="Times New Roman" panose="02020603050405020304" pitchFamily="18" charset="0"/>
                <a:cs typeface="Times New Roman" panose="02020603050405020304" pitchFamily="18" charset="0"/>
              </a:rPr>
              <a:t>?</a:t>
            </a:r>
          </a:p>
        </p:txBody>
      </p:sp>
      <p:sp>
        <p:nvSpPr>
          <p:cNvPr id="3" name="Subtitle 2">
            <a:extLst>
              <a:ext uri="{FF2B5EF4-FFF2-40B4-BE49-F238E27FC236}">
                <a16:creationId xmlns:a16="http://schemas.microsoft.com/office/drawing/2014/main" id="{0F5A98C6-6E1B-4B00-BC47-A30473AB777A}"/>
              </a:ext>
            </a:extLst>
          </p:cNvPr>
          <p:cNvSpPr>
            <a:spLocks noGrp="1"/>
          </p:cNvSpPr>
          <p:nvPr>
            <p:ph type="subTitle" idx="1"/>
          </p:nvPr>
        </p:nvSpPr>
        <p:spPr/>
        <p:txBody>
          <a:bodyPr>
            <a:noAutofit/>
          </a:bodyPr>
          <a:lstStyle/>
          <a:p>
            <a:r>
              <a:rPr lang="en-IN" sz="3600" b="1" dirty="0">
                <a:latin typeface="Times New Roman" panose="02020603050405020304" pitchFamily="18" charset="0"/>
                <a:cs typeface="Times New Roman" panose="02020603050405020304" pitchFamily="18" charset="0"/>
              </a:rPr>
              <a:t>Key words-</a:t>
            </a:r>
          </a:p>
          <a:p>
            <a:r>
              <a:rPr lang="en-IN" sz="3600" dirty="0">
                <a:latin typeface="Times New Roman" panose="02020603050405020304" pitchFamily="18" charset="0"/>
                <a:cs typeface="Times New Roman" panose="02020603050405020304" pitchFamily="18" charset="0"/>
              </a:rPr>
              <a:t>Accreditation, Analytical Laboratories, NABL, ISO, IEC, </a:t>
            </a:r>
            <a:r>
              <a:rPr lang="en-US" sz="3600" dirty="0">
                <a:latin typeface="Times New Roman" panose="02020603050405020304" pitchFamily="18" charset="0"/>
                <a:cs typeface="Times New Roman" panose="02020603050405020304" pitchFamily="18" charset="0"/>
              </a:rPr>
              <a:t>Autonomous Body </a:t>
            </a:r>
            <a:endParaRPr lang="en-IN"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7494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422EF-B764-4206-AEC4-FABE3DBCCEA6}"/>
              </a:ext>
            </a:extLst>
          </p:cNvPr>
          <p:cNvSpPr>
            <a:spLocks noGrp="1"/>
          </p:cNvSpPr>
          <p:nvPr>
            <p:ph type="ctrTitle"/>
          </p:nvPr>
        </p:nvSpPr>
        <p:spPr>
          <a:xfrm>
            <a:off x="2589213" y="2514600"/>
            <a:ext cx="8915399" cy="1217951"/>
          </a:xfrm>
        </p:spPr>
        <p:txBody>
          <a:bodyPr/>
          <a:lstStyle/>
          <a:p>
            <a:r>
              <a:rPr lang="en-IN" dirty="0">
                <a:latin typeface="Algerian" panose="04020705040A02060702" pitchFamily="82" charset="0"/>
              </a:rPr>
              <a:t>Thank You</a:t>
            </a:r>
          </a:p>
        </p:txBody>
      </p:sp>
    </p:spTree>
    <p:extLst>
      <p:ext uri="{BB962C8B-B14F-4D97-AF65-F5344CB8AC3E}">
        <p14:creationId xmlns:p14="http://schemas.microsoft.com/office/powerpoint/2010/main" val="566276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B63A7-A43E-494A-8A23-5CA1A60DB234}"/>
              </a:ext>
            </a:extLst>
          </p:cNvPr>
          <p:cNvSpPr>
            <a:spLocks noGrp="1"/>
          </p:cNvSpPr>
          <p:nvPr>
            <p:ph type="ctrTitle"/>
          </p:nvPr>
        </p:nvSpPr>
        <p:spPr>
          <a:xfrm>
            <a:off x="1524000" y="46065"/>
            <a:ext cx="9144000" cy="790844"/>
          </a:xfrm>
        </p:spPr>
        <p:txBody>
          <a:bodyPr>
            <a:normAutofit/>
          </a:bodyPr>
          <a:lstStyle/>
          <a:p>
            <a:r>
              <a:rPr lang="en-IN" sz="3600" b="1" dirty="0">
                <a:solidFill>
                  <a:schemeClr val="accent2"/>
                </a:solidFill>
                <a:latin typeface="Algerian" panose="04020705040A02060702" pitchFamily="82" charset="0"/>
                <a:cs typeface="Times New Roman" panose="02020603050405020304" pitchFamily="18" charset="0"/>
              </a:rPr>
              <a:t>Introduction</a:t>
            </a:r>
            <a:r>
              <a:rPr lang="en-IN" sz="3600" dirty="0">
                <a:solidFill>
                  <a:schemeClr val="accent2"/>
                </a:solidFill>
                <a:latin typeface="Algerian" panose="04020705040A02060702" pitchFamily="82" charset="0"/>
              </a:rPr>
              <a:t> </a:t>
            </a:r>
          </a:p>
        </p:txBody>
      </p:sp>
      <p:sp>
        <p:nvSpPr>
          <p:cNvPr id="3" name="Subtitle 2">
            <a:extLst>
              <a:ext uri="{FF2B5EF4-FFF2-40B4-BE49-F238E27FC236}">
                <a16:creationId xmlns:a16="http://schemas.microsoft.com/office/drawing/2014/main" id="{AED1170A-74F3-4B3D-AC3F-21855BE23DFE}"/>
              </a:ext>
            </a:extLst>
          </p:cNvPr>
          <p:cNvSpPr>
            <a:spLocks noGrp="1"/>
          </p:cNvSpPr>
          <p:nvPr>
            <p:ph type="subTitle" idx="1"/>
          </p:nvPr>
        </p:nvSpPr>
        <p:spPr>
          <a:xfrm>
            <a:off x="1524000" y="871294"/>
            <a:ext cx="9144000" cy="5986706"/>
          </a:xfrm>
        </p:spPr>
        <p:txBody>
          <a:bodyPr>
            <a:normAutofit fontScale="92500" lnSpcReduction="10000"/>
          </a:bodyPr>
          <a:lstStyle/>
          <a:p>
            <a:pPr algn="just"/>
            <a:r>
              <a:rPr lang="en-US" dirty="0"/>
              <a:t> </a:t>
            </a:r>
            <a:r>
              <a:rPr lang="en-US" sz="2800" dirty="0">
                <a:solidFill>
                  <a:schemeClr val="tx1"/>
                </a:solidFill>
                <a:latin typeface="Times New Roman" panose="02020603050405020304" pitchFamily="18" charset="0"/>
                <a:cs typeface="Times New Roman" panose="02020603050405020304" pitchFamily="18" charset="0"/>
              </a:rPr>
              <a:t>► The concept of laboratory accreditation was developed to provide for third-party certification of the competence of laboratories to perform a specific types of testing and calibration.</a:t>
            </a:r>
          </a:p>
          <a:p>
            <a:pPr algn="just"/>
            <a:r>
              <a:rPr lang="en-US" sz="2800" dirty="0">
                <a:solidFill>
                  <a:schemeClr val="tx1"/>
                </a:solidFill>
                <a:latin typeface="Times New Roman" panose="02020603050405020304" pitchFamily="18" charset="0"/>
                <a:cs typeface="Times New Roman" panose="02020603050405020304" pitchFamily="18" charset="0"/>
              </a:rPr>
              <a:t>► Laboratory accreditation provides formal recognition to competent laboratories.</a:t>
            </a:r>
          </a:p>
          <a:p>
            <a:pPr algn="just"/>
            <a:r>
              <a:rPr lang="en-US" sz="2800" dirty="0">
                <a:solidFill>
                  <a:schemeClr val="tx1"/>
                </a:solidFill>
                <a:latin typeface="Times New Roman" panose="02020603050405020304" pitchFamily="18" charset="0"/>
                <a:cs typeface="Times New Roman" panose="02020603050405020304" pitchFamily="18" charset="0"/>
              </a:rPr>
              <a:t>► It is providing for customers to identify and also select reliable testing, measurement and calibration services.</a:t>
            </a:r>
          </a:p>
          <a:p>
            <a:pPr algn="just"/>
            <a:r>
              <a:rPr lang="en-US" sz="2800" dirty="0">
                <a:solidFill>
                  <a:schemeClr val="tx1"/>
                </a:solidFill>
                <a:latin typeface="Times New Roman" panose="02020603050405020304" pitchFamily="18" charset="0"/>
                <a:cs typeface="Times New Roman" panose="02020603050405020304" pitchFamily="18" charset="0"/>
              </a:rPr>
              <a:t> ► To maintain formal recognition, laboratories are re-evaluated periodically by the accreditation body to ensure their continued compliance with requirements, and to check that their standard of operation is being maintained. </a:t>
            </a:r>
          </a:p>
          <a:p>
            <a:pPr algn="just"/>
            <a:r>
              <a:rPr lang="en-US" sz="2800" dirty="0">
                <a:solidFill>
                  <a:schemeClr val="tx1"/>
                </a:solidFill>
                <a:latin typeface="Times New Roman" panose="02020603050405020304" pitchFamily="18" charset="0"/>
                <a:cs typeface="Times New Roman" panose="02020603050405020304" pitchFamily="18" charset="0"/>
              </a:rPr>
              <a:t>► Laboratory accreditation are uses the criteria and procedures specifically developed to determine technical competence.</a:t>
            </a:r>
            <a:br>
              <a:rPr lang="en-US" sz="2800" dirty="0">
                <a:solidFill>
                  <a:schemeClr val="tx1"/>
                </a:solidFill>
                <a:latin typeface="Times New Roman" panose="02020603050405020304" pitchFamily="18" charset="0"/>
                <a:cs typeface="Times New Roman" panose="02020603050405020304" pitchFamily="18" charset="0"/>
              </a:rPr>
            </a:br>
            <a:endParaRPr lang="en-US" sz="2800" dirty="0">
              <a:solidFill>
                <a:schemeClr val="tx1"/>
              </a:solidFill>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710374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A54E1FF-1B41-425C-A908-882EC899DD7E}"/>
              </a:ext>
            </a:extLst>
          </p:cNvPr>
          <p:cNvSpPr>
            <a:spLocks noGrp="1"/>
          </p:cNvSpPr>
          <p:nvPr>
            <p:ph type="subTitle" idx="1"/>
          </p:nvPr>
        </p:nvSpPr>
        <p:spPr>
          <a:xfrm>
            <a:off x="2589213" y="0"/>
            <a:ext cx="8915399" cy="6857999"/>
          </a:xfrm>
        </p:spPr>
        <p:txBody>
          <a:bodyPr/>
          <a:lstStyle/>
          <a:p>
            <a:pPr marL="0" marR="0" indent="0" algn="l" rtl="0" eaLnBrk="1" fontAlgn="base" latinLnBrk="0" hangingPunct="1">
              <a:spcBef>
                <a:spcPts val="672"/>
              </a:spcBef>
              <a:spcAft>
                <a:spcPts val="0"/>
              </a:spcAft>
            </a:pPr>
            <a:r>
              <a:rPr lang="en-US" sz="2800" b="0" i="0" u="none" strike="noStrike" kern="1200" baseline="0" dirty="0">
                <a:ln>
                  <a:noFill/>
                </a:ln>
                <a:solidFill>
                  <a:srgbClr val="E61AE6"/>
                </a:solidFill>
                <a:effectLst>
                  <a:outerShdw blurRad="38100" dist="38100" dir="2700000" algn="tl" rotWithShape="0">
                    <a:srgbClr val="000000"/>
                  </a:outerShdw>
                </a:effectLst>
                <a:latin typeface="Times New Roman" panose="02020603050405020304" pitchFamily="18" charset="0"/>
                <a:cs typeface="Times New Roman" panose="02020603050405020304" pitchFamily="18" charset="0"/>
              </a:rPr>
              <a:t>First party Certification</a:t>
            </a:r>
            <a:r>
              <a:rPr lang="en-US" sz="2800" b="1" i="0" u="none" strike="noStrike" kern="1200" baseline="0" dirty="0">
                <a:ln>
                  <a:noFill/>
                </a:ln>
                <a:solidFill>
                  <a:srgbClr val="E61AE6"/>
                </a:solidFill>
                <a:effectLst>
                  <a:outerShdw blurRad="38100" dist="38100" dir="2700000" algn="tl" rotWithShape="0">
                    <a:srgbClr val="000000"/>
                  </a:outerShdw>
                </a:effectLst>
                <a:latin typeface="Times New Roman" panose="02020603050405020304" pitchFamily="18" charset="0"/>
                <a:cs typeface="Times New Roman" panose="02020603050405020304" pitchFamily="18" charset="0"/>
              </a:rPr>
              <a:t>:</a:t>
            </a:r>
            <a:endParaRPr lang="en-IN" sz="2800" b="0" i="0" u="none" strike="noStrike" dirty="0">
              <a:effectLst/>
              <a:latin typeface="Times New Roman" panose="02020603050405020304" pitchFamily="18" charset="0"/>
              <a:cs typeface="Times New Roman" panose="02020603050405020304" pitchFamily="18" charset="0"/>
            </a:endParaRPr>
          </a:p>
          <a:p>
            <a:pPr marL="0" marR="0" indent="0" algn="just" rtl="0" eaLnBrk="1" fontAlgn="base" latinLnBrk="0" hangingPunct="1">
              <a:spcBef>
                <a:spcPts val="576"/>
              </a:spcBef>
              <a:spcAft>
                <a:spcPts val="0"/>
              </a:spcAft>
            </a:pPr>
            <a:r>
              <a:rPr lang="en-US" sz="2800" b="0" i="0" u="none" strike="noStrike" kern="1200" baseline="0" dirty="0">
                <a:ln>
                  <a:noFill/>
                </a:ln>
                <a:solidFill>
                  <a:schemeClr val="tx1"/>
                </a:solidFill>
                <a:effectLst>
                  <a:outerShdw blurRad="38100" dist="38100" dir="2700000" algn="tl" rotWithShape="0">
                    <a:srgbClr val="000000"/>
                  </a:outerShdw>
                </a:effectLst>
                <a:latin typeface="Times New Roman" panose="02020603050405020304" pitchFamily="18" charset="0"/>
                <a:cs typeface="Times New Roman" panose="02020603050405020304" pitchFamily="18" charset="0"/>
              </a:rPr>
              <a:t>● </a:t>
            </a:r>
            <a:r>
              <a:rPr lang="en-US" sz="2800" i="0" u="none" strike="noStrike" kern="1200" baseline="0" dirty="0">
                <a:ln>
                  <a:noFill/>
                </a:ln>
                <a:solidFill>
                  <a:schemeClr val="tx1"/>
                </a:solidFill>
                <a:effectLst>
                  <a:outerShdw blurRad="38100" dist="38100" dir="2700000" algn="tl" rotWithShape="0">
                    <a:srgbClr val="000000"/>
                  </a:outerShdw>
                </a:effectLst>
                <a:latin typeface="Times New Roman" panose="02020603050405020304" pitchFamily="18" charset="0"/>
                <a:cs typeface="Times New Roman" panose="02020603050405020304" pitchFamily="18" charset="0"/>
              </a:rPr>
              <a:t>Laboratory belongs to user, who is satisfied and used for his own jobs.</a:t>
            </a:r>
            <a:endParaRPr lang="en-IN" sz="2800" i="0" u="none" strike="noStrike" dirty="0">
              <a:solidFill>
                <a:schemeClr val="tx1"/>
              </a:solidFill>
              <a:effectLst/>
              <a:latin typeface="Times New Roman" panose="02020603050405020304" pitchFamily="18" charset="0"/>
              <a:cs typeface="Times New Roman" panose="02020603050405020304" pitchFamily="18" charset="0"/>
            </a:endParaRPr>
          </a:p>
          <a:p>
            <a:pPr marL="0" marR="0" indent="0" algn="l" rtl="0" eaLnBrk="1" fontAlgn="base" latinLnBrk="0" hangingPunct="1">
              <a:spcBef>
                <a:spcPts val="672"/>
              </a:spcBef>
              <a:spcAft>
                <a:spcPts val="0"/>
              </a:spcAft>
            </a:pPr>
            <a:r>
              <a:rPr lang="en-US" sz="2800" b="0" i="0" u="none" strike="noStrike" kern="1200" baseline="0" dirty="0">
                <a:ln>
                  <a:noFill/>
                </a:ln>
                <a:solidFill>
                  <a:srgbClr val="E61AE6"/>
                </a:solidFill>
                <a:effectLst>
                  <a:outerShdw blurRad="38100" dist="38100" dir="2700000" algn="tl" rotWithShape="0">
                    <a:srgbClr val="000000"/>
                  </a:outerShdw>
                </a:effectLst>
                <a:latin typeface="Times New Roman" panose="02020603050405020304" pitchFamily="18" charset="0"/>
                <a:cs typeface="Times New Roman" panose="02020603050405020304" pitchFamily="18" charset="0"/>
              </a:rPr>
              <a:t>Second Party Certification</a:t>
            </a:r>
            <a:r>
              <a:rPr lang="en-US" sz="2800" b="1" i="0" u="none" strike="noStrike" kern="1200" baseline="0" dirty="0">
                <a:ln>
                  <a:noFill/>
                </a:ln>
                <a:solidFill>
                  <a:srgbClr val="E61AE6"/>
                </a:solidFill>
                <a:effectLst>
                  <a:outerShdw blurRad="38100" dist="38100" dir="2700000" algn="tl" rotWithShape="0">
                    <a:srgbClr val="000000"/>
                  </a:outerShdw>
                </a:effectLst>
                <a:latin typeface="Times New Roman" panose="02020603050405020304" pitchFamily="18" charset="0"/>
                <a:cs typeface="Times New Roman" panose="02020603050405020304" pitchFamily="18" charset="0"/>
              </a:rPr>
              <a:t>:</a:t>
            </a:r>
            <a:endParaRPr lang="en-IN" sz="2800" b="0" i="0" u="none" strike="noStrike" dirty="0">
              <a:effectLst/>
              <a:latin typeface="Times New Roman" panose="02020603050405020304" pitchFamily="18" charset="0"/>
              <a:cs typeface="Times New Roman" panose="02020603050405020304" pitchFamily="18" charset="0"/>
            </a:endParaRPr>
          </a:p>
          <a:p>
            <a:pPr marL="0" marR="0" indent="0" algn="just" rtl="0" eaLnBrk="1" fontAlgn="base" latinLnBrk="0" hangingPunct="1">
              <a:spcBef>
                <a:spcPts val="576"/>
              </a:spcBef>
              <a:spcAft>
                <a:spcPts val="0"/>
              </a:spcAft>
            </a:pPr>
            <a:r>
              <a:rPr lang="en-US" sz="2800" b="0" i="0" u="none" strike="noStrike" kern="1200" baseline="0" dirty="0">
                <a:ln>
                  <a:noFill/>
                </a:ln>
                <a:solidFill>
                  <a:schemeClr val="tx1"/>
                </a:solidFill>
                <a:effectLst>
                  <a:outerShdw blurRad="38100" dist="38100" dir="2700000" algn="tl" rotWithShape="0">
                    <a:srgbClr val="000000"/>
                  </a:outerShdw>
                </a:effectLst>
                <a:latin typeface="Times New Roman" panose="02020603050405020304" pitchFamily="18" charset="0"/>
                <a:cs typeface="Times New Roman" panose="02020603050405020304" pitchFamily="18" charset="0"/>
              </a:rPr>
              <a:t>● Laboratory does not belong to user but user using his own means certifies the laboratory, and uses for his own requirements</a:t>
            </a:r>
            <a:endParaRPr lang="en-IN" sz="2800" b="0" i="0" u="none" strike="noStrike" dirty="0">
              <a:solidFill>
                <a:schemeClr val="tx1"/>
              </a:solidFill>
              <a:effectLst/>
              <a:latin typeface="Times New Roman" panose="02020603050405020304" pitchFamily="18" charset="0"/>
              <a:cs typeface="Times New Roman" panose="02020603050405020304" pitchFamily="18" charset="0"/>
            </a:endParaRPr>
          </a:p>
          <a:p>
            <a:pPr marL="0" marR="0" indent="0" algn="l" rtl="0" eaLnBrk="1" fontAlgn="base" latinLnBrk="0" hangingPunct="1">
              <a:spcBef>
                <a:spcPts val="672"/>
              </a:spcBef>
              <a:spcAft>
                <a:spcPts val="0"/>
              </a:spcAft>
            </a:pPr>
            <a:r>
              <a:rPr lang="en-US" sz="2800" b="0" i="0" u="none" strike="noStrike" kern="1200" baseline="0" dirty="0">
                <a:ln>
                  <a:noFill/>
                </a:ln>
                <a:solidFill>
                  <a:srgbClr val="E61AE6"/>
                </a:solidFill>
                <a:effectLst>
                  <a:outerShdw blurRad="38100" dist="38100" dir="2700000" algn="tl" rotWithShape="0">
                    <a:srgbClr val="000000"/>
                  </a:outerShdw>
                </a:effectLst>
                <a:latin typeface="Times New Roman" panose="02020603050405020304" pitchFamily="18" charset="0"/>
                <a:cs typeface="Times New Roman" panose="02020603050405020304" pitchFamily="18" charset="0"/>
              </a:rPr>
              <a:t>Third Party Certification</a:t>
            </a:r>
            <a:r>
              <a:rPr lang="en-US" sz="2800" b="1" i="0" u="none" strike="noStrike" kern="1200" baseline="0" dirty="0">
                <a:ln>
                  <a:noFill/>
                </a:ln>
                <a:solidFill>
                  <a:srgbClr val="E61AE6"/>
                </a:solidFill>
                <a:effectLst>
                  <a:outerShdw blurRad="38100" dist="38100" dir="2700000" algn="tl" rotWithShape="0">
                    <a:srgbClr val="000000"/>
                  </a:outerShdw>
                </a:effectLst>
                <a:latin typeface="Times New Roman" panose="02020603050405020304" pitchFamily="18" charset="0"/>
                <a:cs typeface="Times New Roman" panose="02020603050405020304" pitchFamily="18" charset="0"/>
              </a:rPr>
              <a:t>:</a:t>
            </a:r>
            <a:endParaRPr lang="en-IN" sz="2800" b="0" i="0" u="none" strike="noStrike" dirty="0">
              <a:effectLst/>
              <a:latin typeface="Times New Roman" panose="02020603050405020304" pitchFamily="18" charset="0"/>
              <a:cs typeface="Times New Roman" panose="02020603050405020304" pitchFamily="18" charset="0"/>
            </a:endParaRPr>
          </a:p>
          <a:p>
            <a:pPr marL="0" marR="0" indent="0" algn="just" rtl="0" eaLnBrk="1" fontAlgn="base" latinLnBrk="0" hangingPunct="1">
              <a:spcBef>
                <a:spcPts val="576"/>
              </a:spcBef>
              <a:spcAft>
                <a:spcPts val="0"/>
              </a:spcAft>
            </a:pPr>
            <a:r>
              <a:rPr lang="en-US" sz="2800" b="0" i="0" u="none" strike="noStrike" kern="1200" baseline="0" dirty="0">
                <a:ln>
                  <a:noFill/>
                </a:ln>
                <a:solidFill>
                  <a:schemeClr val="tx1"/>
                </a:solidFill>
                <a:effectLst>
                  <a:outerShdw blurRad="38100" dist="38100" dir="2700000" algn="tl" rotWithShape="0">
                    <a:srgbClr val="000000"/>
                  </a:outerShdw>
                </a:effectLst>
                <a:latin typeface="Times New Roman" panose="02020603050405020304" pitchFamily="18" charset="0"/>
                <a:cs typeface="Times New Roman" panose="02020603050405020304" pitchFamily="18" charset="0"/>
              </a:rPr>
              <a:t>● Certifying/ Accreditation body for laboratories, is neither the owner of the laboratory nor is the user.</a:t>
            </a:r>
            <a:endParaRPr lang="en-IN" sz="2800" b="0" i="0" u="none" strike="noStrike" dirty="0">
              <a:solidFill>
                <a:schemeClr val="tx1"/>
              </a:solidFill>
              <a:effectLst/>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92571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E9D37-D73D-40A7-AD8F-3B95737E9604}"/>
              </a:ext>
            </a:extLst>
          </p:cNvPr>
          <p:cNvSpPr>
            <a:spLocks noGrp="1"/>
          </p:cNvSpPr>
          <p:nvPr>
            <p:ph type="ctrTitle"/>
          </p:nvPr>
        </p:nvSpPr>
        <p:spPr>
          <a:xfrm>
            <a:off x="1524000" y="1"/>
            <a:ext cx="9144000" cy="6858000"/>
          </a:xfrm>
        </p:spPr>
        <p:txBody>
          <a:bodyPr>
            <a:normAutofit fontScale="90000"/>
          </a:bodyPr>
          <a:lstStyle/>
          <a:p>
            <a:pPr algn="just"/>
            <a:r>
              <a:rPr lang="en-US" sz="3100" dirty="0">
                <a:latin typeface="Times New Roman" panose="02020603050405020304" pitchFamily="18" charset="0"/>
                <a:cs typeface="Times New Roman" panose="02020603050405020304" pitchFamily="18" charset="0"/>
              </a:rPr>
              <a:t>► The criteria are based on an international standard. These standards are called </a:t>
            </a:r>
            <a:r>
              <a:rPr lang="en-US" sz="3100" b="1" dirty="0">
                <a:latin typeface="Times New Roman" panose="02020603050405020304" pitchFamily="18" charset="0"/>
                <a:cs typeface="Times New Roman" panose="02020603050405020304" pitchFamily="18" charset="0"/>
              </a:rPr>
              <a:t>International Organization for standardization/ International Electrochemical Commission (ISO/IEC) 17025</a:t>
            </a:r>
            <a:r>
              <a:rPr lang="en-US" sz="3100" dirty="0">
                <a:latin typeface="Times New Roman" panose="02020603050405020304" pitchFamily="18" charset="0"/>
                <a:cs typeface="Times New Roman" panose="02020603050405020304" pitchFamily="18" charset="0"/>
              </a:rPr>
              <a:t>, which is used for evaluating laboratories throughout the world.</a:t>
            </a:r>
            <a:br>
              <a:rPr lang="en-US" sz="3100" dirty="0">
                <a:latin typeface="Times New Roman" panose="02020603050405020304" pitchFamily="18" charset="0"/>
                <a:cs typeface="Times New Roman" panose="02020603050405020304" pitchFamily="18" charset="0"/>
              </a:rPr>
            </a:br>
            <a:br>
              <a:rPr lang="en-US" sz="3100" dirty="0">
                <a:latin typeface="Times New Roman" panose="02020603050405020304" pitchFamily="18" charset="0"/>
                <a:cs typeface="Times New Roman" panose="02020603050405020304" pitchFamily="18" charset="0"/>
              </a:rPr>
            </a:br>
            <a:r>
              <a:rPr lang="en-US" sz="3100" dirty="0">
                <a:latin typeface="Times New Roman" panose="02020603050405020304" pitchFamily="18" charset="0"/>
                <a:cs typeface="Times New Roman" panose="02020603050405020304" pitchFamily="18" charset="0"/>
              </a:rPr>
              <a:t> ► Government of India (GOI) has authorized </a:t>
            </a:r>
            <a:r>
              <a:rPr lang="en-US" sz="3100" b="1" dirty="0">
                <a:latin typeface="Times New Roman" panose="02020603050405020304" pitchFamily="18" charset="0"/>
                <a:cs typeface="Times New Roman" panose="02020603050405020304" pitchFamily="18" charset="0"/>
              </a:rPr>
              <a:t>National Accreditation Board for Testing and Calibration Laboratories (NABL)</a:t>
            </a:r>
            <a:r>
              <a:rPr lang="en-US" sz="3100" dirty="0">
                <a:latin typeface="Times New Roman" panose="02020603050405020304" pitchFamily="18" charset="0"/>
                <a:cs typeface="Times New Roman" panose="02020603050405020304" pitchFamily="18" charset="0"/>
              </a:rPr>
              <a:t> as the single accreditation body for the purpose of accreditation of Testing and Calibration laboratories.</a:t>
            </a:r>
            <a:br>
              <a:rPr lang="en-US" sz="6000" dirty="0">
                <a:latin typeface="Times New Roman" panose="02020603050405020304" pitchFamily="18" charset="0"/>
                <a:cs typeface="Times New Roman" panose="02020603050405020304" pitchFamily="18" charset="0"/>
              </a:rPr>
            </a:br>
            <a:r>
              <a:rPr lang="en-US" sz="6000" dirty="0">
                <a:latin typeface="Times New Roman" panose="02020603050405020304" pitchFamily="18" charset="0"/>
                <a:cs typeface="Times New Roman" panose="02020603050405020304" pitchFamily="18" charset="0"/>
              </a:rPr>
              <a:t> </a:t>
            </a:r>
            <a:r>
              <a:rPr lang="en-US" sz="3100" dirty="0">
                <a:latin typeface="Times New Roman" panose="02020603050405020304" pitchFamily="18" charset="0"/>
                <a:cs typeface="Times New Roman" panose="02020603050405020304" pitchFamily="18" charset="0"/>
              </a:rPr>
              <a:t>► NABL is an </a:t>
            </a:r>
            <a:r>
              <a:rPr lang="en-US" sz="3100" b="1" dirty="0">
                <a:latin typeface="Times New Roman" panose="02020603050405020304" pitchFamily="18" charset="0"/>
                <a:cs typeface="Times New Roman" panose="02020603050405020304" pitchFamily="18" charset="0"/>
              </a:rPr>
              <a:t>autonomous body </a:t>
            </a:r>
            <a:r>
              <a:rPr lang="en-US" sz="3100" dirty="0">
                <a:latin typeface="Times New Roman" panose="02020603050405020304" pitchFamily="18" charset="0"/>
                <a:cs typeface="Times New Roman" panose="02020603050405020304" pitchFamily="18" charset="0"/>
              </a:rPr>
              <a:t>under the guidance of Department of Science and Technology, Government of India, and it is also registered under the Societies Act.</a:t>
            </a:r>
            <a:endParaRPr lang="en-IN" sz="3100" dirty="0"/>
          </a:p>
        </p:txBody>
      </p:sp>
    </p:spTree>
    <p:extLst>
      <p:ext uri="{BB962C8B-B14F-4D97-AF65-F5344CB8AC3E}">
        <p14:creationId xmlns:p14="http://schemas.microsoft.com/office/powerpoint/2010/main" val="636756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2EE80-0B82-43F4-9AA9-8F6FCC236C45}"/>
              </a:ext>
            </a:extLst>
          </p:cNvPr>
          <p:cNvSpPr>
            <a:spLocks noGrp="1"/>
          </p:cNvSpPr>
          <p:nvPr>
            <p:ph type="ctrTitle"/>
          </p:nvPr>
        </p:nvSpPr>
        <p:spPr>
          <a:xfrm>
            <a:off x="1524000" y="281355"/>
            <a:ext cx="9144000" cy="5190978"/>
          </a:xfrm>
        </p:spPr>
        <p:txBody>
          <a:bodyPr>
            <a:normAutofit/>
          </a:bodyPr>
          <a:lstStyle/>
          <a:p>
            <a:pPr algn="just"/>
            <a:r>
              <a:rPr lang="en-US" sz="3100" dirty="0">
                <a:latin typeface="Times New Roman" panose="02020603050405020304" pitchFamily="18" charset="0"/>
                <a:cs typeface="Times New Roman" panose="02020603050405020304" pitchFamily="18" charset="0"/>
              </a:rPr>
              <a:t>► The main objective of establishment of NABL to provide Government, Industry Associations and Industry for third-party assessment of the quality as well as technical competence of testing and calibration laboratories.</a:t>
            </a:r>
            <a:br>
              <a:rPr lang="en-US" sz="3100" dirty="0">
                <a:latin typeface="Times New Roman" panose="02020603050405020304" pitchFamily="18" charset="0"/>
                <a:cs typeface="Times New Roman" panose="02020603050405020304" pitchFamily="18" charset="0"/>
              </a:rPr>
            </a:br>
            <a:r>
              <a:rPr lang="en-US" sz="3100" dirty="0">
                <a:latin typeface="Times New Roman" panose="02020603050405020304" pitchFamily="18" charset="0"/>
                <a:cs typeface="Times New Roman" panose="02020603050405020304" pitchFamily="18" charset="0"/>
              </a:rPr>
              <a:t> </a:t>
            </a:r>
            <a:br>
              <a:rPr lang="en-US" sz="3100" dirty="0">
                <a:latin typeface="Times New Roman" panose="02020603050405020304" pitchFamily="18" charset="0"/>
                <a:cs typeface="Times New Roman" panose="02020603050405020304" pitchFamily="18" charset="0"/>
              </a:rPr>
            </a:br>
            <a:r>
              <a:rPr lang="en-US" sz="3100" dirty="0">
                <a:latin typeface="Times New Roman" panose="02020603050405020304" pitchFamily="18" charset="0"/>
                <a:cs typeface="Times New Roman" panose="02020603050405020304" pitchFamily="18" charset="0"/>
              </a:rPr>
              <a:t>► NABL is a full member of both ILAC (International Laboratory Accreditation Cooperation) and APLAC (Asia Pacific Laboratory Accreditation Cooperation). </a:t>
            </a:r>
            <a:br>
              <a:rPr lang="en-US" dirty="0"/>
            </a:br>
            <a:r>
              <a:rPr lang="en-US" dirty="0"/>
              <a:t> </a:t>
            </a:r>
            <a:endParaRPr lang="en-IN" dirty="0"/>
          </a:p>
        </p:txBody>
      </p:sp>
    </p:spTree>
    <p:extLst>
      <p:ext uri="{BB962C8B-B14F-4D97-AF65-F5344CB8AC3E}">
        <p14:creationId xmlns:p14="http://schemas.microsoft.com/office/powerpoint/2010/main" val="2256943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BF7F0-7BD3-43AD-A6BE-70DEE626D9F1}"/>
              </a:ext>
            </a:extLst>
          </p:cNvPr>
          <p:cNvSpPr>
            <a:spLocks noGrp="1"/>
          </p:cNvSpPr>
          <p:nvPr>
            <p:ph type="ctrTitle"/>
          </p:nvPr>
        </p:nvSpPr>
        <p:spPr>
          <a:xfrm>
            <a:off x="2589213" y="0"/>
            <a:ext cx="8915399" cy="546265"/>
          </a:xfrm>
        </p:spPr>
        <p:txBody>
          <a:bodyPr>
            <a:normAutofit/>
          </a:bodyPr>
          <a:lstStyle/>
          <a:p>
            <a:r>
              <a:rPr kumimoji="0" lang="en-US" altLang="en-US" sz="2900" b="0" i="0" u="none" strike="noStrike" kern="1200" cap="none" spc="0" normalizeH="0" baseline="0" noProof="0" dirty="0">
                <a:ln>
                  <a:noFill/>
                </a:ln>
                <a:solidFill>
                  <a:srgbClr val="FF9900"/>
                </a:solidFill>
                <a:effectLst>
                  <a:outerShdw blurRad="38100" dist="38100" dir="2700000" algn="tl">
                    <a:srgbClr val="000000"/>
                  </a:outerShdw>
                </a:effectLst>
                <a:uLnTx/>
                <a:uFillTx/>
                <a:latin typeface="Arial"/>
                <a:ea typeface="+mj-ea"/>
                <a:cs typeface="+mj-cs"/>
              </a:rPr>
              <a:t>The Development of Laboratory Accreditation</a:t>
            </a:r>
            <a:endParaRPr lang="en-IN" dirty="0"/>
          </a:p>
        </p:txBody>
      </p:sp>
      <p:sp>
        <p:nvSpPr>
          <p:cNvPr id="3" name="Subtitle 2">
            <a:extLst>
              <a:ext uri="{FF2B5EF4-FFF2-40B4-BE49-F238E27FC236}">
                <a16:creationId xmlns:a16="http://schemas.microsoft.com/office/drawing/2014/main" id="{976B9180-C3DA-4312-A92F-8088B25345D9}"/>
              </a:ext>
            </a:extLst>
          </p:cNvPr>
          <p:cNvSpPr>
            <a:spLocks noGrp="1"/>
          </p:cNvSpPr>
          <p:nvPr>
            <p:ph type="subTitle" idx="1"/>
          </p:nvPr>
        </p:nvSpPr>
        <p:spPr>
          <a:xfrm>
            <a:off x="2032001" y="736270"/>
            <a:ext cx="8127998" cy="6121729"/>
          </a:xfrm>
        </p:spPr>
        <p:txBody>
          <a:bodyPr/>
          <a:lstStyle/>
          <a:p>
            <a:endParaRPr lang="en-IN" dirty="0"/>
          </a:p>
        </p:txBody>
      </p:sp>
      <p:graphicFrame>
        <p:nvGraphicFramePr>
          <p:cNvPr id="10" name="Table 10">
            <a:extLst>
              <a:ext uri="{FF2B5EF4-FFF2-40B4-BE49-F238E27FC236}">
                <a16:creationId xmlns:a16="http://schemas.microsoft.com/office/drawing/2014/main" id="{BD6DA1BF-FA36-4B4C-8AB2-DEDBC58DBEBB}"/>
              </a:ext>
            </a:extLst>
          </p:cNvPr>
          <p:cNvGraphicFramePr>
            <a:graphicFrameLocks noGrp="1"/>
          </p:cNvGraphicFramePr>
          <p:nvPr>
            <p:extLst>
              <p:ext uri="{D42A27DB-BD31-4B8C-83A1-F6EECF244321}">
                <p14:modId xmlns:p14="http://schemas.microsoft.com/office/powerpoint/2010/main" val="212146106"/>
              </p:ext>
            </p:extLst>
          </p:nvPr>
        </p:nvGraphicFramePr>
        <p:xfrm>
          <a:off x="2032000" y="719665"/>
          <a:ext cx="8127999" cy="6121725"/>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636091761"/>
                    </a:ext>
                  </a:extLst>
                </a:gridCol>
                <a:gridCol w="2709333">
                  <a:extLst>
                    <a:ext uri="{9D8B030D-6E8A-4147-A177-3AD203B41FA5}">
                      <a16:colId xmlns:a16="http://schemas.microsoft.com/office/drawing/2014/main" val="2645540830"/>
                    </a:ext>
                  </a:extLst>
                </a:gridCol>
                <a:gridCol w="2709333">
                  <a:extLst>
                    <a:ext uri="{9D8B030D-6E8A-4147-A177-3AD203B41FA5}">
                      <a16:colId xmlns:a16="http://schemas.microsoft.com/office/drawing/2014/main" val="2430244075"/>
                    </a:ext>
                  </a:extLst>
                </a:gridCol>
              </a:tblGrid>
              <a:tr h="421071">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1800" b="1"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FDA Milk Testing Labs</a:t>
                      </a:r>
                    </a:p>
                  </a:txBody>
                  <a:tcPr horzOverflow="overflow"/>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USA</a:t>
                      </a:r>
                    </a:p>
                  </a:txBody>
                  <a:tcPr horzOverflow="overflow"/>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1941</a:t>
                      </a:r>
                    </a:p>
                  </a:txBody>
                  <a:tcPr horzOverflow="overflow"/>
                </a:tc>
                <a:extLst>
                  <a:ext uri="{0D108BD9-81ED-4DB2-BD59-A6C34878D82A}">
                    <a16:rowId xmlns:a16="http://schemas.microsoft.com/office/drawing/2014/main" val="4246536322"/>
                  </a:ext>
                </a:extLst>
              </a:tr>
              <a:tr h="421071">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dirty="0">
                          <a:ln>
                            <a:noFill/>
                          </a:ln>
                          <a:solidFill>
                            <a:srgbClr val="00FF99"/>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NATA	</a:t>
                      </a:r>
                    </a:p>
                  </a:txBody>
                  <a:tcPr horzOverflow="overflow"/>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a:ln>
                            <a:noFill/>
                          </a:ln>
                          <a:solidFill>
                            <a:srgbClr val="00FF99"/>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Australia</a:t>
                      </a:r>
                    </a:p>
                  </a:txBody>
                  <a:tcPr horzOverflow="overflow"/>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a:ln>
                            <a:noFill/>
                          </a:ln>
                          <a:solidFill>
                            <a:srgbClr val="00FF99"/>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1948</a:t>
                      </a:r>
                    </a:p>
                  </a:txBody>
                  <a:tcPr horzOverflow="overflow"/>
                </a:tc>
                <a:extLst>
                  <a:ext uri="{0D108BD9-81ED-4DB2-BD59-A6C34878D82A}">
                    <a16:rowId xmlns:a16="http://schemas.microsoft.com/office/drawing/2014/main" val="1297740283"/>
                  </a:ext>
                </a:extLst>
              </a:tr>
              <a:tr h="421071">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IANZ</a:t>
                      </a:r>
                    </a:p>
                  </a:txBody>
                  <a:tcPr horzOverflow="overflow"/>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New Zealand</a:t>
                      </a:r>
                    </a:p>
                  </a:txBody>
                  <a:tcPr horzOverflow="overflow"/>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1973</a:t>
                      </a:r>
                    </a:p>
                  </a:txBody>
                  <a:tcPr horzOverflow="overflow"/>
                </a:tc>
                <a:extLst>
                  <a:ext uri="{0D108BD9-81ED-4DB2-BD59-A6C34878D82A}">
                    <a16:rowId xmlns:a16="http://schemas.microsoft.com/office/drawing/2014/main" val="798724122"/>
                  </a:ext>
                </a:extLst>
              </a:tr>
              <a:tr h="421071">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STP/DANAK	</a:t>
                      </a:r>
                    </a:p>
                  </a:txBody>
                  <a:tcPr horzOverflow="overflow"/>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Denmark</a:t>
                      </a:r>
                    </a:p>
                  </a:txBody>
                  <a:tcPr horzOverflow="overflow"/>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1973</a:t>
                      </a:r>
                    </a:p>
                  </a:txBody>
                  <a:tcPr horzOverflow="overflow"/>
                </a:tc>
                <a:extLst>
                  <a:ext uri="{0D108BD9-81ED-4DB2-BD59-A6C34878D82A}">
                    <a16:rowId xmlns:a16="http://schemas.microsoft.com/office/drawing/2014/main" val="3621185231"/>
                  </a:ext>
                </a:extLst>
              </a:tr>
              <a:tr h="421071">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NVLP	</a:t>
                      </a:r>
                    </a:p>
                  </a:txBody>
                  <a:tcPr horzOverflow="overflow"/>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USA</a:t>
                      </a:r>
                    </a:p>
                  </a:txBody>
                  <a:tcPr horzOverflow="overflow"/>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1976</a:t>
                      </a:r>
                    </a:p>
                  </a:txBody>
                  <a:tcPr horzOverflow="overflow"/>
                </a:tc>
                <a:extLst>
                  <a:ext uri="{0D108BD9-81ED-4DB2-BD59-A6C34878D82A}">
                    <a16:rowId xmlns:a16="http://schemas.microsoft.com/office/drawing/2014/main" val="834594615"/>
                  </a:ext>
                </a:extLst>
              </a:tr>
              <a:tr h="744972">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a:ln>
                            <a:noFill/>
                          </a:ln>
                          <a:solidFill>
                            <a:srgbClr val="00FF99"/>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ILAC</a:t>
                      </a:r>
                    </a:p>
                  </a:txBody>
                  <a:tcPr horzOverflow="overflow"/>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dirty="0">
                          <a:ln>
                            <a:noFill/>
                          </a:ln>
                          <a:solidFill>
                            <a:srgbClr val="00FF99"/>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International conference</a:t>
                      </a:r>
                    </a:p>
                  </a:txBody>
                  <a:tcPr horzOverflow="overflow"/>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dirty="0">
                          <a:ln>
                            <a:noFill/>
                          </a:ln>
                          <a:solidFill>
                            <a:srgbClr val="00FF99"/>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1977</a:t>
                      </a:r>
                    </a:p>
                  </a:txBody>
                  <a:tcPr horzOverflow="overflow"/>
                </a:tc>
                <a:extLst>
                  <a:ext uri="{0D108BD9-81ED-4DB2-BD59-A6C34878D82A}">
                    <a16:rowId xmlns:a16="http://schemas.microsoft.com/office/drawing/2014/main" val="4233370159"/>
                  </a:ext>
                </a:extLst>
              </a:tr>
              <a:tr h="744972">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ISO/IEC Guide 25</a:t>
                      </a:r>
                    </a:p>
                  </a:txBody>
                  <a:tcPr horzOverflow="overflow"/>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Requirements for competence</a:t>
                      </a:r>
                    </a:p>
                  </a:txBody>
                  <a:tcPr horzOverflow="overflow"/>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1978</a:t>
                      </a:r>
                    </a:p>
                  </a:txBody>
                  <a:tcPr horzOverflow="overflow"/>
                </a:tc>
                <a:extLst>
                  <a:ext uri="{0D108BD9-81ED-4DB2-BD59-A6C34878D82A}">
                    <a16:rowId xmlns:a16="http://schemas.microsoft.com/office/drawing/2014/main" val="396571413"/>
                  </a:ext>
                </a:extLst>
              </a:tr>
              <a:tr h="421071">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COFRAC</a:t>
                      </a:r>
                    </a:p>
                  </a:txBody>
                  <a:tcPr horzOverflow="overflow"/>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France</a:t>
                      </a:r>
                    </a:p>
                  </a:txBody>
                  <a:tcPr horzOverflow="overflow"/>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1979</a:t>
                      </a:r>
                    </a:p>
                  </a:txBody>
                  <a:tcPr horzOverflow="overflow"/>
                </a:tc>
                <a:extLst>
                  <a:ext uri="{0D108BD9-81ED-4DB2-BD59-A6C34878D82A}">
                    <a16:rowId xmlns:a16="http://schemas.microsoft.com/office/drawing/2014/main" val="2678056785"/>
                  </a:ext>
                </a:extLst>
              </a:tr>
              <a:tr h="421071">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CALA	/SCC</a:t>
                      </a:r>
                    </a:p>
                  </a:txBody>
                  <a:tcPr horzOverflow="overflow"/>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Canada</a:t>
                      </a:r>
                    </a:p>
                  </a:txBody>
                  <a:tcPr horzOverflow="overflow"/>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1980</a:t>
                      </a:r>
                    </a:p>
                  </a:txBody>
                  <a:tcPr horzOverflow="overflow"/>
                </a:tc>
                <a:extLst>
                  <a:ext uri="{0D108BD9-81ED-4DB2-BD59-A6C34878D82A}">
                    <a16:rowId xmlns:a16="http://schemas.microsoft.com/office/drawing/2014/main" val="2663472904"/>
                  </a:ext>
                </a:extLst>
              </a:tr>
              <a:tr h="421071">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NAMAS/UKAS</a:t>
                      </a:r>
                    </a:p>
                  </a:txBody>
                  <a:tcPr horzOverflow="overflow"/>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UK</a:t>
                      </a:r>
                    </a:p>
                  </a:txBody>
                  <a:tcPr horzOverflow="overflow"/>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1981</a:t>
                      </a:r>
                    </a:p>
                  </a:txBody>
                  <a:tcPr horzOverflow="overflow"/>
                </a:tc>
                <a:extLst>
                  <a:ext uri="{0D108BD9-81ED-4DB2-BD59-A6C34878D82A}">
                    <a16:rowId xmlns:a16="http://schemas.microsoft.com/office/drawing/2014/main" val="1570551538"/>
                  </a:ext>
                </a:extLst>
              </a:tr>
              <a:tr h="421071">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APLAC</a:t>
                      </a:r>
                    </a:p>
                  </a:txBody>
                  <a:tcPr horzOverflow="overflow"/>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Asia-Pacific Co-op</a:t>
                      </a:r>
                    </a:p>
                  </a:txBody>
                  <a:tcPr horzOverflow="overflow"/>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1992</a:t>
                      </a:r>
                    </a:p>
                  </a:txBody>
                  <a:tcPr horzOverflow="overflow"/>
                </a:tc>
                <a:extLst>
                  <a:ext uri="{0D108BD9-81ED-4DB2-BD59-A6C34878D82A}">
                    <a16:rowId xmlns:a16="http://schemas.microsoft.com/office/drawing/2014/main" val="2565354887"/>
                  </a:ext>
                </a:extLst>
              </a:tr>
              <a:tr h="421071">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a:ln>
                            <a:noFill/>
                          </a:ln>
                          <a:solidFill>
                            <a:srgbClr val="FF99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NABL</a:t>
                      </a:r>
                    </a:p>
                  </a:txBody>
                  <a:tcPr horzOverflow="overflow"/>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dirty="0">
                          <a:ln>
                            <a:noFill/>
                          </a:ln>
                          <a:solidFill>
                            <a:srgbClr val="FF99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India	</a:t>
                      </a:r>
                    </a:p>
                  </a:txBody>
                  <a:tcPr horzOverflow="overflow"/>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dirty="0">
                          <a:ln>
                            <a:noFill/>
                          </a:ln>
                          <a:solidFill>
                            <a:srgbClr val="FF99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1992</a:t>
                      </a:r>
                    </a:p>
                  </a:txBody>
                  <a:tcPr horzOverflow="overflow"/>
                </a:tc>
                <a:extLst>
                  <a:ext uri="{0D108BD9-81ED-4DB2-BD59-A6C34878D82A}">
                    <a16:rowId xmlns:a16="http://schemas.microsoft.com/office/drawing/2014/main" val="303848100"/>
                  </a:ext>
                </a:extLst>
              </a:tr>
              <a:tr h="421071">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EMA</a:t>
                      </a:r>
                    </a:p>
                  </a:txBody>
                  <a:tcPr horzOverflow="overflow"/>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Mexico</a:t>
                      </a:r>
                    </a:p>
                  </a:txBody>
                  <a:tcPr horzOverflow="overflow"/>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2000" b="1"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1998</a:t>
                      </a:r>
                    </a:p>
                  </a:txBody>
                  <a:tcPr horzOverflow="overflow"/>
                </a:tc>
                <a:extLst>
                  <a:ext uri="{0D108BD9-81ED-4DB2-BD59-A6C34878D82A}">
                    <a16:rowId xmlns:a16="http://schemas.microsoft.com/office/drawing/2014/main" val="4146487129"/>
                  </a:ext>
                </a:extLst>
              </a:tr>
            </a:tbl>
          </a:graphicData>
        </a:graphic>
      </p:graphicFrame>
    </p:spTree>
    <p:extLst>
      <p:ext uri="{BB962C8B-B14F-4D97-AF65-F5344CB8AC3E}">
        <p14:creationId xmlns:p14="http://schemas.microsoft.com/office/powerpoint/2010/main" val="2700167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F47E9-35F9-4892-99B2-1D193FDE05CD}"/>
              </a:ext>
            </a:extLst>
          </p:cNvPr>
          <p:cNvSpPr>
            <a:spLocks noGrp="1"/>
          </p:cNvSpPr>
          <p:nvPr>
            <p:ph type="ctrTitle"/>
          </p:nvPr>
        </p:nvSpPr>
        <p:spPr>
          <a:xfrm>
            <a:off x="2589213" y="0"/>
            <a:ext cx="8915399" cy="663879"/>
          </a:xfrm>
        </p:spPr>
        <p:txBody>
          <a:bodyPr>
            <a:normAutofit fontScale="90000"/>
          </a:bodyPr>
          <a:lstStyle/>
          <a:p>
            <a:r>
              <a:rPr kumimoji="0" lang="en-US" altLang="en-US" sz="4000" b="0" i="0" u="none" strike="noStrike" kern="1200" cap="none" spc="0" normalizeH="0" baseline="0" noProof="0" dirty="0">
                <a:ln>
                  <a:noFill/>
                </a:ln>
                <a:solidFill>
                  <a:srgbClr val="FF9900"/>
                </a:solidFill>
                <a:effectLst>
                  <a:outerShdw blurRad="38100" dist="38100" dir="2700000" algn="tl">
                    <a:srgbClr val="000000"/>
                  </a:outerShdw>
                </a:effectLst>
                <a:uLnTx/>
                <a:uFillTx/>
                <a:latin typeface="Arial"/>
                <a:ea typeface="+mj-ea"/>
                <a:cs typeface="+mj-cs"/>
              </a:rPr>
              <a:t>Accreditation of Food Laboratories</a:t>
            </a:r>
            <a:r>
              <a:rPr kumimoji="0" lang="en-US" altLang="en-US" sz="4800" b="0" i="0" u="none" strike="noStrike" kern="1200" cap="none" spc="0" normalizeH="0" baseline="0" noProof="0" dirty="0">
                <a:ln>
                  <a:noFill/>
                </a:ln>
                <a:solidFill>
                  <a:srgbClr val="FF9900"/>
                </a:solidFill>
                <a:effectLst>
                  <a:outerShdw blurRad="38100" dist="38100" dir="2700000" algn="tl">
                    <a:srgbClr val="000000"/>
                  </a:outerShdw>
                </a:effectLst>
                <a:uLnTx/>
                <a:uFillTx/>
                <a:latin typeface="Arial"/>
                <a:ea typeface="+mj-ea"/>
                <a:cs typeface="+mj-cs"/>
              </a:rPr>
              <a:t> </a:t>
            </a:r>
            <a:endParaRPr lang="en-IN" dirty="0"/>
          </a:p>
        </p:txBody>
      </p:sp>
      <p:sp>
        <p:nvSpPr>
          <p:cNvPr id="3" name="Subtitle 2">
            <a:extLst>
              <a:ext uri="{FF2B5EF4-FFF2-40B4-BE49-F238E27FC236}">
                <a16:creationId xmlns:a16="http://schemas.microsoft.com/office/drawing/2014/main" id="{AF5B365F-4764-4914-AC34-8E1A1F032D7C}"/>
              </a:ext>
            </a:extLst>
          </p:cNvPr>
          <p:cNvSpPr>
            <a:spLocks noGrp="1"/>
          </p:cNvSpPr>
          <p:nvPr>
            <p:ph type="subTitle" idx="1"/>
          </p:nvPr>
        </p:nvSpPr>
        <p:spPr>
          <a:xfrm>
            <a:off x="2589213" y="977030"/>
            <a:ext cx="8915399" cy="5880969"/>
          </a:xfrm>
        </p:spPr>
        <p:txBody>
          <a:bodyPr/>
          <a:lstStyle/>
          <a:p>
            <a:pPr algn="l" eaLnBrk="1" hangingPunct="1">
              <a:spcAft>
                <a:spcPct val="35000"/>
              </a:spcAft>
              <a:defRPr/>
            </a:pPr>
            <a:r>
              <a:rPr lang="en-US" altLang="en-US" sz="2800" dirty="0">
                <a:solidFill>
                  <a:schemeClr val="tx1"/>
                </a:solidFill>
                <a:latin typeface="Times New Roman" panose="02020603050405020304" pitchFamily="18" charset="0"/>
                <a:cs typeface="Times New Roman" panose="02020603050405020304" pitchFamily="18" charset="0"/>
              </a:rPr>
              <a:t>A food laboratory may be accredited for the following tests: </a:t>
            </a:r>
          </a:p>
          <a:p>
            <a:pPr algn="l" eaLnBrk="1" hangingPunct="1">
              <a:buFont typeface="Wingdings" panose="05000000000000000000" pitchFamily="2" charset="2"/>
              <a:buBlip>
                <a:blip r:embed="rId2"/>
              </a:buBlip>
              <a:defRPr/>
            </a:pPr>
            <a:r>
              <a:rPr lang="en-US" altLang="en-US" sz="2800" dirty="0">
                <a:solidFill>
                  <a:schemeClr val="tx1"/>
                </a:solidFill>
                <a:latin typeface="Times New Roman" panose="02020603050405020304" pitchFamily="18" charset="0"/>
                <a:cs typeface="Times New Roman" panose="02020603050405020304" pitchFamily="18" charset="0"/>
              </a:rPr>
              <a:t> In Food  Products-</a:t>
            </a:r>
          </a:p>
          <a:p>
            <a:pPr algn="l" eaLnBrk="1" hangingPunct="1">
              <a:lnSpc>
                <a:spcPct val="75000"/>
              </a:lnSpc>
              <a:defRPr/>
            </a:pPr>
            <a:r>
              <a:rPr lang="en-US" altLang="en-US" sz="2800" dirty="0">
                <a:solidFill>
                  <a:schemeClr val="tx1"/>
                </a:solidFill>
                <a:latin typeface="Times New Roman" panose="02020603050405020304" pitchFamily="18" charset="0"/>
                <a:cs typeface="Times New Roman" panose="02020603050405020304" pitchFamily="18" charset="0"/>
              </a:rPr>
              <a:t>			- Sensory evaluation</a:t>
            </a:r>
          </a:p>
          <a:p>
            <a:pPr algn="l" eaLnBrk="1" hangingPunct="1">
              <a:lnSpc>
                <a:spcPct val="75000"/>
              </a:lnSpc>
              <a:defRPr/>
            </a:pPr>
            <a:r>
              <a:rPr lang="en-US" altLang="en-US" sz="2800" dirty="0">
                <a:solidFill>
                  <a:schemeClr val="tx1"/>
                </a:solidFill>
                <a:latin typeface="Times New Roman" panose="02020603050405020304" pitchFamily="18" charset="0"/>
                <a:cs typeface="Times New Roman" panose="02020603050405020304" pitchFamily="18" charset="0"/>
              </a:rPr>
              <a:t>			- Chemical Testing</a:t>
            </a:r>
          </a:p>
          <a:p>
            <a:pPr algn="l" eaLnBrk="1" hangingPunct="1">
              <a:lnSpc>
                <a:spcPct val="75000"/>
              </a:lnSpc>
              <a:defRPr/>
            </a:pPr>
            <a:r>
              <a:rPr lang="en-US" altLang="en-US" sz="2800" dirty="0">
                <a:solidFill>
                  <a:schemeClr val="tx1"/>
                </a:solidFill>
                <a:latin typeface="Times New Roman" panose="02020603050405020304" pitchFamily="18" charset="0"/>
                <a:cs typeface="Times New Roman" panose="02020603050405020304" pitchFamily="18" charset="0"/>
              </a:rPr>
              <a:t>			- Microbiological Testing </a:t>
            </a:r>
          </a:p>
          <a:p>
            <a:pPr algn="l" eaLnBrk="1" hangingPunct="1">
              <a:lnSpc>
                <a:spcPct val="75000"/>
              </a:lnSpc>
              <a:defRPr/>
            </a:pPr>
            <a:r>
              <a:rPr lang="en-US" altLang="en-US" sz="2800" dirty="0">
                <a:solidFill>
                  <a:schemeClr val="tx1"/>
                </a:solidFill>
                <a:latin typeface="Times New Roman" panose="02020603050405020304" pitchFamily="18" charset="0"/>
                <a:cs typeface="Times New Roman" panose="02020603050405020304" pitchFamily="18" charset="0"/>
              </a:rPr>
              <a:t>			- Micronutrients Analysis</a:t>
            </a:r>
          </a:p>
          <a:p>
            <a:pPr algn="l" eaLnBrk="1" hangingPunct="1">
              <a:lnSpc>
                <a:spcPct val="75000"/>
              </a:lnSpc>
              <a:spcAft>
                <a:spcPct val="20000"/>
              </a:spcAft>
              <a:defRPr/>
            </a:pPr>
            <a:r>
              <a:rPr lang="en-US" altLang="en-US" sz="2800" dirty="0">
                <a:solidFill>
                  <a:schemeClr val="tx1"/>
                </a:solidFill>
                <a:latin typeface="Times New Roman" panose="02020603050405020304" pitchFamily="18" charset="0"/>
                <a:cs typeface="Times New Roman" panose="02020603050405020304" pitchFamily="18" charset="0"/>
              </a:rPr>
              <a:t>			- Residues Analysis</a:t>
            </a:r>
          </a:p>
          <a:p>
            <a:pPr algn="l" eaLnBrk="1" hangingPunct="1">
              <a:lnSpc>
                <a:spcPct val="95000"/>
              </a:lnSpc>
              <a:buFont typeface="Wingdings" panose="05000000000000000000" pitchFamily="2" charset="2"/>
              <a:buBlip>
                <a:blip r:embed="rId2"/>
              </a:buBlip>
              <a:defRPr/>
            </a:pPr>
            <a:r>
              <a:rPr lang="en-US" altLang="en-US" sz="2800" dirty="0">
                <a:solidFill>
                  <a:schemeClr val="tx1"/>
                </a:solidFill>
                <a:latin typeface="Times New Roman" panose="02020603050405020304" pitchFamily="18" charset="0"/>
                <a:cs typeface="Times New Roman" panose="02020603050405020304" pitchFamily="18" charset="0"/>
              </a:rPr>
              <a:t> Microbiological condition of Food Factories</a:t>
            </a:r>
          </a:p>
          <a:p>
            <a:pPr algn="l" eaLnBrk="1" hangingPunct="1">
              <a:lnSpc>
                <a:spcPct val="95000"/>
              </a:lnSpc>
              <a:buFont typeface="Wingdings" panose="05000000000000000000" pitchFamily="2" charset="2"/>
              <a:buBlip>
                <a:blip r:embed="rId2"/>
              </a:buBlip>
              <a:defRPr/>
            </a:pPr>
            <a:r>
              <a:rPr lang="en-US" altLang="en-US" sz="2800" dirty="0">
                <a:solidFill>
                  <a:schemeClr val="tx1"/>
                </a:solidFill>
                <a:latin typeface="Times New Roman" panose="02020603050405020304" pitchFamily="18" charset="0"/>
                <a:cs typeface="Times New Roman" panose="02020603050405020304" pitchFamily="18" charset="0"/>
              </a:rPr>
              <a:t> Packaging Tests</a:t>
            </a:r>
          </a:p>
          <a:p>
            <a:pPr algn="l" eaLnBrk="1" hangingPunct="1">
              <a:lnSpc>
                <a:spcPct val="95000"/>
              </a:lnSpc>
              <a:buFont typeface="Wingdings" panose="05000000000000000000" pitchFamily="2" charset="2"/>
              <a:buBlip>
                <a:blip r:embed="rId2"/>
              </a:buBlip>
              <a:defRPr/>
            </a:pPr>
            <a:r>
              <a:rPr lang="en-US" altLang="en-US" sz="2800" dirty="0">
                <a:solidFill>
                  <a:schemeClr val="tx1"/>
                </a:solidFill>
                <a:latin typeface="Times New Roman" panose="02020603050405020304" pitchFamily="18" charset="0"/>
                <a:cs typeface="Times New Roman" panose="02020603050405020304" pitchFamily="18" charset="0"/>
              </a:rPr>
              <a:t> Shelf-life of Food Products Testing</a:t>
            </a:r>
          </a:p>
          <a:p>
            <a:endParaRPr lang="en-IN" dirty="0"/>
          </a:p>
        </p:txBody>
      </p:sp>
    </p:spTree>
    <p:extLst>
      <p:ext uri="{BB962C8B-B14F-4D97-AF65-F5344CB8AC3E}">
        <p14:creationId xmlns:p14="http://schemas.microsoft.com/office/powerpoint/2010/main" val="2355087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DFAE9-B1C6-494D-8DF2-0DD5C09840E6}"/>
              </a:ext>
            </a:extLst>
          </p:cNvPr>
          <p:cNvSpPr>
            <a:spLocks noGrp="1"/>
          </p:cNvSpPr>
          <p:nvPr>
            <p:ph type="ctrTitle"/>
          </p:nvPr>
        </p:nvSpPr>
        <p:spPr>
          <a:xfrm>
            <a:off x="1524000" y="-121769"/>
            <a:ext cx="9144000" cy="773727"/>
          </a:xfrm>
        </p:spPr>
        <p:txBody>
          <a:bodyPr>
            <a:normAutofit/>
          </a:bodyPr>
          <a:lstStyle/>
          <a:p>
            <a:r>
              <a:rPr lang="en-IN" sz="3600" dirty="0"/>
              <a:t> </a:t>
            </a:r>
            <a:r>
              <a:rPr lang="en-IN" sz="3200" b="1" dirty="0">
                <a:latin typeface="Algerian" panose="04020705040A02060702" pitchFamily="82" charset="0"/>
              </a:rPr>
              <a:t>Process of Accreditation </a:t>
            </a:r>
          </a:p>
        </p:txBody>
      </p:sp>
      <p:sp>
        <p:nvSpPr>
          <p:cNvPr id="3" name="Subtitle 2">
            <a:extLst>
              <a:ext uri="{FF2B5EF4-FFF2-40B4-BE49-F238E27FC236}">
                <a16:creationId xmlns:a16="http://schemas.microsoft.com/office/drawing/2014/main" id="{1B7D6F9C-AD37-4F6A-A152-6C7767F42850}"/>
              </a:ext>
            </a:extLst>
          </p:cNvPr>
          <p:cNvSpPr>
            <a:spLocks noGrp="1"/>
          </p:cNvSpPr>
          <p:nvPr>
            <p:ph type="subTitle" idx="1"/>
          </p:nvPr>
        </p:nvSpPr>
        <p:spPr>
          <a:xfrm>
            <a:off x="1524000" y="651958"/>
            <a:ext cx="9144000" cy="6483362"/>
          </a:xfrm>
        </p:spPr>
        <p:txBody>
          <a:bodyPr>
            <a:normAutofit fontScale="40000" lnSpcReduction="20000"/>
          </a:bodyPr>
          <a:lstStyle/>
          <a:p>
            <a:r>
              <a:rPr lang="en-IN" sz="7000" dirty="0">
                <a:solidFill>
                  <a:schemeClr val="tx1"/>
                </a:solidFill>
                <a:latin typeface="Times New Roman" panose="02020603050405020304" pitchFamily="18" charset="0"/>
                <a:cs typeface="Times New Roman" panose="02020603050405020304" pitchFamily="18" charset="0"/>
              </a:rPr>
              <a:t>There are 5 stages of Process of Accreditation</a:t>
            </a:r>
          </a:p>
          <a:p>
            <a:pPr algn="ctr"/>
            <a:r>
              <a:rPr lang="en-IN" sz="6000" b="1" dirty="0">
                <a:solidFill>
                  <a:schemeClr val="tx1"/>
                </a:solidFill>
                <a:latin typeface="Times New Roman" panose="02020603050405020304" pitchFamily="18" charset="0"/>
                <a:cs typeface="Times New Roman" panose="02020603050405020304" pitchFamily="18" charset="0"/>
              </a:rPr>
              <a:t> </a:t>
            </a:r>
            <a:r>
              <a:rPr lang="en-IN" sz="7000" b="1" dirty="0">
                <a:solidFill>
                  <a:schemeClr val="tx1"/>
                </a:solidFill>
                <a:latin typeface="Times New Roman" panose="02020603050405020304" pitchFamily="18" charset="0"/>
                <a:cs typeface="Times New Roman" panose="02020603050405020304" pitchFamily="18" charset="0"/>
              </a:rPr>
              <a:t>Stage I </a:t>
            </a:r>
          </a:p>
          <a:p>
            <a:pPr algn="just">
              <a:lnSpc>
                <a:spcPct val="120000"/>
              </a:lnSpc>
            </a:pPr>
            <a:r>
              <a:rPr lang="en-US" sz="7000" dirty="0">
                <a:solidFill>
                  <a:schemeClr val="tx1"/>
                </a:solidFill>
                <a:latin typeface="Times New Roman" panose="02020603050405020304" pitchFamily="18" charset="0"/>
                <a:cs typeface="Times New Roman" panose="02020603050405020304" pitchFamily="18" charset="0"/>
              </a:rPr>
              <a:t> First prepare laboratory's application for NABL accreditation, giving all required information and enlisting the name of tests and calibrations along with range and measurement. </a:t>
            </a:r>
          </a:p>
          <a:p>
            <a:pPr algn="just">
              <a:lnSpc>
                <a:spcPct val="120000"/>
              </a:lnSpc>
            </a:pPr>
            <a:r>
              <a:rPr lang="en-US" sz="7000" dirty="0">
                <a:solidFill>
                  <a:schemeClr val="tx1"/>
                </a:solidFill>
                <a:latin typeface="Times New Roman" panose="02020603050405020304" pitchFamily="18" charset="0"/>
                <a:cs typeface="Times New Roman" panose="02020603050405020304" pitchFamily="18" charset="0"/>
              </a:rPr>
              <a:t> Laboratory can apply either for all testing or part of testing and calibration facilities. </a:t>
            </a:r>
          </a:p>
          <a:p>
            <a:pPr algn="just">
              <a:lnSpc>
                <a:spcPct val="120000"/>
              </a:lnSpc>
            </a:pPr>
            <a:r>
              <a:rPr lang="en-US" sz="7000" dirty="0">
                <a:solidFill>
                  <a:schemeClr val="tx1"/>
                </a:solidFill>
                <a:latin typeface="Times New Roman" panose="02020603050405020304" pitchFamily="18" charset="0"/>
                <a:cs typeface="Times New Roman" panose="02020603050405020304" pitchFamily="18" charset="0"/>
              </a:rPr>
              <a:t> Laboratory has to take special care for filling the accreditation for which the laboratory wishes to apply. </a:t>
            </a:r>
          </a:p>
          <a:p>
            <a:pPr algn="just">
              <a:lnSpc>
                <a:spcPct val="120000"/>
              </a:lnSpc>
            </a:pPr>
            <a:r>
              <a:rPr lang="en-US" sz="7000" dirty="0">
                <a:solidFill>
                  <a:schemeClr val="tx1"/>
                </a:solidFill>
                <a:latin typeface="Times New Roman" panose="02020603050405020304" pitchFamily="18" charset="0"/>
                <a:cs typeface="Times New Roman" panose="02020603050405020304" pitchFamily="18" charset="0"/>
              </a:rPr>
              <a:t> Laboratories are required to submit 3 sets of duly filled application forms for each field of testing and calibration along with two sets of Application Fees and Quality Manual. </a:t>
            </a:r>
          </a:p>
        </p:txBody>
      </p:sp>
    </p:spTree>
    <p:extLst>
      <p:ext uri="{BB962C8B-B14F-4D97-AF65-F5344CB8AC3E}">
        <p14:creationId xmlns:p14="http://schemas.microsoft.com/office/powerpoint/2010/main" val="251326897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415</TotalTime>
  <Words>1562</Words>
  <Application>Microsoft Office PowerPoint</Application>
  <PresentationFormat>Widescreen</PresentationFormat>
  <Paragraphs>120</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Algerian</vt:lpstr>
      <vt:lpstr>Arial</vt:lpstr>
      <vt:lpstr>Century Gothic</vt:lpstr>
      <vt:lpstr>Times New Roman</vt:lpstr>
      <vt:lpstr>Wingdings</vt:lpstr>
      <vt:lpstr>Wingdings 3</vt:lpstr>
      <vt:lpstr>Wisp</vt:lpstr>
      <vt:lpstr> ACCREDITATION OF ANALYTICAL LABORATORIES </vt:lpstr>
      <vt:lpstr>Objective- How Accreditation of Analytical Laboratories ?</vt:lpstr>
      <vt:lpstr>Introduction </vt:lpstr>
      <vt:lpstr>PowerPoint Presentation</vt:lpstr>
      <vt:lpstr>► The criteria are based on an international standard. These standards are called International Organization for standardization/ International Electrochemical Commission (ISO/IEC) 17025, which is used for evaluating laboratories throughout the world.   ► Government of India (GOI) has authorized National Accreditation Board for Testing and Calibration Laboratories (NABL) as the single accreditation body for the purpose of accreditation of Testing and Calibration laboratories.  ► NABL is an autonomous body under the guidance of Department of Science and Technology, Government of India, and it is also registered under the Societies Act.</vt:lpstr>
      <vt:lpstr>► The main objective of establishment of NABL to provide Government, Industry Associations and Industry for third-party assessment of the quality as well as technical competence of testing and calibration laboratories.   ► NABL is a full member of both ILAC (International Laboratory Accreditation Cooperation) and APLAC (Asia Pacific Laboratory Accreditation Cooperation).   </vt:lpstr>
      <vt:lpstr>The Development of Laboratory Accreditation</vt:lpstr>
      <vt:lpstr>Accreditation of Food Laboratories </vt:lpstr>
      <vt:lpstr> Process of Accreditation </vt:lpstr>
      <vt:lpstr>             NABL Secretariat on receipt of application will issue acknowledgement to the concern laboratory.  After scrutiny of application, a unique Customer Registration Number will be allotted to laboratory for further processing of application.   Then NABL Secretariat shall nominate a Lead Assessor for giving Adequacy Report on the Quality Manual/Application submitted by the laboratory. A copy of Adequacy Report by Lead Assessor will be provided to Laboratory for taking necessary corrective action, if any. The laboratory shall submit Corrective Action Report (CAR).   After satisfactory corrective action by the laboratory, a Pre-Assessment audit of the laboratory will be organized by NABL. Laboratories must ensure by carrying out its internal audit before Pre-Assessment.   </vt:lpstr>
      <vt:lpstr>    NABL Secretariat shall organize the Pre-Assessment audit, which shall normally be carried by Lead Assessor at the laboratory sites.    The pre-assessment helps the laboratory to be better prepared for the Final Assessment.    It also helps the Lead Assessor to assess the laboratory to undergo Final Assessment apart from Technical Assessor(s) and Total Assessment Man-days required and the scope of accreditation as per application submitted by the laboratory. </vt:lpstr>
      <vt:lpstr> A copy of Pre-Assessment Report will be provided to laboratory for taking necessary corrective action on the concerns raised during audit, if any.    The laboratory shall submit Corrective Action Report to NABL Secretariat.    After laboratory confirms the completion of corrective actions, Final Assessment of the laboratory shall be organized by NABL. </vt:lpstr>
      <vt:lpstr>Stage III </vt:lpstr>
      <vt:lpstr> Stage IV </vt:lpstr>
      <vt:lpstr> Accreditation committee shall make the appropriate recommendations regarding accreditation of a laboratory to NABL Secretariat.    Laboratories are free to appeal against the findings of assessment or decision on accreditation by writing to the Director, NABL.    If possible NABL will depute its own technical personnel to be present at the time of assessment as Coordinator and NABL observer.    Sometimes, NABL may depute a newly trained Technical Assessor, known as "Observer" of the laboratory to be assessed. </vt:lpstr>
      <vt:lpstr> Stage V </vt:lpstr>
      <vt:lpstr>Benefit of accreditation</vt:lpstr>
      <vt:lpstr>Conclusion</vt:lpstr>
      <vt:lpstr>References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ACCREDITATION OF ANALYTICAL LABORATORIES</dc:title>
  <dc:creator>B.K.BHARTI</dc:creator>
  <cp:lastModifiedBy>B.K.BHARTI</cp:lastModifiedBy>
  <cp:revision>72</cp:revision>
  <dcterms:created xsi:type="dcterms:W3CDTF">2020-12-04T13:53:51Z</dcterms:created>
  <dcterms:modified xsi:type="dcterms:W3CDTF">2020-12-10T10:05:24Z</dcterms:modified>
</cp:coreProperties>
</file>