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5" r:id="rId8"/>
    <p:sldId id="264" r:id="rId9"/>
    <p:sldId id="267" r:id="rId10"/>
    <p:sldId id="274" r:id="rId11"/>
    <p:sldId id="269" r:id="rId12"/>
    <p:sldId id="275" r:id="rId13"/>
    <p:sldId id="271" r:id="rId14"/>
    <p:sldId id="276" r:id="rId15"/>
    <p:sldId id="272" r:id="rId16"/>
    <p:sldId id="273" r:id="rId17"/>
    <p:sldId id="25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5900" y="5589240"/>
            <a:ext cx="8686800" cy="10801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Department of Veterinary  Medicine 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Bihar Veterinary College, Patna – 800 014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(BASU, Patna)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685800" y="4365104"/>
            <a:ext cx="777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Ranveer</a:t>
            </a: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Kumar Sinha</a:t>
            </a:r>
            <a:b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Assistant Professor cum Junior 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Scientist</a:t>
            </a:r>
          </a:p>
          <a:p>
            <a:pPr algn="ctr"/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E-mail: ranveervet@rediffmail.com</a:t>
            </a:r>
            <a:endParaRPr lang="en-US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7584" y="260649"/>
            <a:ext cx="80648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Diseases of Respiratory System(Class-7)</a:t>
            </a:r>
          </a:p>
          <a:p>
            <a:pPr algn="ctr"/>
            <a:r>
              <a:rPr lang="en-I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solidFill>
                  <a:srgbClr val="FF0000"/>
                </a:solidFill>
              </a:rPr>
              <a:t>Chronic obstructive Pulmonary Disease (COPD) </a:t>
            </a:r>
            <a:r>
              <a:rPr lang="en-US" sz="2800" b="1" dirty="0">
                <a:solidFill>
                  <a:srgbClr val="FF0000"/>
                </a:solidFill>
              </a:rPr>
              <a:t> </a:t>
            </a:r>
            <a:r>
              <a:rPr lang="en-I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1554494578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1&#10;Heaves line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857232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Clinical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543956" cy="60007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6- Auscultation of the lungs reveals</a:t>
            </a:r>
          </a:p>
          <a:p>
            <a:r>
              <a:rPr lang="en-US" dirty="0" smtClean="0"/>
              <a:t>wheezing and </a:t>
            </a:r>
            <a:r>
              <a:rPr lang="en-US" dirty="0" err="1" smtClean="0"/>
              <a:t>crakling</a:t>
            </a:r>
            <a:r>
              <a:rPr lang="en-US" dirty="0" smtClean="0"/>
              <a:t> sounds occur at the end of inspiration and the end of expiration (placement of plastic bag over the horse's nostrils for 1 minute will cause the horse to hyperventilate and abnormal sounds are more pronounced)</a:t>
            </a:r>
          </a:p>
          <a:p>
            <a:r>
              <a:rPr lang="en-US" dirty="0" err="1" smtClean="0"/>
              <a:t>Pleuritic</a:t>
            </a:r>
            <a:r>
              <a:rPr lang="en-US" dirty="0" smtClean="0"/>
              <a:t> friction rub may be </a:t>
            </a:r>
            <a:r>
              <a:rPr lang="en-US" dirty="0" err="1" smtClean="0"/>
              <a:t>auscultated</a:t>
            </a:r>
            <a:r>
              <a:rPr lang="en-US" dirty="0" smtClean="0"/>
              <a:t> over the chest</a:t>
            </a:r>
          </a:p>
          <a:p>
            <a:pPr>
              <a:buNone/>
            </a:pPr>
            <a:r>
              <a:rPr lang="en-US" dirty="0" smtClean="0"/>
              <a:t>7- Percussion of the thorax hyper-resonant sound and also revealed an increase in the area of resonance by as much as 1 – 2 </a:t>
            </a:r>
            <a:r>
              <a:rPr lang="en-US" dirty="0" err="1" smtClean="0"/>
              <a:t>intercostal</a:t>
            </a:r>
            <a:r>
              <a:rPr lang="en-US" dirty="0" smtClean="0"/>
              <a:t> spaces caudally.</a:t>
            </a:r>
          </a:p>
          <a:p>
            <a:pPr>
              <a:buNone/>
            </a:pPr>
            <a:r>
              <a:rPr lang="en-US" dirty="0" smtClean="0"/>
              <a:t>8- increasing in heart rate up to 50- 60/min in advanced cases of COPD due to pulmonary arterial hypertension.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25&#10;Breathing bag to hyperventilate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071546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Diagnosis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 ( I) History</a:t>
            </a:r>
          </a:p>
          <a:p>
            <a:r>
              <a:rPr lang="en-US" dirty="0" smtClean="0"/>
              <a:t>(II) Clinical findings</a:t>
            </a:r>
          </a:p>
          <a:p>
            <a:r>
              <a:rPr lang="en-US" dirty="0" smtClean="0"/>
              <a:t>Lab. Diagnosis</a:t>
            </a:r>
          </a:p>
          <a:p>
            <a:r>
              <a:rPr lang="en-US" dirty="0" smtClean="0"/>
              <a:t>Blood gas analysis in COPD reveal PaO2 below normal and PaCO2 is increased.</a:t>
            </a:r>
          </a:p>
          <a:p>
            <a:r>
              <a:rPr lang="en-US" dirty="0" smtClean="0"/>
              <a:t>Cytological examination of </a:t>
            </a:r>
            <a:r>
              <a:rPr lang="en-US" dirty="0" err="1" smtClean="0"/>
              <a:t>tracheobronchial</a:t>
            </a:r>
            <a:r>
              <a:rPr lang="en-US" dirty="0" smtClean="0"/>
              <a:t> aspirates with COPO reveal excessive mucus and neutrophils.</a:t>
            </a:r>
          </a:p>
          <a:p>
            <a:r>
              <a:rPr lang="en-US" dirty="0" smtClean="0"/>
              <a:t>Endoscopic examination of upper respiratory tract (mucus and inflammation).</a:t>
            </a:r>
          </a:p>
          <a:p>
            <a:r>
              <a:rPr lang="en-US" dirty="0" smtClean="0"/>
              <a:t>Radiographic examination of thorax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31&#10;videoendoscopic photograph showing large amounts&#10;of mucous in the airways of a COPD-afflicted horse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071546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Treatment and Control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642918"/>
            <a:ext cx="8543956" cy="6072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There is no specific cure, treatment is palliative. </a:t>
            </a:r>
          </a:p>
          <a:p>
            <a:pPr>
              <a:buNone/>
            </a:pPr>
            <a:r>
              <a:rPr lang="en-US" dirty="0" smtClean="0"/>
              <a:t>1- The provision of fresh air, as the horse should be kept permanently in the open air.</a:t>
            </a:r>
          </a:p>
          <a:p>
            <a:pPr>
              <a:buNone/>
            </a:pPr>
            <a:r>
              <a:rPr lang="en-US" dirty="0" smtClean="0"/>
              <a:t>2- Avoid exposure of the horse to dust, therefore wood chippings or saw dust should be used for bedding instead of straw.</a:t>
            </a:r>
          </a:p>
          <a:p>
            <a:pPr>
              <a:buNone/>
            </a:pPr>
            <a:r>
              <a:rPr lang="en-US" dirty="0" smtClean="0"/>
              <a:t>3- Corticosteroids, such as </a:t>
            </a:r>
            <a:r>
              <a:rPr lang="en-US" dirty="0" err="1" smtClean="0"/>
              <a:t>dexamethazone</a:t>
            </a:r>
            <a:r>
              <a:rPr lang="en-US" dirty="0" smtClean="0"/>
              <a:t> 25mg/ animal IM every 2nd day for up to 2 weeks may give remarkable results because of their </a:t>
            </a:r>
            <a:r>
              <a:rPr lang="en-US" dirty="0" err="1" smtClean="0"/>
              <a:t>antinflammatory</a:t>
            </a:r>
            <a:r>
              <a:rPr lang="en-US" dirty="0" smtClean="0"/>
              <a:t> effect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Treatment and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543956" cy="60007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4- Bronchodilators</a:t>
            </a:r>
          </a:p>
          <a:p>
            <a:r>
              <a:rPr lang="en-US" dirty="0" smtClean="0"/>
              <a:t>a-</a:t>
            </a:r>
            <a:r>
              <a:rPr lang="en-US" dirty="0" err="1" smtClean="0"/>
              <a:t>isoprenaline</a:t>
            </a:r>
            <a:r>
              <a:rPr lang="en-US" dirty="0" smtClean="0"/>
              <a:t> inhalation is a </a:t>
            </a:r>
            <a:r>
              <a:rPr lang="en-US" dirty="0" err="1" smtClean="0"/>
              <a:t>sympathomimetic</a:t>
            </a:r>
            <a:r>
              <a:rPr lang="en-US" dirty="0" smtClean="0"/>
              <a:t> drug which stimulate beta-1 (cardiac) and beta2 (smooth muscle) receptors causing cardiac stimulation and bronchial muscle relaxation (temporary relief for 1-2 hrs.)</a:t>
            </a:r>
          </a:p>
          <a:p>
            <a:r>
              <a:rPr lang="en-US" dirty="0" smtClean="0"/>
              <a:t>b- </a:t>
            </a:r>
            <a:r>
              <a:rPr lang="en-US" dirty="0" err="1" smtClean="0"/>
              <a:t>Turbutaline</a:t>
            </a:r>
            <a:r>
              <a:rPr lang="en-US" dirty="0" smtClean="0"/>
              <a:t> inhalation is a </a:t>
            </a:r>
            <a:r>
              <a:rPr lang="en-US" dirty="0" err="1" smtClean="0"/>
              <a:t>sympathomimetic</a:t>
            </a:r>
            <a:r>
              <a:rPr lang="en-US" dirty="0" smtClean="0"/>
              <a:t> drug which exhibits action selectively in smooth muscle receptors (beta-2) causing </a:t>
            </a:r>
            <a:r>
              <a:rPr lang="en-US" dirty="0" err="1" smtClean="0"/>
              <a:t>bronchodilation</a:t>
            </a:r>
            <a:r>
              <a:rPr lang="en-US" dirty="0" smtClean="0"/>
              <a:t> with no cardiac stimulation for 1-2 hours.</a:t>
            </a:r>
          </a:p>
          <a:p>
            <a:r>
              <a:rPr lang="en-US" dirty="0" smtClean="0"/>
              <a:t>c- </a:t>
            </a:r>
            <a:r>
              <a:rPr lang="en-US" dirty="0" err="1" smtClean="0"/>
              <a:t>Clenbuterol</a:t>
            </a:r>
            <a:r>
              <a:rPr lang="en-US" dirty="0" smtClean="0"/>
              <a:t> HCL(long acting bronchodilator) beta-2 </a:t>
            </a:r>
            <a:r>
              <a:rPr lang="en-US" dirty="0" err="1" smtClean="0"/>
              <a:t>sympathomimetic</a:t>
            </a:r>
            <a:r>
              <a:rPr lang="en-US" dirty="0" smtClean="0"/>
              <a:t> has no untoward effect on circulatory system of exercising horses.</a:t>
            </a:r>
          </a:p>
          <a:p>
            <a:pPr>
              <a:buNone/>
            </a:pPr>
            <a:r>
              <a:rPr lang="en-US" dirty="0" smtClean="0"/>
              <a:t>5- Antibiotics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2743200"/>
            <a:ext cx="5257800" cy="2554545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r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THANKS YOU !</a:t>
            </a:r>
            <a:endParaRPr lang="en-US" sz="8000" dirty="0"/>
          </a:p>
        </p:txBody>
      </p:sp>
    </p:spTree>
    <p:extLst>
      <p:ext uri="{BB962C8B-B14F-4D97-AF65-F5344CB8AC3E}">
        <p14:creationId xmlns="" xmlns:p14="http://schemas.microsoft.com/office/powerpoint/2010/main" val="32201375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Chronic obstructive Pulmonary Disease (COPD)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736"/>
            <a:ext cx="8543956" cy="528641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Syn.:- </a:t>
            </a:r>
          </a:p>
          <a:p>
            <a:r>
              <a:rPr lang="en-US" dirty="0" smtClean="0"/>
              <a:t>Heaves</a:t>
            </a:r>
          </a:p>
          <a:p>
            <a:r>
              <a:rPr lang="en-US" dirty="0" smtClean="0"/>
              <a:t>poor man disease</a:t>
            </a:r>
          </a:p>
          <a:p>
            <a:r>
              <a:rPr lang="en-US" dirty="0" smtClean="0"/>
              <a:t>chronic alveolar emphysema</a:t>
            </a:r>
          </a:p>
          <a:p>
            <a:r>
              <a:rPr lang="en-US" dirty="0" smtClean="0"/>
              <a:t>pulmonary emphysema</a:t>
            </a:r>
          </a:p>
          <a:p>
            <a:r>
              <a:rPr lang="en-US" dirty="0" smtClean="0"/>
              <a:t>Broken wind</a:t>
            </a:r>
          </a:p>
          <a:p>
            <a:r>
              <a:rPr lang="en-US" dirty="0" smtClean="0"/>
              <a:t>Pulmonary emphysema is the distension of the lungs caused by over-distension of alveoli of lungs with rupture of alveolar walls with or without escape of air into the interstitial space</a:t>
            </a:r>
          </a:p>
          <a:p>
            <a:r>
              <a:rPr lang="en-US" dirty="0" smtClean="0"/>
              <a:t>It is chronic respiratory disease of horses characterized clinically by decrease work performance, chronic coughing, abnormal lung sounds and cardiac dysfunction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Etiology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85794"/>
            <a:ext cx="8543956" cy="600079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1- Hypersensitivity reaction to "allergens“ found in barn dust and moldy and dusty feeds such as, </a:t>
            </a:r>
            <a:r>
              <a:rPr lang="en-US" dirty="0" err="1" smtClean="0"/>
              <a:t>Aspergillus</a:t>
            </a:r>
            <a:r>
              <a:rPr lang="en-US" dirty="0" smtClean="0"/>
              <a:t> </a:t>
            </a:r>
            <a:r>
              <a:rPr lang="en-US" dirty="0" err="1" smtClean="0"/>
              <a:t>fumigatus</a:t>
            </a:r>
            <a:r>
              <a:rPr lang="en-US" dirty="0" smtClean="0"/>
              <a:t> and </a:t>
            </a:r>
            <a:r>
              <a:rPr lang="en-US" dirty="0" err="1" smtClean="0"/>
              <a:t>Micropolyspora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2- As a </a:t>
            </a:r>
            <a:r>
              <a:rPr lang="en-US" dirty="0" err="1" smtClean="0"/>
              <a:t>sequelle</a:t>
            </a:r>
            <a:r>
              <a:rPr lang="en-US" dirty="0" smtClean="0"/>
              <a:t> to viral infection of the upper respiratory tract of the horse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3- Secondary to bronchopneumonia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7&#10;Hay dust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000108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8&#10;Poorly saved straw with a high organic dust&#10;content containing allergic moulds and&#10;endotoxins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000108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Pathogenesis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543956" cy="6000792"/>
          </a:xfrm>
        </p:spPr>
        <p:txBody>
          <a:bodyPr>
            <a:normAutofit/>
          </a:bodyPr>
          <a:lstStyle/>
          <a:p>
            <a:r>
              <a:rPr lang="en-US" dirty="0" smtClean="0"/>
              <a:t>COPD is a delayed hypersensitivity reaction to inhaled allergens (materials that provoke allergic reactions)</a:t>
            </a:r>
          </a:p>
          <a:p>
            <a:r>
              <a:rPr lang="en-US" dirty="0" smtClean="0"/>
              <a:t>Inhaled irritants stimulate the parasympathetic nervous system to release acetylcholine (</a:t>
            </a:r>
            <a:r>
              <a:rPr lang="en-US" dirty="0" err="1" smtClean="0"/>
              <a:t>ACh</a:t>
            </a:r>
            <a:r>
              <a:rPr lang="en-US" dirty="0" smtClean="0"/>
              <a:t>). .. Bind to resp. receptors …</a:t>
            </a:r>
            <a:r>
              <a:rPr lang="en-US" dirty="0" err="1" smtClean="0"/>
              <a:t>bronchoconstriction</a:t>
            </a:r>
            <a:r>
              <a:rPr lang="en-US" dirty="0" smtClean="0"/>
              <a:t> (</a:t>
            </a:r>
            <a:r>
              <a:rPr lang="en-US" dirty="0" err="1" smtClean="0"/>
              <a:t>bronchospasm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mucosa is thickened by inflammation, narrow the airways make breathing more difficult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Pathogenesis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543956" cy="600079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Air flow is decreased by the increased production of mucus.</a:t>
            </a:r>
          </a:p>
          <a:p>
            <a:r>
              <a:rPr lang="en-US" dirty="0" smtClean="0"/>
              <a:t>Accumulated mucus and cellular debris in the airways – narrow air passage.</a:t>
            </a:r>
          </a:p>
          <a:p>
            <a:r>
              <a:rPr lang="en-US" dirty="0" smtClean="0"/>
              <a:t>This increased work of breathing is evidenced by the abdominal push ("heaving") -- COPD-affected horses try to force air out through the narrowed airways during exhalation. heaves line (furrow or trough)</a:t>
            </a:r>
          </a:p>
          <a:p>
            <a:r>
              <a:rPr lang="en-US" dirty="0" smtClean="0"/>
              <a:t> Obstruction of air passages of COPD- affected horses 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smtClean="0"/>
              <a:t> oxygen cannot be efficiently delivered to the alveoli.</a:t>
            </a:r>
          </a:p>
          <a:p>
            <a:r>
              <a:rPr lang="en-US" dirty="0" smtClean="0"/>
              <a:t>Impairment of gas exchange in the lungs 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smtClean="0"/>
              <a:t> exercise intolerance.</a:t>
            </a:r>
          </a:p>
          <a:p>
            <a:r>
              <a:rPr lang="en-US" dirty="0" smtClean="0"/>
              <a:t>Coughing because inflammation stimulates the cough reflex</a:t>
            </a:r>
          </a:p>
          <a:p>
            <a:r>
              <a:rPr lang="en-US" dirty="0" smtClean="0"/>
              <a:t>Excessive mucous and </a:t>
            </a:r>
            <a:r>
              <a:rPr lang="en-US" dirty="0" err="1" smtClean="0"/>
              <a:t>bronchoconstriction</a:t>
            </a:r>
            <a:r>
              <a:rPr lang="en-US" dirty="0" smtClean="0"/>
              <a:t> retard expiration of air out of alveoli 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smtClean="0"/>
              <a:t> emphysema.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2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214422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Clinical findings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85794"/>
            <a:ext cx="8543956" cy="592935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On clinical examination, the horse is usually bright and alert, the temperature is normal and appetite is usually normal</a:t>
            </a:r>
          </a:p>
          <a:p>
            <a:pPr>
              <a:buNone/>
            </a:pPr>
            <a:r>
              <a:rPr lang="en-US" dirty="0" smtClean="0"/>
              <a:t>1- Coughing (single or paroxysm) which becomes more pronounced and wheezing with exercise. </a:t>
            </a:r>
          </a:p>
          <a:p>
            <a:pPr>
              <a:buNone/>
            </a:pPr>
            <a:r>
              <a:rPr lang="en-US" dirty="0" smtClean="0"/>
              <a:t>2- Intermittent, bilateral nasal discharge which may be serous, </a:t>
            </a:r>
            <a:r>
              <a:rPr lang="en-US" dirty="0" err="1" smtClean="0"/>
              <a:t>mucoid</a:t>
            </a:r>
            <a:r>
              <a:rPr lang="en-US" dirty="0" smtClean="0"/>
              <a:t>, </a:t>
            </a:r>
            <a:r>
              <a:rPr lang="en-US" dirty="0" err="1" smtClean="0"/>
              <a:t>mucopurelent</a:t>
            </a:r>
            <a:r>
              <a:rPr lang="en-US" dirty="0" smtClean="0"/>
              <a:t> or blood stained. </a:t>
            </a:r>
          </a:p>
          <a:p>
            <a:pPr>
              <a:buNone/>
            </a:pPr>
            <a:r>
              <a:rPr lang="en-US" dirty="0" smtClean="0"/>
              <a:t>3- The respiratory rate is increased from a normal of 12/min. up to 24-36/min.</a:t>
            </a:r>
          </a:p>
          <a:p>
            <a:pPr>
              <a:buNone/>
            </a:pPr>
            <a:r>
              <a:rPr lang="en-US" dirty="0" smtClean="0"/>
              <a:t>Heaves line</a:t>
            </a:r>
          </a:p>
          <a:p>
            <a:pPr>
              <a:buNone/>
            </a:pPr>
            <a:r>
              <a:rPr lang="en-US" dirty="0" smtClean="0"/>
              <a:t>4</a:t>
            </a:r>
            <a:r>
              <a:rPr lang="en-US" dirty="0" smtClean="0"/>
              <a:t>- </a:t>
            </a:r>
            <a:r>
              <a:rPr lang="en-US" dirty="0" smtClean="0"/>
              <a:t>During expiration there is a clearly visible contraction of the abdominal muscles of flank.</a:t>
            </a:r>
          </a:p>
          <a:p>
            <a:pPr>
              <a:buNone/>
            </a:pPr>
            <a:r>
              <a:rPr lang="en-US" dirty="0" smtClean="0"/>
              <a:t>5-In </a:t>
            </a:r>
            <a:r>
              <a:rPr lang="en-US" dirty="0" smtClean="0"/>
              <a:t>long standing cases this result in the so-called Heave – line which is a trough follows along the costal arch (Barrel chest)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651</Words>
  <Application>Microsoft Office PowerPoint</Application>
  <PresentationFormat>On-screen Show (4:3)</PresentationFormat>
  <Paragraphs>66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Department of Veterinary  Medicine  Bihar Veterinary College, Patna – 800 014 (BASU, Patna)</vt:lpstr>
      <vt:lpstr>Chronic obstructive Pulmonary Disease (COPD)</vt:lpstr>
      <vt:lpstr>Etiology</vt:lpstr>
      <vt:lpstr>Slide 4</vt:lpstr>
      <vt:lpstr>Slide 5</vt:lpstr>
      <vt:lpstr>Pathogenesis</vt:lpstr>
      <vt:lpstr>Pathogenesis</vt:lpstr>
      <vt:lpstr>Slide 8</vt:lpstr>
      <vt:lpstr>Clinical findings</vt:lpstr>
      <vt:lpstr>Slide 10</vt:lpstr>
      <vt:lpstr>Clinical findings</vt:lpstr>
      <vt:lpstr>Slide 12</vt:lpstr>
      <vt:lpstr>Diagnosis</vt:lpstr>
      <vt:lpstr>Slide 14</vt:lpstr>
      <vt:lpstr>Treatment and Control</vt:lpstr>
      <vt:lpstr>Treatment and Control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Veterinary  Medicine  Bihar Veterinary College, Patna – 800 014 (BASU, Patna)</dc:title>
  <dc:creator>hp</dc:creator>
  <cp:lastModifiedBy>Ranveer kr singh</cp:lastModifiedBy>
  <cp:revision>20</cp:revision>
  <dcterms:created xsi:type="dcterms:W3CDTF">2006-08-16T00:00:00Z</dcterms:created>
  <dcterms:modified xsi:type="dcterms:W3CDTF">2020-12-09T07:22:34Z</dcterms:modified>
</cp:coreProperties>
</file>