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7" r:id="rId10"/>
    <p:sldId id="268" r:id="rId11"/>
    <p:sldId id="269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79FE-6258-4A2B-95C3-DC063688F6B6}" type="datetimeFigureOut">
              <a:rPr lang="en-IN" smtClean="0"/>
              <a:t>11-12-2020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917CF1C-677F-402A-AD6A-0E25B17D1C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48988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79FE-6258-4A2B-95C3-DC063688F6B6}" type="datetimeFigureOut">
              <a:rPr lang="en-IN" smtClean="0"/>
              <a:t>11-12-2020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917CF1C-677F-402A-AD6A-0E25B17D1C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8876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79FE-6258-4A2B-95C3-DC063688F6B6}" type="datetimeFigureOut">
              <a:rPr lang="en-IN" smtClean="0"/>
              <a:t>11-12-2020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917CF1C-677F-402A-AD6A-0E25B17D1C20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592850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79FE-6258-4A2B-95C3-DC063688F6B6}" type="datetimeFigureOut">
              <a:rPr lang="en-IN" smtClean="0"/>
              <a:t>11-12-2020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17CF1C-677F-402A-AD6A-0E25B17D1C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128201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79FE-6258-4A2B-95C3-DC063688F6B6}" type="datetimeFigureOut">
              <a:rPr lang="en-IN" smtClean="0"/>
              <a:t>11-12-2020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17CF1C-677F-402A-AD6A-0E25B17D1C20}" type="slidenum">
              <a:rPr lang="en-IN" smtClean="0"/>
              <a:t>‹#›</a:t>
            </a:fld>
            <a:endParaRPr lang="en-IN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78468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79FE-6258-4A2B-95C3-DC063688F6B6}" type="datetimeFigureOut">
              <a:rPr lang="en-IN" smtClean="0"/>
              <a:t>11-12-2020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17CF1C-677F-402A-AD6A-0E25B17D1C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793104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79FE-6258-4A2B-95C3-DC063688F6B6}" type="datetimeFigureOut">
              <a:rPr lang="en-IN" smtClean="0"/>
              <a:t>11-12-2020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CF1C-677F-402A-AD6A-0E25B17D1C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708269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79FE-6258-4A2B-95C3-DC063688F6B6}" type="datetimeFigureOut">
              <a:rPr lang="en-IN" smtClean="0"/>
              <a:t>11-12-2020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CF1C-677F-402A-AD6A-0E25B17D1C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49174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79FE-6258-4A2B-95C3-DC063688F6B6}" type="datetimeFigureOut">
              <a:rPr lang="en-IN" smtClean="0"/>
              <a:t>11-12-2020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CF1C-677F-402A-AD6A-0E25B17D1C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60009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79FE-6258-4A2B-95C3-DC063688F6B6}" type="datetimeFigureOut">
              <a:rPr lang="en-IN" smtClean="0"/>
              <a:t>11-12-2020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917CF1C-677F-402A-AD6A-0E25B17D1C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98591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79FE-6258-4A2B-95C3-DC063688F6B6}" type="datetimeFigureOut">
              <a:rPr lang="en-IN" smtClean="0"/>
              <a:t>11-12-2020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917CF1C-677F-402A-AD6A-0E25B17D1C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86583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79FE-6258-4A2B-95C3-DC063688F6B6}" type="datetimeFigureOut">
              <a:rPr lang="en-IN" smtClean="0"/>
              <a:t>11-12-2020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917CF1C-677F-402A-AD6A-0E25B17D1C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48369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79FE-6258-4A2B-95C3-DC063688F6B6}" type="datetimeFigureOut">
              <a:rPr lang="en-IN" smtClean="0"/>
              <a:t>11-12-2020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CF1C-677F-402A-AD6A-0E25B17D1C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71199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79FE-6258-4A2B-95C3-DC063688F6B6}" type="datetimeFigureOut">
              <a:rPr lang="en-IN" smtClean="0"/>
              <a:t>11-12-2020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CF1C-677F-402A-AD6A-0E25B17D1C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8642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79FE-6258-4A2B-95C3-DC063688F6B6}" type="datetimeFigureOut">
              <a:rPr lang="en-IN" smtClean="0"/>
              <a:t>11-12-2020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CF1C-677F-402A-AD6A-0E25B17D1C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83488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79FE-6258-4A2B-95C3-DC063688F6B6}" type="datetimeFigureOut">
              <a:rPr lang="en-IN" smtClean="0"/>
              <a:t>11-12-2020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17CF1C-677F-402A-AD6A-0E25B17D1C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0183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279FE-6258-4A2B-95C3-DC063688F6B6}" type="datetimeFigureOut">
              <a:rPr lang="en-IN" smtClean="0"/>
              <a:t>11-12-2020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917CF1C-677F-402A-AD6A-0E25B17D1C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27314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32878" y="1179572"/>
            <a:ext cx="9448800" cy="457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Equine infectious anemia</a:t>
            </a:r>
            <a:endParaRPr lang="en-IN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65600" y="0"/>
            <a:ext cx="274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962400" y="2286000"/>
            <a:ext cx="5283200" cy="990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Bipin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Kumar</a:t>
            </a:r>
          </a:p>
          <a:p>
            <a:pPr algn="ctr"/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Assistant Professor</a:t>
            </a:r>
          </a:p>
        </p:txBody>
      </p:sp>
      <p:sp>
        <p:nvSpPr>
          <p:cNvPr id="6" name="Rectangle 5"/>
          <p:cNvSpPr/>
          <p:nvPr/>
        </p:nvSpPr>
        <p:spPr>
          <a:xfrm>
            <a:off x="2336800" y="4343400"/>
            <a:ext cx="8026400" cy="21336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en-US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alt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Department of Veterinary Medicine</a:t>
            </a:r>
          </a:p>
          <a:p>
            <a:pPr algn="ctr"/>
            <a:r>
              <a:rPr lang="en-US" alt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Bihar Veterinary College, Patna</a:t>
            </a:r>
          </a:p>
          <a:p>
            <a:pPr algn="ctr"/>
            <a:r>
              <a:rPr lang="en-US" alt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(Bihar Animal Sciences University, Patna</a:t>
            </a:r>
            <a:r>
              <a:rPr lang="en-US" alt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22984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F510E9-1D9B-4074-A847-56EF416B2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l">
              <a:buNone/>
            </a:pPr>
            <a:r>
              <a:rPr lang="en-US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Prevention and Control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IMMEDIATELY notify authorities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Most require testing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Before entry of horses into the state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Before participation in organized activities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Before sale of horse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Voluntary testing can help maintain an EIA-free herd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 vaccine available</a:t>
            </a:r>
          </a:p>
          <a:p>
            <a:pPr marL="0" indent="0">
              <a:buNone/>
            </a:pP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78981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D5EE7F-8CD3-4FF8-B24F-E904A4DB91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sz="19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Lifelong carriers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900" b="0" i="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Must be permanently isolated or euthanized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9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Reactors must be marked, Transport limited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9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Vector control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9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Spray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900" b="0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Insect repellent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9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Insect-proofing stables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900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Separate herds of susceptible animals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9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Clean and disinfect</a:t>
            </a:r>
          </a:p>
          <a:p>
            <a:pPr marL="0" indent="0">
              <a:buNone/>
            </a:pPr>
            <a:br>
              <a:rPr lang="en-US" dirty="0"/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192684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pPr lvl="7">
              <a:buNone/>
            </a:pPr>
            <a:r>
              <a:rPr lang="en-IN" sz="9600" dirty="0">
                <a:solidFill>
                  <a:srgbClr val="C00000"/>
                </a:solidFill>
                <a:latin typeface="AdineKirnberg-Script" pitchFamily="2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905911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27E43-31A6-4655-AD9C-6365E9D36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Synonyms</a:t>
            </a:r>
            <a:b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BD25DC-A80D-472E-BCD1-0AD3B86567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IN" sz="29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Swamp Fever,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sz="29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Mountain Fever,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sz="2900" b="0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Slow Fever,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sz="2900" b="0" i="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Equine Malarial Fever</a:t>
            </a:r>
            <a:r>
              <a:rPr lang="en-IN" sz="29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sz="29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Coggins</a:t>
            </a:r>
            <a:r>
              <a:rPr lang="en-IN" sz="2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9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Disease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9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EIA first detected in U.S in 1888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9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EIA testing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900" b="0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Coggins test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9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Percent positive has decreased dramatically</a:t>
            </a:r>
          </a:p>
          <a:p>
            <a:pPr marL="0" indent="0">
              <a:buNone/>
            </a:pPr>
            <a:br>
              <a:rPr lang="en-US" sz="2400" dirty="0"/>
            </a:br>
            <a:br>
              <a:rPr lang="en-IN" sz="2400" dirty="0"/>
            </a:b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4261731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58F62-892E-4B6A-9E93-CA38D05A3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>
                <a:solidFill>
                  <a:srgbClr val="9857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Etiology/Epidemiology</a:t>
            </a:r>
            <a:br>
              <a:rPr lang="en-US" sz="3200" b="0" i="0" dirty="0">
                <a:solidFill>
                  <a:srgbClr val="9857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5DA972-FA93-4BA2-BCB7-1E37DFEB94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IN" b="0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Equine infectious </a:t>
            </a:r>
            <a:r>
              <a:rPr lang="en-IN" b="0" i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anemia</a:t>
            </a:r>
            <a:r>
              <a:rPr lang="en-IN" b="0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virus, Family </a:t>
            </a:r>
            <a:r>
              <a:rPr lang="en-IN" b="0" i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Retroviridae</a:t>
            </a:r>
            <a:r>
              <a:rPr lang="en-I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N" b="0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Subfamily </a:t>
            </a:r>
            <a:r>
              <a:rPr lang="en-IN" b="0" i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Orthoretrovirinae</a:t>
            </a:r>
            <a:endParaRPr lang="en-IN" b="0" i="0" dirty="0">
              <a:solidFill>
                <a:srgbClr val="0070C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Genus Lentivirus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Found nearly worldwide but May be absent from Iceland,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Japan,U.S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l">
              <a:buNone/>
            </a:pPr>
            <a:r>
              <a:rPr lang="en-US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Morbidity and Mortality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Infection rate varies Geographic region (humid, swampy)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Seroprevalence Up to 70 on endemic farms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ffected by Virus strain and dose, Health of the animal</a:t>
            </a:r>
          </a:p>
          <a:p>
            <a:pPr marL="0" indent="0">
              <a:buNone/>
            </a:pP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IN" dirty="0"/>
            </a:b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I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809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5B03EF-C83C-4059-BF50-7449905C85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Mechanical transmission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Mouthparts of biting insects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Horse flies, stable flies, deer flies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Fly behavior enhances transmission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Bites painful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Horses react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Fly feeding interrupted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Fly resumes feeding on same animal or nearby host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Infectious blood transferred to new host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18700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12E74F-5443-404D-8668-4D525043B1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pt-BR" b="0" i="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Fomites,Needles</a:t>
            </a:r>
            <a:r>
              <a:rPr lang="pt-BR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pt-BR" b="0" i="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Surgical instruments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t-B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utero,Via milk,Venereal</a:t>
            </a:r>
            <a:r>
              <a:rPr lang="pt-B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pt-B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Aerosol etc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All members of Equidae affected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Clinical disease occurs in horses and ponies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Donkeys may be asymptomatic</a:t>
            </a:r>
          </a:p>
          <a:p>
            <a:pPr marL="0" indent="0">
              <a:buNone/>
            </a:pPr>
            <a:br>
              <a:rPr lang="pt-BR" sz="2400" dirty="0"/>
            </a:br>
            <a:endParaRPr lang="en-I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39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5F4DC1-1CE1-4D06-AC97-C5C106E2D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 algn="l">
              <a:buNone/>
            </a:pPr>
            <a:r>
              <a:rPr lang="en-IN" sz="7200" b="0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Horses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sz="7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Clinical signs often nonspecific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sz="72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Fever, weakness, depression Jaundice, </a:t>
            </a:r>
            <a:r>
              <a:rPr lang="en-IN" sz="72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tachypnea</a:t>
            </a:r>
            <a:r>
              <a:rPr lang="en-IN" sz="72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N" sz="72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tachycardia,Ventral</a:t>
            </a:r>
            <a:r>
              <a:rPr lang="en-IN" sz="72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pitting </a:t>
            </a:r>
            <a:r>
              <a:rPr lang="en-IN" sz="72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edema</a:t>
            </a:r>
            <a:endParaRPr lang="en-IN" sz="7200" b="0" i="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IN" sz="7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Petechiae, epistaxis , </a:t>
            </a:r>
            <a:r>
              <a:rPr lang="en-IN" sz="7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Anemia</a:t>
            </a:r>
            <a:r>
              <a:rPr lang="en-IN" sz="7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(chronically infected animals)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sz="7200" b="0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Most recover and become carriers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sz="7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Infections may become symptomatic again during</a:t>
            </a:r>
            <a:br>
              <a:rPr lang="en-IN" sz="7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7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times of stress</a:t>
            </a:r>
          </a:p>
          <a:p>
            <a:pPr marL="0" indent="0" algn="l">
              <a:buNone/>
            </a:pPr>
            <a:r>
              <a:rPr lang="en-US" sz="7200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Donkeys and Mules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7200" b="0" i="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Less likely to develop clinical </a:t>
            </a:r>
            <a:r>
              <a:rPr lang="en-US" sz="7200" b="0" i="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signs,Can</a:t>
            </a:r>
            <a:r>
              <a:rPr lang="en-US" sz="7200" b="0" i="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be infected (experimentally)</a:t>
            </a:r>
            <a:br>
              <a:rPr lang="en-US" sz="7200" b="0" i="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7200" b="0" i="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with horse-adapted strains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7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May develop clinical signs if infected with a donkey-adapted strain</a:t>
            </a:r>
          </a:p>
          <a:p>
            <a:endParaRPr lang="en-IN" b="0" i="0" dirty="0">
              <a:solidFill>
                <a:srgbClr val="59331F"/>
              </a:solidFill>
              <a:effectLst/>
              <a:latin typeface="arial" panose="020B0604020202020204" pitchFamily="34" charset="0"/>
            </a:endParaRPr>
          </a:p>
          <a:p>
            <a:pPr algn="l"/>
            <a:endParaRPr lang="en-IN" b="0" i="0" dirty="0">
              <a:solidFill>
                <a:srgbClr val="59331F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br>
              <a:rPr lang="en-IN" dirty="0"/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33718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59472-8F0B-4C9A-8D9F-C4FDE2AD23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 algn="l">
              <a:buNone/>
            </a:pPr>
            <a:r>
              <a:rPr lang="en-IN" sz="7200" b="0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Post Mortem Lesions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sz="7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Enlarged spleen, liver, lymph nodes, Pale mucous </a:t>
            </a:r>
            <a:r>
              <a:rPr lang="en-IN" sz="7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membranes,Emaciation</a:t>
            </a:r>
            <a:r>
              <a:rPr lang="en-IN" sz="7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IN" sz="7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Edema</a:t>
            </a:r>
            <a:endParaRPr lang="en-IN" sz="72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IN" sz="7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Petechiae,Usually</a:t>
            </a:r>
            <a:r>
              <a:rPr lang="en-IN" sz="7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no lesions in chronic carriers.</a:t>
            </a:r>
          </a:p>
          <a:p>
            <a:pPr marL="0" indent="0" algn="l">
              <a:buNone/>
            </a:pPr>
            <a:r>
              <a:rPr lang="en-IN" sz="7200" b="0" i="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Differential Diagnosis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sz="7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Equine viral </a:t>
            </a:r>
            <a:r>
              <a:rPr lang="en-IN" sz="7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arteritis,Purpura</a:t>
            </a:r>
            <a:r>
              <a:rPr lang="en-IN" sz="7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7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hemorrhagica</a:t>
            </a:r>
            <a:endParaRPr lang="en-IN" sz="72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IN" sz="7200" b="0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Leptospirosis,Babesiosis</a:t>
            </a:r>
            <a:r>
              <a:rPr lang="en-IN" sz="72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IN" sz="7200" b="0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Severe</a:t>
            </a:r>
            <a:r>
              <a:rPr lang="en-IN" sz="7200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7200" b="0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strongyliasis</a:t>
            </a:r>
            <a:r>
              <a:rPr lang="en-IN" sz="7200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or fascioliasis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sz="7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Phenothiazine toxicity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sz="7200" b="0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Autoimmune </a:t>
            </a:r>
            <a:r>
              <a:rPr lang="en-IN" sz="7200" b="0" i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hemolytic</a:t>
            </a:r>
            <a:r>
              <a:rPr lang="en-IN" sz="7200" b="0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7200" b="0" i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anemia</a:t>
            </a:r>
            <a:endParaRPr lang="en-IN" sz="7200" b="0" i="0" dirty="0">
              <a:solidFill>
                <a:srgbClr val="0070C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IN" sz="7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Other causes of fever/</a:t>
            </a:r>
            <a:r>
              <a:rPr lang="en-IN" sz="7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edema</a:t>
            </a:r>
            <a:r>
              <a:rPr lang="en-IN" sz="7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IN" sz="7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anemia</a:t>
            </a:r>
            <a:endParaRPr lang="en-IN" sz="72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IN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sz="72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82269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7D0FF9-0C3E-46C7-A70A-89E7B952B3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IN" b="0" i="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Laboratory Diagnosis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Serology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Agar gel immunodiffusion/Coggins test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Horses may be seronegative for first 2-3 weeks post-infection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ELISA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Can detect antibodies earlier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0" i="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More false positive occur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Must be confirmed with AGID or immunoblot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26728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39A113-2C19-4E49-93D8-C699A35215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RT-PCR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Good for foals with maternal antibodies (up to 6-8 months of age)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Used to confirm serological tests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7112782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101</TotalTime>
  <Words>458</Words>
  <Application>Microsoft Office PowerPoint</Application>
  <PresentationFormat>Widescreen</PresentationFormat>
  <Paragraphs>100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AdineKirnberg-Script</vt:lpstr>
      <vt:lpstr>arial</vt:lpstr>
      <vt:lpstr>arial</vt:lpstr>
      <vt:lpstr>Century Gothic</vt:lpstr>
      <vt:lpstr>Times New Roman</vt:lpstr>
      <vt:lpstr>Wingdings 3</vt:lpstr>
      <vt:lpstr>Wisp</vt:lpstr>
      <vt:lpstr>PowerPoint Presentation</vt:lpstr>
      <vt:lpstr>Synonyms </vt:lpstr>
      <vt:lpstr>Etiology/Epidemiology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Disorders of the Respiratory System </dc:title>
  <dc:creator>bks81025@gmail.com</dc:creator>
  <cp:lastModifiedBy>bks81025@gmail.com</cp:lastModifiedBy>
  <cp:revision>12</cp:revision>
  <dcterms:created xsi:type="dcterms:W3CDTF">2020-11-23T04:43:31Z</dcterms:created>
  <dcterms:modified xsi:type="dcterms:W3CDTF">2020-12-11T10:01:48Z</dcterms:modified>
</cp:coreProperties>
</file>