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72" r:id="rId10"/>
    <p:sldId id="270" r:id="rId11"/>
    <p:sldId id="271" r:id="rId12"/>
    <p:sldId id="273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 showGuides="1">
      <p:cViewPr>
        <p:scale>
          <a:sx n="67" d="100"/>
          <a:sy n="67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8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1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2D43-1339-49F2-83DE-B5C5BA7EBEB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33BE-E2FA-4583-B260-E7C97207A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7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Neurotransmission</a:t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Part-II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IN" dirty="0" smtClean="0">
              <a:solidFill>
                <a:srgbClr val="0070C0"/>
              </a:solidFill>
            </a:endParaRPr>
          </a:p>
          <a:p>
            <a:r>
              <a:rPr lang="en-IN" sz="2800" b="1" dirty="0" smtClean="0">
                <a:solidFill>
                  <a:srgbClr val="0070C0"/>
                </a:solidFill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</a:rPr>
              <a:t>Dr.</a:t>
            </a:r>
            <a:r>
              <a:rPr lang="en-IN" sz="2800" b="1" dirty="0" smtClean="0">
                <a:solidFill>
                  <a:srgbClr val="0070C0"/>
                </a:solidFill>
              </a:rPr>
              <a:t> Rashmi </a:t>
            </a:r>
            <a:r>
              <a:rPr lang="en-IN" sz="2800" b="1" dirty="0" err="1" smtClean="0">
                <a:solidFill>
                  <a:srgbClr val="0070C0"/>
                </a:solidFill>
              </a:rPr>
              <a:t>Rekha</a:t>
            </a:r>
            <a:r>
              <a:rPr lang="en-IN" sz="2800" b="1" dirty="0" smtClean="0">
                <a:solidFill>
                  <a:srgbClr val="0070C0"/>
                </a:solidFill>
              </a:rPr>
              <a:t> Kumari</a:t>
            </a:r>
          </a:p>
          <a:p>
            <a:r>
              <a:rPr lang="en-IN" sz="2800" b="1" dirty="0" err="1" smtClean="0">
                <a:solidFill>
                  <a:srgbClr val="0070C0"/>
                </a:solidFill>
              </a:rPr>
              <a:t>Asstt</a:t>
            </a:r>
            <a:r>
              <a:rPr lang="en-IN" sz="2800" b="1" dirty="0" smtClean="0">
                <a:solidFill>
                  <a:srgbClr val="0070C0"/>
                </a:solidFill>
              </a:rPr>
              <a:t>. Prof, </a:t>
            </a:r>
            <a:r>
              <a:rPr lang="en-IN" sz="2800" b="1" dirty="0" err="1" smtClean="0">
                <a:solidFill>
                  <a:srgbClr val="0070C0"/>
                </a:solidFill>
              </a:rPr>
              <a:t>Deptt</a:t>
            </a:r>
            <a:r>
              <a:rPr lang="en-IN" sz="2800" b="1" dirty="0" smtClean="0">
                <a:solidFill>
                  <a:srgbClr val="0070C0"/>
                </a:solidFill>
              </a:rPr>
              <a:t>. Of Pharmacology &amp; Toxicology,BVC,Patna-14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20" y="371920"/>
            <a:ext cx="1291274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7964" y="644589"/>
            <a:ext cx="904227" cy="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Excitatory post Synaptic potential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" t="7516" r="-316" b="-7516"/>
          <a:stretch/>
        </p:blipFill>
        <p:spPr>
          <a:xfrm>
            <a:off x="1040354" y="1828761"/>
            <a:ext cx="8516832" cy="5009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96500" y="3124200"/>
            <a:ext cx="159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Source: Google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3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Inhibitory post synaptic potential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" t="11520"/>
          <a:stretch/>
        </p:blipFill>
        <p:spPr>
          <a:xfrm>
            <a:off x="331693" y="1524000"/>
            <a:ext cx="9280264" cy="51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8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Miniature end plate potential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/>
              <a:t>At resting condition, small quantity of acetyl choline are released from nerve terminal.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/>
              <a:t>Each vesicle release produce weak end plate potential about 0.5 mv. This is </a:t>
            </a:r>
            <a:r>
              <a:rPr lang="en-IN" sz="2400" dirty="0" smtClean="0">
                <a:solidFill>
                  <a:srgbClr val="FF0000"/>
                </a:solidFill>
              </a:rPr>
              <a:t>called Miniature end plate potential(</a:t>
            </a:r>
            <a:r>
              <a:rPr lang="en-IN" sz="2400" dirty="0" err="1" smtClean="0">
                <a:solidFill>
                  <a:srgbClr val="FF0000"/>
                </a:solidFill>
              </a:rPr>
              <a:t>mepp</a:t>
            </a:r>
            <a:r>
              <a:rPr lang="en-IN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Today's Objective: Neuromuscular Transmission - ppt downlo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6" y="1299882"/>
            <a:ext cx="5181600" cy="50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4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Destructions/ </a:t>
            </a:r>
            <a:r>
              <a:rPr lang="en-IN" sz="3600" b="1" dirty="0">
                <a:solidFill>
                  <a:srgbClr val="FF0000"/>
                </a:solidFill>
              </a:rPr>
              <a:t>Dissipation of transmitter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A high and localised concentrations of acetylcholine esterase are available at </a:t>
            </a:r>
            <a:r>
              <a:rPr lang="en-IN" dirty="0"/>
              <a:t>cholinergic synapse involved in very </a:t>
            </a:r>
            <a:r>
              <a:rPr lang="en-IN" dirty="0" smtClean="0"/>
              <a:t>rapid neurotransmission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Acetylcholine esterase is responsible for very rapid termination of action of acetylcholine at the cholinergic synapse or neuroeffector junction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Rapid termination of cholinergic transmitters occur by the process of simple diffusion(minor) and </a:t>
            </a:r>
            <a:r>
              <a:rPr lang="en-IN" dirty="0" err="1" smtClean="0"/>
              <a:t>and</a:t>
            </a:r>
            <a:r>
              <a:rPr lang="en-IN" dirty="0" smtClean="0"/>
              <a:t> reuptake by the axonal terminals of most of the released norepinephrine.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Termination of action of </a:t>
            </a:r>
            <a:r>
              <a:rPr lang="en-IN" dirty="0" err="1" smtClean="0"/>
              <a:t>aminoacid</a:t>
            </a:r>
            <a:r>
              <a:rPr lang="en-IN" dirty="0" smtClean="0"/>
              <a:t> transmitter mostly  occurs by active transport into neuron and surrounding glia cells.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76226"/>
            <a:ext cx="11229975" cy="65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20" y="500062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Junctional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The arrival of action potential at the axonal terminal initiates a series of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1. Storage and the release of transmitters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2. Combination of transmitter with </a:t>
            </a:r>
            <a:r>
              <a:rPr lang="en-IN" dirty="0" err="1" smtClean="0">
                <a:solidFill>
                  <a:srgbClr val="002060"/>
                </a:solidFill>
              </a:rPr>
              <a:t>postjunctional</a:t>
            </a:r>
            <a:r>
              <a:rPr lang="en-IN" dirty="0" smtClean="0">
                <a:solidFill>
                  <a:srgbClr val="002060"/>
                </a:solidFill>
              </a:rPr>
              <a:t> receptor and    production of post junctional potential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3. Initiation of post junctional activity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4. Destruction/ Dissipation of transmitter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 </a:t>
            </a:r>
            <a:r>
              <a:rPr lang="en-IN" sz="3600" b="1" dirty="0" smtClean="0">
                <a:solidFill>
                  <a:srgbClr val="FF0000"/>
                </a:solidFill>
              </a:rPr>
              <a:t>Storage and the Release of transmitters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err="1" smtClean="0">
                <a:solidFill>
                  <a:srgbClr val="002060"/>
                </a:solidFill>
              </a:rPr>
              <a:t>Nonpeptide</a:t>
            </a:r>
            <a:r>
              <a:rPr lang="en-IN" dirty="0" smtClean="0">
                <a:solidFill>
                  <a:srgbClr val="002060"/>
                </a:solidFill>
              </a:rPr>
              <a:t> neurotransmitter synthesised in axonal terminal and stored in synaptic vesicle while</a:t>
            </a:r>
            <a:r>
              <a:rPr lang="en-IN" dirty="0" smtClean="0">
                <a:solidFill>
                  <a:srgbClr val="FF0000"/>
                </a:solidFill>
              </a:rPr>
              <a:t> peptide NT </a:t>
            </a:r>
            <a:r>
              <a:rPr lang="en-IN" dirty="0" err="1" smtClean="0">
                <a:solidFill>
                  <a:srgbClr val="FF0000"/>
                </a:solidFill>
              </a:rPr>
              <a:t>synthesed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in cell body and transported in vesical to axon terminal.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During the resting state there is </a:t>
            </a:r>
            <a:r>
              <a:rPr lang="en-IN" u="sng" dirty="0" smtClean="0">
                <a:solidFill>
                  <a:srgbClr val="00B050"/>
                </a:solidFill>
              </a:rPr>
              <a:t>continual slow release of isolated quanta of the transmitter;(Ach vesicle spontaneously leak into neuromuscular junction in resting condition)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This produces electrical responses at post junctional membrane( </a:t>
            </a:r>
            <a:r>
              <a:rPr lang="en-IN" u="sng" dirty="0" smtClean="0">
                <a:solidFill>
                  <a:srgbClr val="FF0000"/>
                </a:solidFill>
              </a:rPr>
              <a:t>miniature end plate potential or </a:t>
            </a:r>
            <a:r>
              <a:rPr lang="en-IN" u="sng" dirty="0" err="1" smtClean="0">
                <a:solidFill>
                  <a:srgbClr val="FF0000"/>
                </a:solidFill>
              </a:rPr>
              <a:t>mepps</a:t>
            </a:r>
            <a:r>
              <a:rPr lang="en-IN" dirty="0" smtClean="0">
                <a:solidFill>
                  <a:srgbClr val="002060"/>
                </a:solidFill>
              </a:rPr>
              <a:t>) that are associated with maintenance of physiological responsiveness of effector organ.</a:t>
            </a:r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NEUROHUMORAL TRANSMISSION - ppt downlo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1225" y="1953419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2058194"/>
            <a:ext cx="376713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A low level of motor activity  within the motor units of skeletal muscle is particularly important since muscle lacks inherent tone. </a:t>
            </a:r>
            <a:endParaRPr lang="en-IN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FF0000"/>
                </a:solidFill>
              </a:rPr>
              <a:t>The </a:t>
            </a:r>
            <a:r>
              <a:rPr lang="en-IN" dirty="0">
                <a:solidFill>
                  <a:srgbClr val="FF0000"/>
                </a:solidFill>
              </a:rPr>
              <a:t>action potential causes the synchronous release of  several hundred quanta of neuro transmitter</a:t>
            </a:r>
            <a:r>
              <a:rPr lang="en-IN" dirty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Depolarisation of axonal membrane triggers the influx of ca ion through voltage gated calcium channel at axonal </a:t>
            </a:r>
            <a:r>
              <a:rPr lang="en-IN" dirty="0" smtClean="0">
                <a:solidFill>
                  <a:srgbClr val="002060"/>
                </a:solidFill>
              </a:rPr>
              <a:t>terminal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This promotes the fusion of </a:t>
            </a:r>
            <a:r>
              <a:rPr lang="en-IN" dirty="0" err="1" smtClean="0">
                <a:solidFill>
                  <a:srgbClr val="002060"/>
                </a:solidFill>
              </a:rPr>
              <a:t>axoplasmic</a:t>
            </a:r>
            <a:r>
              <a:rPr lang="en-IN" dirty="0" smtClean="0">
                <a:solidFill>
                  <a:srgbClr val="002060"/>
                </a:solidFill>
              </a:rPr>
              <a:t> membrane to those of vesicles in close proximity of it.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The content of vesicles including enzyme and other proteins, then are discharged to the exterior by a process termed exocytosis</a:t>
            </a:r>
            <a:r>
              <a:rPr lang="en-I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60" y="347662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C</a:t>
            </a:r>
            <a:r>
              <a:rPr lang="en-IN" sz="3200" b="1" dirty="0" smtClean="0">
                <a:solidFill>
                  <a:srgbClr val="FF0000"/>
                </a:solidFill>
              </a:rPr>
              <a:t>ombination of transmitter with </a:t>
            </a:r>
            <a:r>
              <a:rPr lang="en-IN" sz="3200" b="1" dirty="0" err="1" smtClean="0">
                <a:solidFill>
                  <a:srgbClr val="FF0000"/>
                </a:solidFill>
              </a:rPr>
              <a:t>postjunctional</a:t>
            </a:r>
            <a:r>
              <a:rPr lang="en-IN" sz="3200" b="1" dirty="0" smtClean="0">
                <a:solidFill>
                  <a:srgbClr val="FF0000"/>
                </a:solidFill>
              </a:rPr>
              <a:t> receptor and production of post junctional potential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30400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Transmitter diffuse across the synaptic and junctional cleft </a:t>
            </a:r>
            <a:endParaRPr lang="en-IN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combine within specialised receptors on post junctional membrane;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 this result in localised increase in ionic permeability or conductance of the membrane.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Following permeability change may occur depending on the type of receptor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     </a:t>
            </a:r>
            <a:r>
              <a:rPr lang="en-IN" dirty="0" err="1" smtClean="0"/>
              <a:t>i</a:t>
            </a:r>
            <a:r>
              <a:rPr lang="en-IN" dirty="0" smtClean="0"/>
              <a:t>) </a:t>
            </a:r>
            <a:r>
              <a:rPr lang="en-IN" dirty="0" smtClean="0">
                <a:solidFill>
                  <a:srgbClr val="FF0000"/>
                </a:solidFill>
              </a:rPr>
              <a:t>A generalised increase in permeability to cation(notably Na but occasionally ca++ resulting in localised depolarisation of the membrane</a:t>
            </a:r>
            <a:r>
              <a:rPr lang="en-US" dirty="0" smtClean="0">
                <a:solidFill>
                  <a:srgbClr val="FF0000"/>
                </a:solidFill>
              </a:rPr>
              <a:t>(EPSP: Excitatory Post Synaptic Potential</a:t>
            </a:r>
            <a:r>
              <a:rPr lang="en-US" dirty="0" smtClean="0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3334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2025" y="5175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5825" y="19208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Ii) A </a:t>
            </a:r>
            <a:r>
              <a:rPr lang="en-IN" dirty="0"/>
              <a:t>selective increase in permeability to  anion, usually cl-, resulting in hyperpolarisation and actual stabilisation of </a:t>
            </a:r>
            <a:r>
              <a:rPr lang="en-IN" dirty="0" smtClean="0"/>
              <a:t>membrane </a:t>
            </a:r>
            <a:r>
              <a:rPr lang="en-IN" dirty="0"/>
              <a:t>which constitute the </a:t>
            </a:r>
            <a:r>
              <a:rPr lang="en-IN" b="1" dirty="0">
                <a:solidFill>
                  <a:srgbClr val="FF0000"/>
                </a:solidFill>
              </a:rPr>
              <a:t>inhibitory post synaptic potential(IPSP)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iii) </a:t>
            </a:r>
            <a:r>
              <a:rPr lang="en-IN" dirty="0">
                <a:solidFill>
                  <a:srgbClr val="00B050"/>
                </a:solidFill>
              </a:rPr>
              <a:t>An increase permeability to potassium, because K gradient directed outside the cell, hyperpolarisation and stabilisation of  the membrane potential occur</a:t>
            </a:r>
            <a:r>
              <a:rPr lang="en-IN" dirty="0" smtClean="0">
                <a:solidFill>
                  <a:srgbClr val="00B050"/>
                </a:solidFill>
              </a:rPr>
              <a:t>.</a:t>
            </a:r>
            <a:endParaRPr lang="en-IN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000" b="1" dirty="0">
                <a:solidFill>
                  <a:srgbClr val="FF0000"/>
                </a:solidFill>
              </a:rPr>
              <a:t>Initiation of Post-Junctional </a:t>
            </a:r>
            <a:r>
              <a:rPr lang="en-IN" sz="3000" b="1" dirty="0" smtClean="0">
                <a:solidFill>
                  <a:srgbClr val="FF0000"/>
                </a:solidFill>
              </a:rPr>
              <a:t>Activity</a:t>
            </a:r>
            <a:endParaRPr lang="en-IN" sz="3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If EPSP exceeds a certain threshold value, it initiates a propagated action potential in post synaptic neuron  or a muscle action potential in skeletal and cardiac muscle by activating a voltage sensitive channel in the immediate vicinity.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In gland EPSP increase secretion through ca2+ mobilisation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33" t="2643" r="12167" b="-890"/>
          <a:stretch/>
        </p:blipFill>
        <p:spPr>
          <a:xfrm>
            <a:off x="518160" y="1851660"/>
            <a:ext cx="4640580" cy="389461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8360" y="1851660"/>
            <a:ext cx="5181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6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EPP and EPSP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8" y="1861484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2060"/>
                </a:solidFill>
              </a:rPr>
              <a:t>Neurotransmitter( For </a:t>
            </a:r>
            <a:r>
              <a:rPr lang="en-IN" sz="2400" dirty="0" err="1" smtClean="0">
                <a:solidFill>
                  <a:srgbClr val="002060"/>
                </a:solidFill>
              </a:rPr>
              <a:t>example:Ach</a:t>
            </a:r>
            <a:r>
              <a:rPr lang="en-IN" sz="2400" dirty="0" smtClean="0">
                <a:solidFill>
                  <a:srgbClr val="002060"/>
                </a:solidFill>
              </a:rPr>
              <a:t>) acting on  post synaptic membrane of a nicotinic synapse( ganglionic or neuromuscular) cause a large increase in permeability to cation, particularly Na and K, and to a lessor extent, Ca2+.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sz="24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2060"/>
                </a:solidFill>
              </a:rPr>
              <a:t>Because large inwardly directed electrochemical gradient for Na+ across the cell membrane, an inflow of Na+ occurs, causing depolarisation of post synaptic  membrane.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sz="24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2060"/>
                </a:solidFill>
              </a:rPr>
              <a:t>This transmitter mediated depolarisation is called </a:t>
            </a:r>
            <a:r>
              <a:rPr lang="en-IN" sz="2400" b="1" dirty="0" smtClean="0">
                <a:solidFill>
                  <a:srgbClr val="FF0000"/>
                </a:solidFill>
              </a:rPr>
              <a:t>an end plate potential(</a:t>
            </a:r>
            <a:r>
              <a:rPr lang="en-IN" sz="2400" b="1" dirty="0" err="1" smtClean="0">
                <a:solidFill>
                  <a:srgbClr val="FF0000"/>
                </a:solidFill>
              </a:rPr>
              <a:t>epp</a:t>
            </a:r>
            <a:r>
              <a:rPr lang="en-IN" sz="2400" b="1" dirty="0" smtClean="0">
                <a:solidFill>
                  <a:srgbClr val="FF0000"/>
                </a:solidFill>
              </a:rPr>
              <a:t>) in skeletal muscle </a:t>
            </a:r>
            <a:r>
              <a:rPr lang="en-IN" sz="2400" b="1" dirty="0" err="1" smtClean="0">
                <a:solidFill>
                  <a:srgbClr val="FF0000"/>
                </a:solidFill>
              </a:rPr>
              <a:t>fiber</a:t>
            </a:r>
            <a:r>
              <a:rPr lang="en-IN" sz="2400" b="1" dirty="0" smtClean="0">
                <a:solidFill>
                  <a:srgbClr val="FF0000"/>
                </a:solidFill>
              </a:rPr>
              <a:t> or a fast excitatory end plate potential( fast </a:t>
            </a:r>
            <a:r>
              <a:rPr lang="en-IN" sz="2400" b="1" dirty="0" err="1" smtClean="0">
                <a:solidFill>
                  <a:srgbClr val="FF0000"/>
                </a:solidFill>
              </a:rPr>
              <a:t>epsp</a:t>
            </a:r>
            <a:r>
              <a:rPr lang="en-IN" sz="2400" b="1" dirty="0" smtClean="0">
                <a:solidFill>
                  <a:srgbClr val="FF0000"/>
                </a:solidFill>
              </a:rPr>
              <a:t>) at the ganglionic synapse</a:t>
            </a:r>
            <a:r>
              <a:rPr lang="en-IN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3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683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Neurotransmission Part-II</vt:lpstr>
      <vt:lpstr>Junctional Transmission</vt:lpstr>
      <vt:lpstr> Storage and the Release of transmitters</vt:lpstr>
      <vt:lpstr>PowerPoint Presentation</vt:lpstr>
      <vt:lpstr>PowerPoint Presentation</vt:lpstr>
      <vt:lpstr>Combination of transmitter with postjunctional receptor and production of post junctional potential</vt:lpstr>
      <vt:lpstr>PowerPoint Presentation</vt:lpstr>
      <vt:lpstr>PowerPoint Presentation</vt:lpstr>
      <vt:lpstr>EPP and EPSP</vt:lpstr>
      <vt:lpstr>Excitatory post Synaptic potential</vt:lpstr>
      <vt:lpstr>Inhibitory post synaptic potential</vt:lpstr>
      <vt:lpstr>Miniature end plate potential</vt:lpstr>
      <vt:lpstr>Destructions/ Dissipation of transmitter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Neurotransmission</dc:title>
  <dc:creator>Rev IND</dc:creator>
  <cp:lastModifiedBy>Rev IND</cp:lastModifiedBy>
  <cp:revision>30</cp:revision>
  <dcterms:created xsi:type="dcterms:W3CDTF">2020-12-15T16:50:18Z</dcterms:created>
  <dcterms:modified xsi:type="dcterms:W3CDTF">2020-12-21T07:19:38Z</dcterms:modified>
</cp:coreProperties>
</file>