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315" r:id="rId2"/>
    <p:sldId id="268" r:id="rId3"/>
    <p:sldId id="257" r:id="rId4"/>
    <p:sldId id="278" r:id="rId5"/>
    <p:sldId id="313" r:id="rId6"/>
    <p:sldId id="279" r:id="rId7"/>
    <p:sldId id="314" r:id="rId8"/>
    <p:sldId id="294" r:id="rId9"/>
    <p:sldId id="307" r:id="rId10"/>
    <p:sldId id="282" r:id="rId11"/>
    <p:sldId id="295" r:id="rId12"/>
    <p:sldId id="296" r:id="rId13"/>
    <p:sldId id="297" r:id="rId14"/>
    <p:sldId id="298" r:id="rId15"/>
    <p:sldId id="299" r:id="rId16"/>
    <p:sldId id="285" r:id="rId17"/>
    <p:sldId id="289" r:id="rId18"/>
    <p:sldId id="260" r:id="rId19"/>
    <p:sldId id="308" r:id="rId20"/>
    <p:sldId id="276" r:id="rId21"/>
    <p:sldId id="261" r:id="rId22"/>
    <p:sldId id="316" r:id="rId23"/>
    <p:sldId id="311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FA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68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4D48AE-4626-45D1-B7E0-44CB382F49C7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0D7013-146A-4353-9D87-C9EC0E2EB72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25890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94298-7D1D-4CD6-81AA-1F2EEC71BC03}" type="slidenum">
              <a:rPr lang="en-IN" smtClean="0"/>
              <a:pPr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70524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1D89-DB82-4829-A11C-A6928FC4F9B0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C8599-F28E-4EA1-8686-A32E8564308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98723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1D89-DB82-4829-A11C-A6928FC4F9B0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C8599-F28E-4EA1-8686-A32E8564308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64290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1D89-DB82-4829-A11C-A6928FC4F9B0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C8599-F28E-4EA1-8686-A32E8564308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18474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1D89-DB82-4829-A11C-A6928FC4F9B0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C8599-F28E-4EA1-8686-A32E8564308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13829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1D89-DB82-4829-A11C-A6928FC4F9B0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C8599-F28E-4EA1-8686-A32E8564308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5608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1D89-DB82-4829-A11C-A6928FC4F9B0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C8599-F28E-4EA1-8686-A32E8564308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04746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1D89-DB82-4829-A11C-A6928FC4F9B0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C8599-F28E-4EA1-8686-A32E8564308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58905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1D89-DB82-4829-A11C-A6928FC4F9B0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C8599-F28E-4EA1-8686-A32E8564308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47617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1D89-DB82-4829-A11C-A6928FC4F9B0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C8599-F28E-4EA1-8686-A32E8564308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58012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1D89-DB82-4829-A11C-A6928FC4F9B0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C8599-F28E-4EA1-8686-A32E8564308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76593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1D89-DB82-4829-A11C-A6928FC4F9B0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C8599-F28E-4EA1-8686-A32E8564308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35440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B1D89-DB82-4829-A11C-A6928FC4F9B0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C8599-F28E-4EA1-8686-A32E8564308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24570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2" y="909805"/>
            <a:ext cx="9143999" cy="1752834"/>
          </a:xfrm>
        </p:spPr>
        <p:txBody>
          <a:bodyPr>
            <a:normAutofit/>
          </a:bodyPr>
          <a:lstStyle/>
          <a:p>
            <a:r>
              <a:rPr lang="en-US" sz="4800" b="1" dirty="0" err="1" smtClean="0">
                <a:solidFill>
                  <a:srgbClr val="C00000"/>
                </a:solidFill>
                <a:latin typeface="Comic Sans MS" pitchFamily="66" charset="0"/>
              </a:rPr>
              <a:t>Sulphonamides</a:t>
            </a:r>
            <a:r>
              <a:rPr lang="en-US" sz="48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sz="2600" b="1" dirty="0" smtClean="0">
                <a:solidFill>
                  <a:srgbClr val="C00000"/>
                </a:solidFill>
                <a:latin typeface="Comic Sans MS" pitchFamily="66" charset="0"/>
              </a:rPr>
              <a:t>(</a:t>
            </a:r>
            <a:r>
              <a:rPr lang="en-US" sz="2600" b="1" dirty="0" smtClean="0">
                <a:solidFill>
                  <a:srgbClr val="C00000"/>
                </a:solidFill>
                <a:latin typeface="Comic Sans MS" panose="030F0702030302020204" pitchFamily="66" charset="0"/>
                <a:cs typeface="Aharoni" pitchFamily="2" charset="-79"/>
              </a:rPr>
              <a:t>Part  1)</a:t>
            </a:r>
            <a:r>
              <a:rPr lang="en-US" sz="22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 </a:t>
            </a:r>
            <a:r>
              <a:rPr lang="en-IN" sz="3600" b="1" dirty="0">
                <a:solidFill>
                  <a:srgbClr val="C00000"/>
                </a:solidFill>
                <a:latin typeface="Comic Sans MS" panose="030F0702030302020204" pitchFamily="66" charset="0"/>
              </a:rPr>
              <a:t/>
            </a:r>
            <a:br>
              <a:rPr lang="en-IN" sz="3600" b="1" dirty="0">
                <a:solidFill>
                  <a:srgbClr val="C00000"/>
                </a:solidFill>
                <a:latin typeface="Comic Sans MS" panose="030F0702030302020204" pitchFamily="66" charset="0"/>
              </a:rPr>
            </a:br>
            <a:r>
              <a:rPr lang="en-IN" sz="1050" b="1" dirty="0">
                <a:solidFill>
                  <a:srgbClr val="C00000"/>
                </a:solidFill>
                <a:latin typeface="Comic Sans MS" panose="030F0702030302020204" pitchFamily="66" charset="0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  <a:r>
              <a:rPr lang="en-IN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/>
            </a:r>
            <a:br>
              <a:rPr lang="en-IN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</a:br>
            <a:r>
              <a:rPr lang="en-IN" sz="2800" b="1" u="sng" dirty="0">
                <a:solidFill>
                  <a:srgbClr val="C00000"/>
                </a:solidFill>
                <a:latin typeface="Comic Sans MS" panose="030F0702030302020204" pitchFamily="66" charset="0"/>
              </a:rPr>
              <a:t>Chemotherapy (VPT-411)</a:t>
            </a:r>
            <a:r>
              <a:rPr lang="en-IN" sz="2700" b="1" dirty="0">
                <a:solidFill>
                  <a:srgbClr val="000099"/>
                </a:solidFill>
                <a:latin typeface="Comic Sans MS" panose="030F0702030302020204" pitchFamily="66" charset="0"/>
              </a:rPr>
              <a:t/>
            </a:r>
            <a:br>
              <a:rPr lang="en-IN" sz="2700" b="1" dirty="0">
                <a:solidFill>
                  <a:srgbClr val="000099"/>
                </a:solidFill>
                <a:latin typeface="Comic Sans MS" panose="030F0702030302020204" pitchFamily="66" charset="0"/>
              </a:rPr>
            </a:br>
            <a:r>
              <a:rPr lang="en-IN" sz="2700" b="1" dirty="0">
                <a:solidFill>
                  <a:srgbClr val="000099"/>
                </a:solidFill>
                <a:latin typeface="Comic Sans MS" panose="030F0702030302020204" pitchFamily="66" charset="0"/>
              </a:rPr>
              <a:t>(</a:t>
            </a:r>
            <a:r>
              <a:rPr lang="en-IN" sz="2700" b="1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Lecture-8)</a:t>
            </a:r>
            <a:endParaRPr lang="en-IN" b="1" dirty="0">
              <a:solidFill>
                <a:srgbClr val="000099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33575" y="3984463"/>
            <a:ext cx="8343900" cy="1241822"/>
          </a:xfrm>
        </p:spPr>
        <p:txBody>
          <a:bodyPr>
            <a:noAutofit/>
          </a:bodyPr>
          <a:lstStyle/>
          <a:p>
            <a:r>
              <a:rPr lang="en-IN" sz="2100" b="1" dirty="0" err="1">
                <a:solidFill>
                  <a:srgbClr val="000099"/>
                </a:solidFill>
                <a:latin typeface="Comic Sans MS" panose="030F0702030302020204" pitchFamily="66" charset="0"/>
              </a:rPr>
              <a:t>Dr.</a:t>
            </a:r>
            <a:r>
              <a:rPr lang="en-IN" sz="2100" b="1" dirty="0">
                <a:solidFill>
                  <a:srgbClr val="000099"/>
                </a:solidFill>
                <a:latin typeface="Comic Sans MS" panose="030F0702030302020204" pitchFamily="66" charset="0"/>
              </a:rPr>
              <a:t> </a:t>
            </a:r>
            <a:r>
              <a:rPr lang="en-IN" sz="2100" b="1" dirty="0" err="1">
                <a:solidFill>
                  <a:srgbClr val="000099"/>
                </a:solidFill>
                <a:latin typeface="Comic Sans MS" panose="030F0702030302020204" pitchFamily="66" charset="0"/>
              </a:rPr>
              <a:t>Kumari</a:t>
            </a:r>
            <a:r>
              <a:rPr lang="en-IN" sz="2100" b="1" dirty="0">
                <a:solidFill>
                  <a:srgbClr val="000099"/>
                </a:solidFill>
                <a:latin typeface="Comic Sans MS" panose="030F0702030302020204" pitchFamily="66" charset="0"/>
              </a:rPr>
              <a:t> </a:t>
            </a:r>
            <a:r>
              <a:rPr lang="en-IN" sz="2100" b="1" dirty="0" err="1">
                <a:solidFill>
                  <a:srgbClr val="000099"/>
                </a:solidFill>
                <a:latin typeface="Comic Sans MS" panose="030F0702030302020204" pitchFamily="66" charset="0"/>
              </a:rPr>
              <a:t>Anjana</a:t>
            </a:r>
            <a:endParaRPr lang="en-IN" sz="2100" b="1" dirty="0">
              <a:solidFill>
                <a:srgbClr val="000099"/>
              </a:solidFill>
              <a:latin typeface="Comic Sans MS" panose="030F0702030302020204" pitchFamily="66" charset="0"/>
            </a:endParaRPr>
          </a:p>
          <a:p>
            <a:r>
              <a:rPr lang="en-IN" sz="2100" dirty="0">
                <a:latin typeface="Comic Sans MS" panose="030F0702030302020204" pitchFamily="66" charset="0"/>
              </a:rPr>
              <a:t>Asstt. Professor</a:t>
            </a:r>
          </a:p>
          <a:p>
            <a:r>
              <a:rPr lang="en-IN" sz="2100" dirty="0" err="1">
                <a:latin typeface="Comic Sans MS" panose="030F0702030302020204" pitchFamily="66" charset="0"/>
              </a:rPr>
              <a:t>Deptt</a:t>
            </a:r>
            <a:r>
              <a:rPr lang="en-IN" sz="2100" dirty="0">
                <a:latin typeface="Comic Sans MS" panose="030F0702030302020204" pitchFamily="66" charset="0"/>
              </a:rPr>
              <a:t>. of Veterinary Pharmacology &amp; Toxicology</a:t>
            </a:r>
          </a:p>
          <a:p>
            <a:r>
              <a:rPr lang="en-IN" sz="2100" dirty="0">
                <a:latin typeface="Comic Sans MS" panose="030F0702030302020204" pitchFamily="66" charset="0"/>
              </a:rPr>
              <a:t>Bihar Veterinary College, Bihar Animal Sciences University, Patna</a:t>
            </a:r>
          </a:p>
          <a:p>
            <a:endParaRPr lang="en-IN" sz="21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22249" y="3660020"/>
            <a:ext cx="1091228" cy="98755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669874" y="3756116"/>
            <a:ext cx="678170" cy="716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7195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8552"/>
          </a:xfrm>
        </p:spPr>
        <p:txBody>
          <a:bodyPr>
            <a:normAutofit/>
          </a:bodyPr>
          <a:lstStyle/>
          <a:p>
            <a:pPr algn="ctr"/>
            <a:r>
              <a:rPr lang="en-GB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Classification of Sulphonamide </a:t>
            </a:r>
            <a:r>
              <a:rPr lang="en-GB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en-GB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en-GB" sz="2200" b="1" dirty="0">
                <a:solidFill>
                  <a:srgbClr val="0070C0"/>
                </a:solidFill>
                <a:latin typeface="Comic Sans MS" panose="030F0702030302020204" pitchFamily="66" charset="0"/>
              </a:rPr>
              <a:t>On the basis of</a:t>
            </a:r>
            <a:r>
              <a:rPr lang="en-GB" sz="2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sz="22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site and duration of action </a:t>
            </a:r>
            <a:endParaRPr lang="en-IN" sz="22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015" y="1865568"/>
            <a:ext cx="6767146" cy="456064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1800" dirty="0">
                <a:solidFill>
                  <a:srgbClr val="00B050"/>
                </a:solidFill>
                <a:latin typeface="Comic Sans MS" panose="030F0702030302020204" pitchFamily="66" charset="0"/>
              </a:rPr>
              <a:t>Systemically acting </a:t>
            </a:r>
            <a:r>
              <a:rPr lang="en-GB" sz="18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Sulphonamides - </a:t>
            </a:r>
          </a:p>
          <a:p>
            <a:r>
              <a:rPr lang="en-GB" sz="1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Short acting (duration &lt; 12 hours)</a:t>
            </a:r>
          </a:p>
          <a:p>
            <a:pPr marL="0" indent="0">
              <a:buNone/>
            </a:pPr>
            <a:r>
              <a:rPr lang="en-IN" sz="1800" dirty="0" smtClean="0">
                <a:latin typeface="Comic Sans MS" panose="030F0702030302020204" pitchFamily="66" charset="0"/>
              </a:rPr>
              <a:t>	Sulfacytine,   sulfadiazine</a:t>
            </a:r>
            <a:r>
              <a:rPr lang="en-IN" sz="1800" dirty="0">
                <a:latin typeface="Comic Sans MS" panose="030F0702030302020204" pitchFamily="66" charset="0"/>
              </a:rPr>
              <a:t>, </a:t>
            </a:r>
            <a:r>
              <a:rPr lang="en-IN" sz="1800" dirty="0" smtClean="0">
                <a:latin typeface="Comic Sans MS" panose="030F0702030302020204" pitchFamily="66" charset="0"/>
              </a:rPr>
              <a:t>      </a:t>
            </a:r>
            <a:r>
              <a:rPr lang="en-IN" sz="1800" dirty="0" err="1" smtClean="0">
                <a:latin typeface="Comic Sans MS" panose="030F0702030302020204" pitchFamily="66" charset="0"/>
              </a:rPr>
              <a:t>sulfamerazine</a:t>
            </a:r>
            <a:r>
              <a:rPr lang="en-IN" sz="1800" dirty="0" smtClean="0">
                <a:latin typeface="Comic Sans MS" panose="030F0702030302020204" pitchFamily="66" charset="0"/>
              </a:rPr>
              <a:t>,    	</a:t>
            </a:r>
            <a:r>
              <a:rPr lang="en-IN" sz="1800" dirty="0" err="1" smtClean="0">
                <a:latin typeface="Comic Sans MS" panose="030F0702030302020204" pitchFamily="66" charset="0"/>
              </a:rPr>
              <a:t>sulfisoxazole</a:t>
            </a:r>
            <a:r>
              <a:rPr lang="en-IN" sz="1800" dirty="0" smtClean="0">
                <a:latin typeface="Comic Sans MS" panose="030F0702030302020204" pitchFamily="66" charset="0"/>
              </a:rPr>
              <a:t>, </a:t>
            </a:r>
            <a:r>
              <a:rPr lang="en-IN" sz="1800" dirty="0" err="1" smtClean="0">
                <a:latin typeface="Comic Sans MS" panose="030F0702030302020204" pitchFamily="66" charset="0"/>
              </a:rPr>
              <a:t>sulfamethizole</a:t>
            </a:r>
            <a:r>
              <a:rPr lang="en-IN" sz="1800" dirty="0">
                <a:latin typeface="Comic Sans MS" panose="030F0702030302020204" pitchFamily="66" charset="0"/>
              </a:rPr>
              <a:t>, </a:t>
            </a:r>
            <a:r>
              <a:rPr lang="en-IN" sz="1800" dirty="0" smtClean="0">
                <a:latin typeface="Comic Sans MS" panose="030F0702030302020204" pitchFamily="66" charset="0"/>
              </a:rPr>
              <a:t>  sulfathiazole, 	sulphanilamide, </a:t>
            </a:r>
            <a:r>
              <a:rPr lang="en-IN" sz="1800" dirty="0" err="1" smtClean="0">
                <a:latin typeface="Comic Sans MS" panose="030F0702030302020204" pitchFamily="66" charset="0"/>
              </a:rPr>
              <a:t>sulfapyridazine</a:t>
            </a:r>
            <a:r>
              <a:rPr lang="en-IN" sz="1800" dirty="0" smtClean="0">
                <a:latin typeface="Comic Sans MS" panose="030F0702030302020204" pitchFamily="66" charset="0"/>
              </a:rPr>
              <a:t>, sulphasomidine</a:t>
            </a:r>
          </a:p>
          <a:p>
            <a:r>
              <a:rPr lang="en-IN" sz="1800" dirty="0" smtClean="0">
                <a:latin typeface="Comic Sans MS" panose="030F0702030302020204" pitchFamily="66" charset="0"/>
              </a:rPr>
              <a:t> </a:t>
            </a:r>
            <a:r>
              <a:rPr lang="en-IN" sz="1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Intermediate acting</a:t>
            </a:r>
            <a:r>
              <a:rPr lang="en-IN" sz="1800" dirty="0" smtClean="0">
                <a:latin typeface="Comic Sans MS" panose="030F0702030302020204" pitchFamily="66" charset="0"/>
              </a:rPr>
              <a:t>- </a:t>
            </a:r>
            <a:r>
              <a:rPr lang="en-GB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(duration </a:t>
            </a:r>
            <a:r>
              <a:rPr lang="en-GB" sz="1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12-24  </a:t>
            </a:r>
            <a:r>
              <a:rPr lang="en-GB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hours)</a:t>
            </a:r>
          </a:p>
          <a:p>
            <a:pPr marL="0" indent="0">
              <a:buNone/>
            </a:pPr>
            <a:r>
              <a:rPr lang="en-IN" sz="1800" dirty="0" smtClean="0">
                <a:latin typeface="Comic Sans MS" panose="030F0702030302020204" pitchFamily="66" charset="0"/>
              </a:rPr>
              <a:t>	sulphadimidine, sulfamethoxazole, </a:t>
            </a:r>
            <a:r>
              <a:rPr lang="en-IN" sz="1800" dirty="0" err="1" smtClean="0">
                <a:latin typeface="Comic Sans MS" panose="030F0702030302020204" pitchFamily="66" charset="0"/>
              </a:rPr>
              <a:t>sulfasimazole</a:t>
            </a:r>
            <a:r>
              <a:rPr lang="en-IN" sz="1800" dirty="0">
                <a:latin typeface="Comic Sans MS" panose="030F0702030302020204" pitchFamily="66" charset="0"/>
              </a:rPr>
              <a:t>, </a:t>
            </a:r>
            <a:r>
              <a:rPr lang="en-IN" sz="1800" dirty="0" smtClean="0">
                <a:latin typeface="Comic Sans MS" panose="030F0702030302020204" pitchFamily="66" charset="0"/>
              </a:rPr>
              <a:t>	</a:t>
            </a:r>
            <a:r>
              <a:rPr lang="en-IN" sz="1800" dirty="0" err="1" smtClean="0">
                <a:latin typeface="Comic Sans MS" panose="030F0702030302020204" pitchFamily="66" charset="0"/>
              </a:rPr>
              <a:t>sulfamoxole</a:t>
            </a:r>
            <a:r>
              <a:rPr lang="en-IN" sz="1800" dirty="0" smtClean="0">
                <a:latin typeface="Comic Sans MS" panose="030F0702030302020204" pitchFamily="66" charset="0"/>
              </a:rPr>
              <a:t>, </a:t>
            </a:r>
            <a:r>
              <a:rPr lang="en-IN" sz="1800" dirty="0" err="1" smtClean="0">
                <a:latin typeface="Comic Sans MS" panose="030F0702030302020204" pitchFamily="66" charset="0"/>
              </a:rPr>
              <a:t>sulfaphenazole</a:t>
            </a:r>
            <a:endParaRPr lang="en-IN" sz="1800" dirty="0" smtClean="0">
              <a:latin typeface="Comic Sans MS" panose="030F0702030302020204" pitchFamily="66" charset="0"/>
            </a:endParaRPr>
          </a:p>
          <a:p>
            <a:r>
              <a:rPr lang="en-IN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L</a:t>
            </a:r>
            <a:r>
              <a:rPr lang="en-IN" sz="1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ong acting- </a:t>
            </a:r>
            <a:r>
              <a:rPr lang="en-GB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(duration </a:t>
            </a:r>
            <a:r>
              <a:rPr lang="en-GB" sz="1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24-48 </a:t>
            </a:r>
            <a:r>
              <a:rPr lang="en-GB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hours</a:t>
            </a:r>
            <a:r>
              <a:rPr lang="en-GB" sz="1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)</a:t>
            </a:r>
            <a:endParaRPr lang="en-IN" sz="18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lvl="0" indent="0">
              <a:buNone/>
            </a:pPr>
            <a:r>
              <a:rPr lang="en-IN" sz="1800" dirty="0">
                <a:latin typeface="Comic Sans MS" panose="030F0702030302020204" pitchFamily="66" charset="0"/>
              </a:rPr>
              <a:t>	</a:t>
            </a:r>
            <a:r>
              <a:rPr lang="en-IN" sz="1800" dirty="0" err="1" smtClean="0">
                <a:latin typeface="Comic Sans MS" panose="030F0702030302020204" pitchFamily="66" charset="0"/>
              </a:rPr>
              <a:t>sulphadimethoxine</a:t>
            </a:r>
            <a:r>
              <a:rPr lang="en-IN" sz="1800" dirty="0" smtClean="0">
                <a:latin typeface="Comic Sans MS" panose="030F0702030302020204" pitchFamily="66" charset="0"/>
              </a:rPr>
              <a:t>,</a:t>
            </a:r>
            <a:r>
              <a:rPr lang="en-IN" sz="1800" dirty="0">
                <a:latin typeface="Comic Sans MS" panose="030F0702030302020204" pitchFamily="66" charset="0"/>
              </a:rPr>
              <a:t> </a:t>
            </a:r>
            <a:r>
              <a:rPr lang="en-IN" sz="1800" dirty="0" err="1" smtClean="0">
                <a:latin typeface="Comic Sans MS" panose="030F0702030302020204" pitchFamily="66" charset="0"/>
              </a:rPr>
              <a:t>sulfamethoxypyridazine</a:t>
            </a:r>
            <a:r>
              <a:rPr lang="en-IN" sz="1800" dirty="0" smtClean="0">
                <a:latin typeface="Comic Sans MS" panose="030F0702030302020204" pitchFamily="66" charset="0"/>
              </a:rPr>
              <a:t>,</a:t>
            </a:r>
            <a:r>
              <a:rPr lang="en-IN" sz="1800" b="1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IN" sz="18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	</a:t>
            </a:r>
            <a:r>
              <a:rPr lang="en-IN" sz="1800" dirty="0" smtClean="0">
                <a:latin typeface="Comic Sans MS" panose="030F0702030302020204" pitchFamily="66" charset="0"/>
              </a:rPr>
              <a:t>Sulfaethoxypyridazine, and </a:t>
            </a:r>
            <a:r>
              <a:rPr lang="en-IN" sz="1800" dirty="0" err="1" smtClean="0">
                <a:latin typeface="Comic Sans MS" panose="030F0702030302020204" pitchFamily="66" charset="0"/>
              </a:rPr>
              <a:t>Sulfachloropyridazine</a:t>
            </a:r>
            <a:endParaRPr lang="en-US" sz="1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IN" sz="1800" dirty="0" smtClean="0">
              <a:latin typeface="Comic Sans MS" panose="030F0702030302020204" pitchFamily="66" charset="0"/>
            </a:endParaRPr>
          </a:p>
          <a:p>
            <a:r>
              <a:rPr lang="en-GB" sz="1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Ultra </a:t>
            </a:r>
            <a:r>
              <a:rPr lang="en-IN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long acting- </a:t>
            </a:r>
            <a:endParaRPr lang="en-IN" sz="18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IN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	</a:t>
            </a:r>
            <a:r>
              <a:rPr lang="en-IN" sz="1800" dirty="0" err="1" smtClean="0">
                <a:latin typeface="Comic Sans MS" panose="030F0702030302020204" pitchFamily="66" charset="0"/>
              </a:rPr>
              <a:t>sulfadoxine</a:t>
            </a:r>
            <a:r>
              <a:rPr lang="en-IN" sz="1800" dirty="0" smtClean="0">
                <a:latin typeface="Comic Sans MS" panose="030F0702030302020204" pitchFamily="66" charset="0"/>
              </a:rPr>
              <a:t>, </a:t>
            </a:r>
            <a:r>
              <a:rPr lang="en-IN" sz="1800" dirty="0" err="1" smtClean="0">
                <a:latin typeface="Comic Sans MS" panose="030F0702030302020204" pitchFamily="66" charset="0"/>
              </a:rPr>
              <a:t>sulphamethopyrazine</a:t>
            </a:r>
            <a:endParaRPr lang="en-IN" sz="1800" dirty="0" smtClean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25154" y="1758462"/>
            <a:ext cx="371035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Locally </a:t>
            </a:r>
            <a:r>
              <a:rPr lang="en-GB" dirty="0">
                <a:solidFill>
                  <a:srgbClr val="00B050"/>
                </a:solidFill>
                <a:latin typeface="Comic Sans MS" panose="030F0702030302020204" pitchFamily="66" charset="0"/>
              </a:rPr>
              <a:t>acting Sulphonamides</a:t>
            </a:r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—</a:t>
            </a:r>
          </a:p>
          <a:p>
            <a:endParaRPr lang="en-GB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Gut acting </a:t>
            </a:r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Sulphonamides</a:t>
            </a:r>
            <a:r>
              <a:rPr lang="en-GB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—</a:t>
            </a:r>
          </a:p>
          <a:p>
            <a:r>
              <a:rPr lang="en-IN" dirty="0" smtClean="0">
                <a:latin typeface="Comic Sans MS" panose="030F0702030302020204" pitchFamily="66" charset="0"/>
              </a:rPr>
              <a:t>	</a:t>
            </a:r>
            <a:r>
              <a:rPr lang="en-IN" dirty="0" err="1" smtClean="0">
                <a:latin typeface="Comic Sans MS" panose="030F0702030302020204" pitchFamily="66" charset="0"/>
              </a:rPr>
              <a:t>Succinylsulfathiazole</a:t>
            </a:r>
            <a:r>
              <a:rPr lang="en-IN" dirty="0" smtClean="0">
                <a:latin typeface="Comic Sans MS" panose="030F0702030302020204" pitchFamily="66" charset="0"/>
              </a:rPr>
              <a:t>, 	phthalylsulfathiazole</a:t>
            </a:r>
            <a:endParaRPr lang="en-GB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r>
              <a:rPr lang="en-IN" dirty="0" smtClean="0">
                <a:latin typeface="Comic Sans MS" panose="030F0702030302020204" pitchFamily="66" charset="0"/>
              </a:rPr>
              <a:t>	</a:t>
            </a:r>
            <a:r>
              <a:rPr lang="en-IN" dirty="0" err="1" smtClean="0">
                <a:latin typeface="Comic Sans MS" panose="030F0702030302020204" pitchFamily="66" charset="0"/>
              </a:rPr>
              <a:t>Phthalylsulfacitamide</a:t>
            </a:r>
            <a:r>
              <a:rPr lang="en-IN" dirty="0" smtClean="0">
                <a:latin typeface="Comic Sans MS" panose="030F0702030302020204" pitchFamily="66" charset="0"/>
              </a:rPr>
              <a:t>, </a:t>
            </a:r>
          </a:p>
          <a:p>
            <a:r>
              <a:rPr lang="en-IN" dirty="0" smtClean="0">
                <a:latin typeface="Comic Sans MS" panose="030F0702030302020204" pitchFamily="66" charset="0"/>
              </a:rPr>
              <a:t>	</a:t>
            </a:r>
            <a:r>
              <a:rPr lang="en-IN" dirty="0" err="1" smtClean="0">
                <a:latin typeface="Comic Sans MS" panose="030F0702030302020204" pitchFamily="66" charset="0"/>
              </a:rPr>
              <a:t>sulphaguinidine</a:t>
            </a:r>
            <a:r>
              <a:rPr lang="en-IN" dirty="0" smtClean="0">
                <a:latin typeface="Comic Sans MS" panose="030F0702030302020204" pitchFamily="66" charset="0"/>
              </a:rPr>
              <a:t> and</a:t>
            </a:r>
          </a:p>
          <a:p>
            <a:r>
              <a:rPr lang="en-IN" dirty="0" smtClean="0">
                <a:latin typeface="Comic Sans MS" panose="030F0702030302020204" pitchFamily="66" charset="0"/>
              </a:rPr>
              <a:t>	sulfasalazine</a:t>
            </a:r>
            <a:endParaRPr lang="en-IN" dirty="0">
              <a:latin typeface="Comic Sans MS" panose="030F0702030302020204" pitchFamily="66" charset="0"/>
            </a:endParaRPr>
          </a:p>
          <a:p>
            <a:endParaRPr lang="en-IN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Topical </a:t>
            </a:r>
            <a:r>
              <a:rPr lang="en-IN" dirty="0">
                <a:solidFill>
                  <a:srgbClr val="0070C0"/>
                </a:solidFill>
                <a:latin typeface="Comic Sans MS" panose="030F0702030302020204" pitchFamily="66" charset="0"/>
              </a:rPr>
              <a:t>agents- </a:t>
            </a:r>
            <a:endParaRPr lang="en-IN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r>
              <a:rPr lang="en-IN" dirty="0" smtClean="0">
                <a:latin typeface="Comic Sans MS" panose="030F0702030302020204" pitchFamily="66" charset="0"/>
              </a:rPr>
              <a:t>	Silver </a:t>
            </a:r>
            <a:r>
              <a:rPr lang="en-IN" dirty="0">
                <a:latin typeface="Comic Sans MS" panose="030F0702030302020204" pitchFamily="66" charset="0"/>
              </a:rPr>
              <a:t>sulfadiazine, </a:t>
            </a:r>
            <a:endParaRPr lang="en-IN" dirty="0" smtClean="0">
              <a:latin typeface="Comic Sans MS" panose="030F0702030302020204" pitchFamily="66" charset="0"/>
            </a:endParaRPr>
          </a:p>
          <a:p>
            <a:r>
              <a:rPr lang="en-IN" dirty="0" smtClean="0">
                <a:latin typeface="Comic Sans MS" panose="030F0702030302020204" pitchFamily="66" charset="0"/>
              </a:rPr>
              <a:t>	mafenide</a:t>
            </a:r>
            <a:r>
              <a:rPr lang="en-IN" dirty="0">
                <a:latin typeface="Comic Sans MS" panose="030F0702030302020204" pitchFamily="66" charset="0"/>
              </a:rPr>
              <a:t>, </a:t>
            </a:r>
            <a:endParaRPr lang="en-IN" dirty="0" smtClean="0">
              <a:latin typeface="Comic Sans MS" panose="030F0702030302020204" pitchFamily="66" charset="0"/>
            </a:endParaRPr>
          </a:p>
          <a:p>
            <a:r>
              <a:rPr lang="en-IN" dirty="0">
                <a:latin typeface="Comic Sans MS" panose="030F0702030302020204" pitchFamily="66" charset="0"/>
              </a:rPr>
              <a:t>	</a:t>
            </a:r>
            <a:r>
              <a:rPr lang="en-IN" dirty="0" smtClean="0">
                <a:latin typeface="Comic Sans MS" panose="030F0702030302020204" pitchFamily="66" charset="0"/>
              </a:rPr>
              <a:t>sulfacitamide</a:t>
            </a:r>
            <a:endParaRPr lang="en-IN" dirty="0">
              <a:latin typeface="Comic Sans MS" panose="030F0702030302020204" pitchFamily="66" charset="0"/>
            </a:endParaRPr>
          </a:p>
          <a:p>
            <a:endParaRPr lang="en-GB" dirty="0">
              <a:solidFill>
                <a:srgbClr val="0070C0"/>
              </a:solidFill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366337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Classification </a:t>
            </a:r>
            <a:r>
              <a:rPr lang="en-GB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of Sulphonamide </a:t>
            </a:r>
            <a:r>
              <a:rPr lang="en-GB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en-GB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en-GB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O</a:t>
            </a:r>
            <a:r>
              <a:rPr lang="en-GB" sz="24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n the basis of clinical uses</a:t>
            </a:r>
            <a:endParaRPr lang="en-IN" sz="24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Sulfonamides </a:t>
            </a: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used topically </a:t>
            </a:r>
          </a:p>
          <a:p>
            <a:r>
              <a:rPr lang="en-US" dirty="0">
                <a:solidFill>
                  <a:srgbClr val="00B0F0"/>
                </a:solidFill>
                <a:latin typeface="Comic Sans MS" panose="030F0702030302020204" pitchFamily="66" charset="0"/>
              </a:rPr>
              <a:t>To treat eye infection: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	</a:t>
            </a:r>
            <a:r>
              <a:rPr lang="en-US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Sulfacetamide </a:t>
            </a:r>
            <a:r>
              <a:rPr lang="en-US" dirty="0">
                <a:solidFill>
                  <a:srgbClr val="92D050"/>
                </a:solidFill>
                <a:latin typeface="Comic Sans MS" panose="030F0702030302020204" pitchFamily="66" charset="0"/>
              </a:rPr>
              <a:t>Sodium</a:t>
            </a:r>
            <a:r>
              <a:rPr lang="en-US" dirty="0">
                <a:solidFill>
                  <a:srgbClr val="0070C0"/>
                </a:solidFill>
                <a:latin typeface="Comic Sans MS" panose="030F0702030302020204" pitchFamily="66" charset="0"/>
              </a:rPr>
              <a:t>: </a:t>
            </a:r>
            <a:endParaRPr lang="en-US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mic Sans MS" panose="030F0702030302020204" pitchFamily="66" charset="0"/>
              </a:rPr>
              <a:t>As </a:t>
            </a:r>
            <a:r>
              <a:rPr lang="en-US" sz="1800" dirty="0">
                <a:latin typeface="Comic Sans MS" panose="030F0702030302020204" pitchFamily="66" charset="0"/>
              </a:rPr>
              <a:t>30% Solution or 10% Ointment (highly </a:t>
            </a:r>
            <a:r>
              <a:rPr lang="en-US" sz="1800" dirty="0" smtClean="0">
                <a:latin typeface="Comic Sans MS" panose="030F0702030302020204" pitchFamily="66" charset="0"/>
              </a:rPr>
              <a:t>Soluble </a:t>
            </a:r>
          </a:p>
          <a:p>
            <a:pPr marL="0" indent="0">
              <a:buNone/>
            </a:pPr>
            <a:r>
              <a:rPr lang="en-US" sz="1800" dirty="0" smtClean="0">
                <a:latin typeface="Comic Sans MS" panose="030F0702030302020204" pitchFamily="66" charset="0"/>
              </a:rPr>
              <a:t>and </a:t>
            </a:r>
            <a:r>
              <a:rPr lang="en-US" sz="1800" dirty="0">
                <a:latin typeface="Comic Sans MS" panose="030F0702030302020204" pitchFamily="66" charset="0"/>
              </a:rPr>
              <a:t>yield </a:t>
            </a:r>
            <a:r>
              <a:rPr lang="en-US" sz="1800" dirty="0" smtClean="0">
                <a:latin typeface="Comic Sans MS" panose="030F0702030302020204" pitchFamily="66" charset="0"/>
              </a:rPr>
              <a:t>nonirritating </a:t>
            </a:r>
            <a:r>
              <a:rPr lang="en-US" sz="1800" dirty="0">
                <a:latin typeface="Comic Sans MS" panose="030F0702030302020204" pitchFamily="66" charset="0"/>
              </a:rPr>
              <a:t>neutral solution).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b="1" dirty="0">
                <a:solidFill>
                  <a:srgbClr val="00B0F0"/>
                </a:solidFill>
                <a:latin typeface="Comic Sans MS" panose="030F0702030302020204" pitchFamily="66" charset="0"/>
              </a:rPr>
              <a:t>To treat burn and wound infections </a:t>
            </a:r>
            <a:r>
              <a:rPr lang="en-US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: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  <a:latin typeface="Comic Sans MS" panose="030F0702030302020204" pitchFamily="66" charset="0"/>
              </a:rPr>
              <a:t>	</a:t>
            </a:r>
            <a:r>
              <a:rPr lang="en-US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Mafenide </a:t>
            </a:r>
            <a:r>
              <a:rPr lang="en-US" dirty="0">
                <a:solidFill>
                  <a:srgbClr val="92D050"/>
                </a:solidFill>
                <a:latin typeface="Comic Sans MS" panose="030F0702030302020204" pitchFamily="66" charset="0"/>
              </a:rPr>
              <a:t>(</a:t>
            </a:r>
            <a:r>
              <a:rPr lang="en-US" dirty="0" err="1">
                <a:solidFill>
                  <a:srgbClr val="92D050"/>
                </a:solidFill>
                <a:latin typeface="Comic Sans MS" panose="030F0702030302020204" pitchFamily="66" charset="0"/>
              </a:rPr>
              <a:t>Sulfamylon</a:t>
            </a:r>
            <a:r>
              <a:rPr lang="en-US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),</a:t>
            </a:r>
          </a:p>
          <a:p>
            <a:pPr marL="0" indent="0">
              <a:buNone/>
            </a:pPr>
            <a:r>
              <a:rPr lang="en-US" dirty="0">
                <a:solidFill>
                  <a:srgbClr val="92D050"/>
                </a:solidFill>
                <a:latin typeface="Comic Sans MS" panose="030F0702030302020204" pitchFamily="66" charset="0"/>
              </a:rPr>
              <a:t>	</a:t>
            </a:r>
            <a:r>
              <a:rPr lang="en-US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 </a:t>
            </a:r>
            <a:r>
              <a:rPr lang="en-US" dirty="0">
                <a:solidFill>
                  <a:srgbClr val="92D050"/>
                </a:solidFill>
                <a:latin typeface="Comic Sans MS" panose="030F0702030302020204" pitchFamily="66" charset="0"/>
              </a:rPr>
              <a:t>silver Sulfadiazine</a:t>
            </a:r>
          </a:p>
          <a:p>
            <a:pPr marL="0" indent="0">
              <a:buNone/>
            </a:pPr>
            <a:endParaRPr lang="en-IN" dirty="0"/>
          </a:p>
        </p:txBody>
      </p:sp>
      <p:pic>
        <p:nvPicPr>
          <p:cNvPr id="1026" name="Picture 2" descr="https://www.walgreens.com/images/drug/01001680382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3099" y="1690688"/>
            <a:ext cx="2743200" cy="2057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Mylan Pharmaceuticals 5107906238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3099" y="3933825"/>
            <a:ext cx="2743200" cy="2057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8566531" y="6152634"/>
            <a:ext cx="26789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Source  : Google image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6631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8538" y="1179635"/>
            <a:ext cx="10515600" cy="5161084"/>
          </a:xfrm>
        </p:spPr>
        <p:txBody>
          <a:bodyPr>
            <a:normAutofit fontScale="32500" lnSpcReduction="20000"/>
          </a:bodyPr>
          <a:lstStyle/>
          <a:p>
            <a:pPr marL="0" lv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en-IN" sz="62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/>
              </a:rPr>
              <a:t>Sulphonamides </a:t>
            </a:r>
            <a:r>
              <a:rPr lang="en-IN" sz="6200" b="1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/>
              </a:rPr>
              <a:t>used to treat gut infections (Gut-active </a:t>
            </a:r>
            <a:r>
              <a:rPr lang="en-IN" sz="62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/>
              </a:rPr>
              <a:t>Sulphonamides)</a:t>
            </a:r>
          </a:p>
          <a:p>
            <a:pPr marL="0" lvl="0" indent="0" algn="just">
              <a:lnSpc>
                <a:spcPct val="120000"/>
              </a:lnSpc>
              <a:spcAft>
                <a:spcPts val="800"/>
              </a:spcAft>
              <a:buNone/>
            </a:pPr>
            <a:r>
              <a:rPr lang="en-IN" sz="6200" b="1" dirty="0" smtClean="0">
                <a:latin typeface="Comic Sans MS" panose="030F0702030302020204" pitchFamily="66" charset="0"/>
                <a:ea typeface="Calibri" panose="020F0502020204030204" pitchFamily="34" charset="0"/>
                <a:cs typeface="Mangal"/>
              </a:rPr>
              <a:t>	Phthalylsulpfthiazole</a:t>
            </a:r>
          </a:p>
          <a:p>
            <a:pPr marL="0" lvl="0" indent="0" algn="just">
              <a:lnSpc>
                <a:spcPct val="120000"/>
              </a:lnSpc>
              <a:spcAft>
                <a:spcPts val="800"/>
              </a:spcAft>
              <a:buNone/>
            </a:pPr>
            <a:r>
              <a:rPr lang="en-IN" sz="6200" b="1" dirty="0">
                <a:latin typeface="Comic Sans MS" panose="030F0702030302020204" pitchFamily="66" charset="0"/>
                <a:ea typeface="Calibri" panose="020F0502020204030204" pitchFamily="34" charset="0"/>
                <a:cs typeface="Mangal"/>
              </a:rPr>
              <a:t>	</a:t>
            </a:r>
            <a:r>
              <a:rPr lang="en-IN" sz="6200" b="1" dirty="0" err="1" smtClean="0">
                <a:latin typeface="Comic Sans MS" panose="030F0702030302020204" pitchFamily="66" charset="0"/>
                <a:ea typeface="Calibri" panose="020F0502020204030204" pitchFamily="34" charset="0"/>
                <a:cs typeface="Mangal"/>
              </a:rPr>
              <a:t>Succinylsufathiazole</a:t>
            </a:r>
            <a:endParaRPr lang="en-IN" sz="6200" b="1" dirty="0" smtClean="0">
              <a:latin typeface="Comic Sans MS" panose="030F0702030302020204" pitchFamily="66" charset="0"/>
              <a:ea typeface="Calibri" panose="020F0502020204030204" pitchFamily="34" charset="0"/>
              <a:cs typeface="Mangal"/>
            </a:endParaRPr>
          </a:p>
          <a:p>
            <a:pPr marL="0" indent="0" algn="just">
              <a:lnSpc>
                <a:spcPct val="120000"/>
              </a:lnSpc>
              <a:spcAft>
                <a:spcPts val="800"/>
              </a:spcAft>
              <a:buNone/>
            </a:pPr>
            <a:r>
              <a:rPr lang="en-IN" sz="6200" dirty="0" smtClean="0">
                <a:latin typeface="Comic Sans MS" panose="030F0702030302020204" pitchFamily="66" charset="0"/>
              </a:rPr>
              <a:t>	</a:t>
            </a:r>
            <a:r>
              <a:rPr lang="en-IN" sz="6200" b="1" dirty="0" err="1" smtClean="0">
                <a:latin typeface="Comic Sans MS" panose="030F0702030302020204" pitchFamily="66" charset="0"/>
              </a:rPr>
              <a:t>Sulphaguinidine</a:t>
            </a:r>
            <a:r>
              <a:rPr lang="en-GB" sz="6600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                                                      Source  : Google image </a:t>
            </a:r>
            <a:endParaRPr lang="en-IN" sz="6200" b="1" dirty="0">
              <a:latin typeface="Comic Sans MS" panose="030F0702030302020204" pitchFamily="66" charset="0"/>
              <a:ea typeface="Calibri" panose="020F0502020204030204" pitchFamily="34" charset="0"/>
              <a:cs typeface="Mangal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IN" sz="6200" dirty="0">
                <a:latin typeface="Comic Sans MS" panose="030F0702030302020204" pitchFamily="66" charset="0"/>
                <a:ea typeface="Calibri" panose="020F0502020204030204" pitchFamily="34" charset="0"/>
                <a:cs typeface="Mangal"/>
              </a:rPr>
              <a:t>These are poorly soluble and are not absorbed from GIT. </a:t>
            </a:r>
            <a:r>
              <a:rPr lang="en-IN" sz="62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/>
              </a:rPr>
              <a:t>Phthalylsulpfthiazole and </a:t>
            </a:r>
            <a:r>
              <a:rPr lang="en-IN" sz="6200" b="1" dirty="0" err="1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/>
              </a:rPr>
              <a:t>Succinylsufathiazole</a:t>
            </a:r>
            <a:r>
              <a:rPr lang="en-IN" sz="62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/>
              </a:rPr>
              <a:t> </a:t>
            </a:r>
            <a:r>
              <a:rPr lang="en-IN" sz="6200" dirty="0">
                <a:latin typeface="Comic Sans MS" panose="030F0702030302020204" pitchFamily="66" charset="0"/>
                <a:ea typeface="Calibri" panose="020F0502020204030204" pitchFamily="34" charset="0"/>
                <a:cs typeface="Mangal"/>
              </a:rPr>
              <a:t>are inactive as such and hydrolyse in the GIT by intestinal micro flora to </a:t>
            </a:r>
            <a:r>
              <a:rPr lang="en-IN" sz="62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/>
              </a:rPr>
              <a:t>phthalic and Succinic acid and active Sulfathiazole</a:t>
            </a:r>
            <a:r>
              <a:rPr lang="en-IN" sz="6200" dirty="0">
                <a:latin typeface="Comic Sans MS" panose="030F0702030302020204" pitchFamily="66" charset="0"/>
                <a:ea typeface="Calibri" panose="020F0502020204030204" pitchFamily="34" charset="0"/>
                <a:cs typeface="Mangal"/>
              </a:rPr>
              <a:t>. 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IN" sz="6200" dirty="0">
                <a:latin typeface="Comic Sans MS" panose="030F0702030302020204" pitchFamily="66" charset="0"/>
                <a:ea typeface="Calibri" panose="020F0502020204030204" pitchFamily="34" charset="0"/>
                <a:cs typeface="Mangal"/>
              </a:rPr>
              <a:t> </a:t>
            </a:r>
            <a:r>
              <a:rPr lang="en-IN" sz="6200" dirty="0" err="1">
                <a:latin typeface="Comic Sans MS" panose="030F0702030302020204" pitchFamily="66" charset="0"/>
                <a:ea typeface="Calibri" panose="020F0502020204030204" pitchFamily="34" charset="0"/>
                <a:cs typeface="Mangal"/>
              </a:rPr>
              <a:t>Salicylazosulfapyridine</a:t>
            </a:r>
            <a:r>
              <a:rPr lang="en-IN" sz="6200" dirty="0">
                <a:latin typeface="Comic Sans MS" panose="030F0702030302020204" pitchFamily="66" charset="0"/>
                <a:ea typeface="Calibri" panose="020F0502020204030204" pitchFamily="34" charset="0"/>
                <a:cs typeface="Mangal"/>
              </a:rPr>
              <a:t> (Sulfasalazine) is also hydrolysed in large intestine to </a:t>
            </a:r>
            <a:r>
              <a:rPr lang="en-IN" sz="6200" b="1" dirty="0" err="1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/>
              </a:rPr>
              <a:t>Sulfapyridine</a:t>
            </a:r>
            <a:r>
              <a:rPr lang="en-IN" sz="62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/>
              </a:rPr>
              <a:t> and </a:t>
            </a:r>
            <a:r>
              <a:rPr lang="en-IN" sz="6200" b="1" dirty="0" err="1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/>
              </a:rPr>
              <a:t>aminosalicyclic</a:t>
            </a:r>
            <a:r>
              <a:rPr lang="en-IN" sz="62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/>
              </a:rPr>
              <a:t> acid (anti-inflammatory agent) and is used in ulcerative Colitis in Dogs.</a:t>
            </a:r>
            <a:endParaRPr lang="en-US" sz="6200" b="1" dirty="0">
              <a:solidFill>
                <a:srgbClr val="00B0F0"/>
              </a:solidFill>
              <a:latin typeface="Comic Sans MS" panose="030F0702030302020204" pitchFamily="66" charset="0"/>
              <a:ea typeface="Calibri" panose="020F0502020204030204" pitchFamily="34" charset="0"/>
              <a:cs typeface="Mangal"/>
            </a:endParaRPr>
          </a:p>
          <a:p>
            <a:endParaRPr lang="en-IN" dirty="0"/>
          </a:p>
        </p:txBody>
      </p:sp>
      <p:pic>
        <p:nvPicPr>
          <p:cNvPr id="2050" name="Picture 2" descr="Sulphaguanidine Bolus, Packaging Type: Bolu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9309" y="1612899"/>
            <a:ext cx="3358660" cy="1104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36046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IN" sz="24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Sulfonamides</a:t>
            </a:r>
            <a:r>
              <a:rPr lang="en-IN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used to treat urinary tract </a:t>
            </a:r>
            <a:r>
              <a:rPr lang="en-IN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infections</a:t>
            </a:r>
            <a:r>
              <a:rPr lang="en-IN" sz="2400" dirty="0" smtClean="0">
                <a:latin typeface="Comic Sans MS" panose="030F0702030302020204" pitchFamily="66" charset="0"/>
              </a:rPr>
              <a:t>:</a:t>
            </a:r>
          </a:p>
          <a:p>
            <a:pPr marL="0" lvl="0" indent="0">
              <a:buNone/>
            </a:pPr>
            <a:r>
              <a:rPr lang="en-IN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	</a:t>
            </a:r>
            <a:r>
              <a:rPr lang="en-IN" sz="24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Sulfisoxazole </a:t>
            </a:r>
            <a:r>
              <a:rPr lang="en-IN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(</a:t>
            </a:r>
            <a:r>
              <a:rPr lang="en-IN" sz="2400" b="1" dirty="0" err="1">
                <a:solidFill>
                  <a:srgbClr val="0070C0"/>
                </a:solidFill>
                <a:latin typeface="Comic Sans MS" panose="030F0702030302020204" pitchFamily="66" charset="0"/>
              </a:rPr>
              <a:t>Sulfafurazole</a:t>
            </a:r>
            <a:r>
              <a:rPr lang="en-IN" sz="24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),</a:t>
            </a:r>
          </a:p>
          <a:p>
            <a:pPr marL="0" lvl="0" indent="0">
              <a:buNone/>
            </a:pPr>
            <a:r>
              <a:rPr lang="en-IN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	</a:t>
            </a:r>
            <a:r>
              <a:rPr lang="en-IN" sz="2400" b="1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Sulphisomidine</a:t>
            </a:r>
            <a:r>
              <a:rPr lang="en-IN" sz="2400" dirty="0" smtClean="0">
                <a:latin typeface="Comic Sans MS" panose="030F0702030302020204" pitchFamily="66" charset="0"/>
              </a:rPr>
              <a:t> </a:t>
            </a:r>
            <a:endParaRPr lang="en-IN" sz="2400" dirty="0">
              <a:latin typeface="Comic Sans MS" panose="030F0702030302020204" pitchFamily="66" charset="0"/>
            </a:endParaRPr>
          </a:p>
          <a:p>
            <a:pPr lvl="0"/>
            <a:r>
              <a:rPr lang="en-IN" sz="2400" dirty="0">
                <a:latin typeface="Comic Sans MS" panose="030F0702030302020204" pitchFamily="66" charset="0"/>
              </a:rPr>
              <a:t>These are highly water soluble, rapidly excreted via urine, mostly </a:t>
            </a:r>
            <a:r>
              <a:rPr lang="en-IN" sz="2400" dirty="0" smtClean="0">
                <a:latin typeface="Comic Sans MS" panose="030F0702030302020204" pitchFamily="66" charset="0"/>
              </a:rPr>
              <a:t>unchanged.</a:t>
            </a:r>
          </a:p>
          <a:p>
            <a:pPr marL="0" lvl="0" indent="0">
              <a:buNone/>
            </a:pPr>
            <a:endParaRPr lang="en-IN" sz="2400" dirty="0">
              <a:latin typeface="Comic Sans MS" panose="030F0702030302020204" pitchFamily="66" charset="0"/>
            </a:endParaRPr>
          </a:p>
          <a:p>
            <a:pPr lvl="0"/>
            <a:r>
              <a:rPr lang="en-IN" sz="2400" dirty="0">
                <a:latin typeface="Comic Sans MS" panose="030F0702030302020204" pitchFamily="66" charset="0"/>
              </a:rPr>
              <a:t> Undergo </a:t>
            </a:r>
            <a:r>
              <a:rPr lang="en-IN" sz="2400" dirty="0">
                <a:solidFill>
                  <a:srgbClr val="92D050"/>
                </a:solidFill>
                <a:latin typeface="Comic Sans MS" panose="030F0702030302020204" pitchFamily="66" charset="0"/>
              </a:rPr>
              <a:t>least acetylation or acetylated crystals are highly soluble even in acid urine </a:t>
            </a:r>
            <a:r>
              <a:rPr lang="en-IN" sz="2400" dirty="0">
                <a:latin typeface="Comic Sans MS" panose="030F0702030302020204" pitchFamily="66" charset="0"/>
              </a:rPr>
              <a:t>(So less propensity to cause </a:t>
            </a:r>
            <a:r>
              <a:rPr lang="en-IN" sz="2400" dirty="0" smtClean="0">
                <a:latin typeface="Comic Sans MS" panose="030F0702030302020204" pitchFamily="66" charset="0"/>
              </a:rPr>
              <a:t>crystalluria</a:t>
            </a:r>
            <a:r>
              <a:rPr lang="en-IN" sz="2400" dirty="0">
                <a:latin typeface="Comic Sans MS" panose="030F0702030302020204" pitchFamily="66" charset="0"/>
              </a:rPr>
              <a:t>) and attain high concentration in urinary tract.</a:t>
            </a:r>
            <a:endParaRPr lang="en-US" sz="2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669002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Sulphonamides used in meningitis</a:t>
            </a:r>
          </a:p>
          <a:p>
            <a:pPr marL="0" indent="0">
              <a:buNone/>
            </a:pPr>
            <a:r>
              <a:rPr lang="en-GB" b="1" dirty="0" smtClean="0">
                <a:latin typeface="Comic Sans MS" panose="030F0702030302020204" pitchFamily="66" charset="0"/>
              </a:rPr>
              <a:t>		</a:t>
            </a:r>
            <a:r>
              <a:rPr lang="en-GB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Sulphadiazine</a:t>
            </a:r>
          </a:p>
          <a:p>
            <a:pPr marL="0" indent="0">
              <a:buNone/>
            </a:pPr>
            <a:r>
              <a:rPr lang="en-IN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		</a:t>
            </a:r>
            <a:r>
              <a:rPr lang="en-IN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Sulphadimidine</a:t>
            </a:r>
            <a:endParaRPr lang="en-IN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IN" b="1" dirty="0" smtClean="0">
              <a:latin typeface="Comic Sans MS" panose="030F0702030302020204" pitchFamily="66" charset="0"/>
            </a:endParaRPr>
          </a:p>
          <a:p>
            <a:r>
              <a:rPr lang="en-IN" b="1" dirty="0">
                <a:solidFill>
                  <a:srgbClr val="FF0000"/>
                </a:solidFill>
                <a:latin typeface="Comic Sans MS" panose="030F0702030302020204" pitchFamily="66" charset="0"/>
              </a:rPr>
              <a:t>Sulphonamides used </a:t>
            </a:r>
            <a:r>
              <a:rPr lang="en-IN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 respiratory tract infection</a:t>
            </a:r>
          </a:p>
          <a:p>
            <a:pPr marL="0" indent="0">
              <a:buNone/>
            </a:pPr>
            <a:r>
              <a:rPr lang="en-GB" b="1" dirty="0" smtClean="0">
                <a:latin typeface="Comic Sans MS" panose="030F0702030302020204" pitchFamily="66" charset="0"/>
              </a:rPr>
              <a:t>		</a:t>
            </a:r>
            <a:r>
              <a:rPr lang="en-GB" b="1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Sulphaphenazine</a:t>
            </a:r>
            <a:endParaRPr lang="en-GB" b="1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		</a:t>
            </a:r>
            <a:r>
              <a:rPr lang="en-GB" b="1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cotrimoxazole</a:t>
            </a:r>
            <a:endParaRPr lang="en-IN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pic>
        <p:nvPicPr>
          <p:cNvPr id="3074" name="Picture 2" descr="Sulphadiazine Tablet, Packaging Size: 10x10 Table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5145" y="1686535"/>
            <a:ext cx="2381250" cy="1790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8706231" y="3498334"/>
            <a:ext cx="26789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Source  : Google image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1636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30152"/>
          </a:xfrm>
        </p:spPr>
        <p:txBody>
          <a:bodyPr>
            <a:normAutofit fontScale="92500" lnSpcReduction="20000"/>
          </a:bodyPr>
          <a:lstStyle/>
          <a:p>
            <a:r>
              <a:rPr lang="en-IN" dirty="0">
                <a:solidFill>
                  <a:srgbClr val="FF0000"/>
                </a:solidFill>
                <a:latin typeface="Comic Sans MS" panose="030F0702030302020204" pitchFamily="66" charset="0"/>
              </a:rPr>
              <a:t>Sulphonamides used </a:t>
            </a:r>
            <a:r>
              <a:rPr lang="en-IN" b="1" dirty="0">
                <a:solidFill>
                  <a:srgbClr val="FF0000"/>
                </a:solidFill>
                <a:latin typeface="Comic Sans MS" panose="030F0702030302020204" pitchFamily="66" charset="0"/>
              </a:rPr>
              <a:t>in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Leprosy: </a:t>
            </a:r>
          </a:p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	</a:t>
            </a:r>
            <a:r>
              <a:rPr lang="en-GB" dirty="0" smtClean="0">
                <a:latin typeface="Comic Sans MS" panose="030F0702030302020204" pitchFamily="66" charset="0"/>
              </a:rPr>
              <a:t>	</a:t>
            </a:r>
            <a:r>
              <a:rPr lang="en-GB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Dapsone, </a:t>
            </a:r>
            <a:r>
              <a:rPr lang="en-GB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solapsone</a:t>
            </a:r>
            <a:endParaRPr lang="en-GB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r>
              <a:rPr lang="en-IN" dirty="0">
                <a:solidFill>
                  <a:srgbClr val="FF0000"/>
                </a:solidFill>
                <a:latin typeface="Comic Sans MS" panose="030F0702030302020204" pitchFamily="66" charset="0"/>
              </a:rPr>
              <a:t>Sulphonamides used in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Bowl disinfection </a:t>
            </a:r>
          </a:p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	</a:t>
            </a:r>
            <a:r>
              <a:rPr lang="en-GB" dirty="0" smtClean="0">
                <a:latin typeface="Comic Sans MS" panose="030F0702030302020204" pitchFamily="66" charset="0"/>
              </a:rPr>
              <a:t>	</a:t>
            </a:r>
            <a:r>
              <a:rPr lang="en-GB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Sulphasalazine</a:t>
            </a:r>
            <a:r>
              <a:rPr lang="en-GB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, </a:t>
            </a:r>
            <a:r>
              <a:rPr lang="en-IN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phthalylsulfathiazole</a:t>
            </a:r>
            <a:endParaRPr lang="en-IN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r>
              <a:rPr lang="en-IN" dirty="0">
                <a:solidFill>
                  <a:srgbClr val="FF0000"/>
                </a:solidFill>
                <a:latin typeface="Comic Sans MS" panose="030F0702030302020204" pitchFamily="66" charset="0"/>
              </a:rPr>
              <a:t>Sulphonamides used </a:t>
            </a:r>
            <a:r>
              <a:rPr lang="en-IN" b="1" dirty="0">
                <a:solidFill>
                  <a:srgbClr val="FF0000"/>
                </a:solidFill>
                <a:latin typeface="Comic Sans MS" panose="030F0702030302020204" pitchFamily="66" charset="0"/>
              </a:rPr>
              <a:t>in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Malaria </a:t>
            </a:r>
          </a:p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	</a:t>
            </a:r>
            <a:r>
              <a:rPr lang="en-GB" dirty="0" smtClean="0">
                <a:latin typeface="Comic Sans MS" panose="030F0702030302020204" pitchFamily="66" charset="0"/>
              </a:rPr>
              <a:t>	</a:t>
            </a:r>
            <a:r>
              <a:rPr lang="en-GB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Sulphadoxine</a:t>
            </a:r>
            <a:r>
              <a:rPr lang="en-GB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+ </a:t>
            </a:r>
            <a:r>
              <a:rPr lang="en-GB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Pyrimethamine</a:t>
            </a:r>
            <a:endParaRPr lang="en-GB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r>
              <a:rPr lang="en-IN" dirty="0">
                <a:solidFill>
                  <a:srgbClr val="FF0000"/>
                </a:solidFill>
                <a:latin typeface="Comic Sans MS" panose="030F0702030302020204" pitchFamily="66" charset="0"/>
              </a:rPr>
              <a:t>Sulphonamides used in </a:t>
            </a:r>
            <a:r>
              <a:rPr lang="en-GB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Nocardiosis</a:t>
            </a:r>
            <a:endParaRPr lang="en-GB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	</a:t>
            </a:r>
            <a:r>
              <a:rPr lang="en-GB" dirty="0" smtClean="0">
                <a:latin typeface="Comic Sans MS" panose="030F0702030302020204" pitchFamily="66" charset="0"/>
              </a:rPr>
              <a:t>	</a:t>
            </a:r>
            <a:r>
              <a:rPr lang="en-GB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Sulphadiazine, </a:t>
            </a:r>
            <a:r>
              <a:rPr lang="en-IN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sulfisoxazole</a:t>
            </a:r>
            <a:endParaRPr lang="en-GB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59123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3600" b="1" dirty="0">
                <a:solidFill>
                  <a:srgbClr val="FF0000"/>
                </a:solidFill>
                <a:latin typeface="Comic Sans MS" pitchFamily="66" charset="0"/>
              </a:rPr>
              <a:t>Spectrum of activity</a:t>
            </a:r>
            <a:endParaRPr lang="en-IN" sz="3600" dirty="0">
              <a:latin typeface="Comic Sans MS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dirty="0" smtClean="0">
                <a:latin typeface="Comic Sans MS" panose="030F0702030302020204" pitchFamily="66" charset="0"/>
              </a:rPr>
              <a:t>Sulphonamides </a:t>
            </a:r>
            <a:r>
              <a:rPr lang="en-IN" sz="2400" dirty="0">
                <a:latin typeface="Comic Sans MS" panose="030F0702030302020204" pitchFamily="66" charset="0"/>
              </a:rPr>
              <a:t>are </a:t>
            </a:r>
            <a:r>
              <a:rPr lang="en-IN" sz="2400" dirty="0">
                <a:solidFill>
                  <a:srgbClr val="FFC000"/>
                </a:solidFill>
                <a:latin typeface="Comic Sans MS" panose="030F0702030302020204" pitchFamily="66" charset="0"/>
              </a:rPr>
              <a:t>broad spectrum </a:t>
            </a:r>
            <a:r>
              <a:rPr lang="en-IN" sz="2400" dirty="0" smtClean="0">
                <a:latin typeface="Comic Sans MS" panose="030F0702030302020204" pitchFamily="66" charset="0"/>
              </a:rPr>
              <a:t>antimicrobial agents.</a:t>
            </a:r>
          </a:p>
          <a:p>
            <a:r>
              <a:rPr lang="en-IN" sz="2400" dirty="0">
                <a:latin typeface="Comic Sans MS" panose="030F0702030302020204" pitchFamily="66" charset="0"/>
              </a:rPr>
              <a:t>E</a:t>
            </a:r>
            <a:r>
              <a:rPr lang="en-IN" sz="2400" dirty="0" smtClean="0">
                <a:latin typeface="Comic Sans MS" panose="030F0702030302020204" pitchFamily="66" charset="0"/>
              </a:rPr>
              <a:t>ffective against </a:t>
            </a:r>
            <a:r>
              <a:rPr lang="en-IN" sz="2400" dirty="0">
                <a:solidFill>
                  <a:srgbClr val="00B0F0"/>
                </a:solidFill>
                <a:latin typeface="Comic Sans MS" panose="030F0702030302020204" pitchFamily="66" charset="0"/>
              </a:rPr>
              <a:t>bacteria, chlamydia, </a:t>
            </a:r>
            <a:r>
              <a:rPr lang="en-IN" sz="24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toxoplasma </a:t>
            </a:r>
            <a:r>
              <a:rPr lang="en-IN" sz="2400" dirty="0">
                <a:solidFill>
                  <a:srgbClr val="00B0F0"/>
                </a:solidFill>
                <a:latin typeface="Comic Sans MS" panose="030F0702030302020204" pitchFamily="66" charset="0"/>
              </a:rPr>
              <a:t>and </a:t>
            </a:r>
            <a:r>
              <a:rPr lang="en-IN" sz="24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coccidia</a:t>
            </a:r>
            <a:r>
              <a:rPr lang="en-IN" sz="2400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en-IN" sz="24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Mycobacteria</a:t>
            </a:r>
            <a:r>
              <a:rPr lang="en-IN" sz="2400" dirty="0">
                <a:solidFill>
                  <a:srgbClr val="00B0F0"/>
                </a:solidFill>
                <a:latin typeface="Comic Sans MS" panose="030F0702030302020204" pitchFamily="66" charset="0"/>
              </a:rPr>
              <a:t>, </a:t>
            </a:r>
            <a:r>
              <a:rPr lang="en-IN" sz="24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mycoplasma  </a:t>
            </a:r>
            <a:r>
              <a:rPr lang="en-IN" sz="2400" dirty="0">
                <a:solidFill>
                  <a:srgbClr val="00B0F0"/>
                </a:solidFill>
                <a:latin typeface="Comic Sans MS" panose="030F0702030302020204" pitchFamily="66" charset="0"/>
              </a:rPr>
              <a:t>rickettsias, pseudomonas and </a:t>
            </a:r>
            <a:r>
              <a:rPr lang="en-IN" sz="2400" dirty="0" err="1">
                <a:solidFill>
                  <a:srgbClr val="00B0F0"/>
                </a:solidFill>
                <a:latin typeface="Comic Sans MS" panose="030F0702030302020204" pitchFamily="66" charset="0"/>
              </a:rPr>
              <a:t>spirochaetes</a:t>
            </a:r>
            <a:r>
              <a:rPr lang="en-IN" sz="2400" dirty="0">
                <a:solidFill>
                  <a:srgbClr val="00B0F0"/>
                </a:solidFill>
                <a:latin typeface="Comic Sans MS" panose="030F0702030302020204" pitchFamily="66" charset="0"/>
              </a:rPr>
              <a:t> </a:t>
            </a:r>
            <a:r>
              <a:rPr lang="en-IN" sz="24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are however </a:t>
            </a:r>
            <a:r>
              <a:rPr lang="en-IN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resistant</a:t>
            </a:r>
            <a:r>
              <a:rPr lang="en-IN" sz="2400" dirty="0" smtClean="0">
                <a:latin typeface="Comic Sans MS" panose="030F0702030302020204" pitchFamily="66" charset="0"/>
              </a:rPr>
              <a:t>.</a:t>
            </a:r>
          </a:p>
          <a:p>
            <a:pPr marL="0" indent="0">
              <a:buNone/>
            </a:pPr>
            <a:endParaRPr lang="en-IN" sz="2400" dirty="0" smtClean="0">
              <a:latin typeface="Comic Sans MS" panose="030F0702030302020204" pitchFamily="66" charset="0"/>
            </a:endParaRPr>
          </a:p>
          <a:p>
            <a:r>
              <a:rPr lang="en-IN" sz="2400" dirty="0" smtClean="0">
                <a:latin typeface="Comic Sans MS" panose="030F0702030302020204" pitchFamily="66" charset="0"/>
              </a:rPr>
              <a:t>They </a:t>
            </a:r>
            <a:r>
              <a:rPr lang="en-IN" sz="2400" dirty="0">
                <a:latin typeface="Comic Sans MS" panose="030F0702030302020204" pitchFamily="66" charset="0"/>
              </a:rPr>
              <a:t>are </a:t>
            </a:r>
            <a:r>
              <a:rPr lang="en-IN" sz="2400" dirty="0">
                <a:solidFill>
                  <a:srgbClr val="92D050"/>
                </a:solidFill>
                <a:latin typeface="Comic Sans MS" panose="030F0702030302020204" pitchFamily="66" charset="0"/>
              </a:rPr>
              <a:t>bacteriostatic</a:t>
            </a:r>
            <a:r>
              <a:rPr lang="en-IN" sz="2400" dirty="0">
                <a:latin typeface="Comic Sans MS" panose="030F0702030302020204" pitchFamily="66" charset="0"/>
              </a:rPr>
              <a:t> but in very high concentration, especially in </a:t>
            </a:r>
            <a:r>
              <a:rPr lang="en-IN" sz="2400" dirty="0">
                <a:solidFill>
                  <a:srgbClr val="7030A0"/>
                </a:solidFill>
                <a:latin typeface="Comic Sans MS" panose="030F0702030302020204" pitchFamily="66" charset="0"/>
              </a:rPr>
              <a:t>urinary tract, may be </a:t>
            </a:r>
            <a:r>
              <a:rPr lang="en-IN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bactericidal</a:t>
            </a:r>
            <a:r>
              <a:rPr lang="en-IN" sz="2400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en-IN" sz="2400" dirty="0" smtClean="0">
                <a:latin typeface="Comic Sans MS" panose="030F0702030302020204" pitchFamily="66" charset="0"/>
              </a:rPr>
              <a:t> Sulphonamide </a:t>
            </a:r>
            <a:r>
              <a:rPr lang="en-IN" sz="2400" dirty="0">
                <a:latin typeface="Comic Sans MS" panose="030F0702030302020204" pitchFamily="66" charset="0"/>
              </a:rPr>
              <a:t>therapy should be initiated in rapidly multiplying stage of bacteria i.e. in </a:t>
            </a:r>
            <a:r>
              <a:rPr lang="en-IN" sz="2400" dirty="0" smtClean="0">
                <a:latin typeface="Comic Sans MS" panose="030F0702030302020204" pitchFamily="66" charset="0"/>
              </a:rPr>
              <a:t>acute conditions.</a:t>
            </a:r>
          </a:p>
          <a:p>
            <a:r>
              <a:rPr lang="en-US" altLang="en-US" sz="2400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They </a:t>
            </a:r>
            <a:r>
              <a:rPr lang="en-US" altLang="en-US" sz="2400" dirty="0" smtClean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are less effective </a:t>
            </a:r>
            <a:r>
              <a:rPr lang="en-US" altLang="en-US" sz="2400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in chronic </a:t>
            </a:r>
            <a:r>
              <a:rPr lang="en-US" altLang="en-US" sz="2400" dirty="0" smtClean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diseases.</a:t>
            </a:r>
            <a:endParaRPr lang="en-IN" sz="24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81548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1938"/>
            <a:ext cx="10829192" cy="4735025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sz="2400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The sulfonamide therapy is continued till complete removal of </a:t>
            </a:r>
            <a:r>
              <a:rPr lang="en-US" altLang="en-US" sz="2400" dirty="0" smtClean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infection.</a:t>
            </a:r>
          </a:p>
          <a:p>
            <a:pPr marL="0" indent="0">
              <a:buNone/>
            </a:pPr>
            <a:endParaRPr lang="en-US" altLang="en-US" sz="2400" dirty="0" smtClean="0">
              <a:solidFill>
                <a:srgbClr val="000000"/>
              </a:solidFill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lvl="0"/>
            <a:r>
              <a:rPr lang="en-US" altLang="en-US" sz="2400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If therapy is discontinued before complete elimination of microorganisms, more resistant strains of  bacteria can emerge</a:t>
            </a:r>
            <a:r>
              <a:rPr lang="en-US" altLang="en-US" sz="2400" dirty="0" smtClean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.</a:t>
            </a:r>
          </a:p>
          <a:p>
            <a:pPr marL="0" lvl="0" indent="0">
              <a:buNone/>
            </a:pPr>
            <a:endParaRPr lang="en-US" altLang="en-US" sz="2400" dirty="0" smtClean="0">
              <a:solidFill>
                <a:srgbClr val="000000"/>
              </a:solidFill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r>
              <a:rPr lang="en-US" altLang="en-US" sz="2400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The therapeutic blood concentrations of sulfonamide ranges between </a:t>
            </a:r>
            <a:r>
              <a:rPr lang="en-US" altLang="en-US" sz="2400" dirty="0">
                <a:solidFill>
                  <a:srgbClr val="92D05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5 to 15 mg</a:t>
            </a:r>
            <a:r>
              <a:rPr lang="en-US" altLang="en-US" sz="2400" dirty="0" smtClean="0">
                <a:solidFill>
                  <a:srgbClr val="92D05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%.</a:t>
            </a:r>
          </a:p>
          <a:p>
            <a:pPr marL="0" indent="0">
              <a:buNone/>
            </a:pPr>
            <a:endParaRPr lang="en-US" altLang="en-US" sz="2400" dirty="0" smtClean="0">
              <a:solidFill>
                <a:srgbClr val="92D050"/>
              </a:solidFill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r>
              <a:rPr lang="en-US" altLang="en-US" sz="2400" dirty="0" smtClean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Emergence </a:t>
            </a:r>
            <a:r>
              <a:rPr lang="en-US" altLang="en-US" sz="2400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of drug resistant is frequent. </a:t>
            </a:r>
            <a:endParaRPr lang="en-US" altLang="en-US" sz="2400" dirty="0" smtClean="0">
              <a:solidFill>
                <a:srgbClr val="000000"/>
              </a:solidFill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en-US" sz="2400" dirty="0" smtClean="0">
              <a:solidFill>
                <a:srgbClr val="000000"/>
              </a:solidFill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r>
              <a:rPr lang="en-US" altLang="en-US" sz="2400" dirty="0" smtClean="0">
                <a:solidFill>
                  <a:srgbClr val="92D05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Resistance </a:t>
            </a:r>
            <a:r>
              <a:rPr lang="en-US" altLang="en-US" sz="2400" dirty="0">
                <a:solidFill>
                  <a:srgbClr val="92D05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may develop due to enzyme adaptation, alternate enzyme pathway, </a:t>
            </a:r>
            <a:r>
              <a:rPr lang="en-US" altLang="en-US" sz="2400" dirty="0" smtClean="0">
                <a:solidFill>
                  <a:srgbClr val="92D05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chromosomal </a:t>
            </a:r>
            <a:r>
              <a:rPr lang="en-US" altLang="en-US" sz="2400" dirty="0">
                <a:solidFill>
                  <a:srgbClr val="92D05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mutation or plasmid mediation (</a:t>
            </a:r>
            <a:r>
              <a:rPr lang="en-US" altLang="en-US" sz="2400" dirty="0" smtClean="0">
                <a:solidFill>
                  <a:srgbClr val="92D05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R-factor).</a:t>
            </a:r>
          </a:p>
          <a:p>
            <a:pPr marL="0" indent="0">
              <a:buNone/>
            </a:pPr>
            <a:endParaRPr lang="en-US" altLang="en-US" sz="2400" dirty="0" smtClean="0">
              <a:solidFill>
                <a:srgbClr val="92D050"/>
              </a:solidFill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r>
              <a:rPr lang="en-US" altLang="en-US" sz="2400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Cross </a:t>
            </a:r>
            <a:r>
              <a:rPr lang="en-US" altLang="en-US" sz="2400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resistance </a:t>
            </a:r>
            <a:r>
              <a:rPr lang="en-US" altLang="en-US" sz="2400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is commonly observed.</a:t>
            </a:r>
            <a:endParaRPr lang="en-US" altLang="en-US" sz="2400" dirty="0">
              <a:latin typeface="Comic Sans MS" panose="030F0702030302020204" pitchFamily="66" charset="0"/>
            </a:endParaRPr>
          </a:p>
          <a:p>
            <a:endParaRPr lang="en-US" altLang="en-US" sz="2000" dirty="0">
              <a:latin typeface="Arial" panose="020B0604020202020204" pitchFamily="34" charset="0"/>
            </a:endParaRPr>
          </a:p>
          <a:p>
            <a:pPr lvl="0"/>
            <a:endParaRPr lang="en-US" altLang="en-US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119419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0629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6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Mechanism </a:t>
            </a:r>
            <a:r>
              <a:rPr lang="en-US" sz="3600" b="1" dirty="0">
                <a:solidFill>
                  <a:srgbClr val="00B0F0"/>
                </a:solidFill>
                <a:latin typeface="Comic Sans MS" panose="030F0702030302020204" pitchFamily="66" charset="0"/>
              </a:rPr>
              <a:t>of Action of </a:t>
            </a:r>
            <a:r>
              <a:rPr lang="en-US" sz="36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Sulfonamides</a:t>
            </a:r>
            <a:r>
              <a:rPr lang="en-US" b="1" dirty="0"/>
              <a:t/>
            </a:r>
            <a:br>
              <a:rPr lang="en-US" b="1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3146"/>
            <a:ext cx="10706100" cy="5029199"/>
          </a:xfrm>
        </p:spPr>
        <p:txBody>
          <a:bodyPr>
            <a:normAutofit/>
          </a:bodyPr>
          <a:lstStyle/>
          <a:p>
            <a:pPr algn="just"/>
            <a:r>
              <a:rPr lang="en-US" sz="2200" dirty="0" smtClean="0">
                <a:latin typeface="Comic Sans MS" panose="030F0702030302020204" pitchFamily="66" charset="0"/>
              </a:rPr>
              <a:t>Many </a:t>
            </a:r>
            <a:r>
              <a:rPr lang="en-US" sz="2200" dirty="0">
                <a:latin typeface="Comic Sans MS" panose="030F0702030302020204" pitchFamily="66" charset="0"/>
              </a:rPr>
              <a:t>bacteria </a:t>
            </a:r>
            <a:r>
              <a:rPr lang="en-US" sz="2200" dirty="0">
                <a:solidFill>
                  <a:srgbClr val="0070C0"/>
                </a:solidFill>
                <a:latin typeface="Comic Sans MS" panose="030F0702030302020204" pitchFamily="66" charset="0"/>
              </a:rPr>
              <a:t>synthesize their own folic acid </a:t>
            </a:r>
            <a:r>
              <a:rPr lang="en-US" sz="2200" dirty="0">
                <a:latin typeface="Comic Sans MS" panose="030F0702030302020204" pitchFamily="66" charset="0"/>
              </a:rPr>
              <a:t>for which paminobenzioc acid (PABA) is an essential constituent. </a:t>
            </a:r>
            <a:endParaRPr lang="en-US" sz="2200" dirty="0" smtClean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endParaRPr lang="en-US" sz="2200" dirty="0" smtClean="0">
              <a:latin typeface="Comic Sans MS" panose="030F0702030302020204" pitchFamily="66" charset="0"/>
            </a:endParaRPr>
          </a:p>
          <a:p>
            <a:pPr algn="just"/>
            <a:r>
              <a:rPr lang="en-US" sz="2200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Sulfonamides </a:t>
            </a:r>
            <a:r>
              <a:rPr lang="en-US" sz="2200" dirty="0">
                <a:solidFill>
                  <a:srgbClr val="92D050"/>
                </a:solidFill>
                <a:latin typeface="Comic Sans MS" panose="030F0702030302020204" pitchFamily="66" charset="0"/>
              </a:rPr>
              <a:t>are structural analogs or competitive antagonists of PABA. </a:t>
            </a:r>
            <a:endParaRPr lang="en-US" sz="22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endParaRPr lang="en-US" sz="22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en-US" sz="2200" dirty="0" smtClean="0">
                <a:latin typeface="Comic Sans MS" panose="030F0702030302020204" pitchFamily="66" charset="0"/>
              </a:rPr>
              <a:t>They </a:t>
            </a:r>
            <a:r>
              <a:rPr lang="en-US" sz="2200" dirty="0">
                <a:latin typeface="Comic Sans MS" panose="030F0702030302020204" pitchFamily="66" charset="0"/>
              </a:rPr>
              <a:t>are </a:t>
            </a:r>
            <a:r>
              <a:rPr lang="en-US" sz="2200" dirty="0">
                <a:solidFill>
                  <a:srgbClr val="FF0000"/>
                </a:solidFill>
                <a:latin typeface="Comic Sans MS" panose="030F0702030302020204" pitchFamily="66" charset="0"/>
              </a:rPr>
              <a:t>competitive inhibitors of </a:t>
            </a:r>
            <a:r>
              <a:rPr lang="en-US" sz="22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dihydropteroate</a:t>
            </a:r>
            <a:r>
              <a:rPr lang="en-US" sz="2200" dirty="0">
                <a:solidFill>
                  <a:srgbClr val="FF0000"/>
                </a:solidFill>
                <a:latin typeface="Comic Sans MS" panose="030F0702030302020204" pitchFamily="66" charset="0"/>
              </a:rPr>
              <a:t> synthetase</a:t>
            </a:r>
            <a:r>
              <a:rPr lang="en-US" sz="2200" dirty="0">
                <a:latin typeface="Comic Sans MS" panose="030F0702030302020204" pitchFamily="66" charset="0"/>
              </a:rPr>
              <a:t>, a bacterial enzyme responsible for the union of PABA with pteridine residue in bacterial formation of dihydropteroic </a:t>
            </a:r>
            <a:r>
              <a:rPr lang="en-US" sz="2200" dirty="0" smtClean="0">
                <a:latin typeface="Comic Sans MS" panose="030F0702030302020204" pitchFamily="66" charset="0"/>
              </a:rPr>
              <a:t>acid.</a:t>
            </a:r>
          </a:p>
          <a:p>
            <a:pPr marL="0" indent="0" algn="just">
              <a:buNone/>
            </a:pPr>
            <a:endParaRPr lang="en-US" sz="2200" dirty="0" smtClean="0">
              <a:latin typeface="Comic Sans MS" panose="030F0702030302020204" pitchFamily="66" charset="0"/>
            </a:endParaRPr>
          </a:p>
          <a:p>
            <a:pPr algn="just"/>
            <a:r>
              <a:rPr lang="en-US" sz="2200" dirty="0">
                <a:latin typeface="Comic Sans MS" panose="030F0702030302020204" pitchFamily="66" charset="0"/>
              </a:rPr>
              <a:t> </a:t>
            </a:r>
            <a:r>
              <a:rPr lang="en-US" sz="2200" dirty="0" smtClean="0">
                <a:latin typeface="Comic Sans MS" panose="030F0702030302020204" pitchFamily="66" charset="0"/>
              </a:rPr>
              <a:t>Dihydropteroic acid </a:t>
            </a:r>
            <a:r>
              <a:rPr lang="en-US" sz="2200" dirty="0">
                <a:latin typeface="Comic Sans MS" panose="030F0702030302020204" pitchFamily="66" charset="0"/>
              </a:rPr>
              <a:t>further conjugates with glutamic acid to produce dihydrofolic acid</a:t>
            </a:r>
            <a:r>
              <a:rPr lang="en-US" sz="2200" dirty="0" smtClean="0">
                <a:latin typeface="Comic Sans MS" panose="030F0702030302020204" pitchFamily="66" charset="0"/>
              </a:rPr>
              <a:t>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197675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>
                <a:latin typeface="Comic Sans MS" panose="030F0702030302020204" pitchFamily="66" charset="0"/>
              </a:rPr>
              <a:t>The antagonism thus leads to 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inhibition of synthesis of folic acid </a:t>
            </a:r>
            <a:r>
              <a:rPr lang="en-US" dirty="0">
                <a:latin typeface="Comic Sans MS" panose="030F0702030302020204" pitchFamily="66" charset="0"/>
              </a:rPr>
              <a:t>and resulting in </a:t>
            </a:r>
            <a:r>
              <a:rPr lang="en-US" dirty="0">
                <a:solidFill>
                  <a:srgbClr val="0070C0"/>
                </a:solidFill>
                <a:latin typeface="Comic Sans MS" panose="030F0702030302020204" pitchFamily="66" charset="0"/>
              </a:rPr>
              <a:t>bacteriostatic effect</a:t>
            </a:r>
            <a:r>
              <a:rPr lang="en-US" dirty="0" smtClean="0">
                <a:latin typeface="Comic Sans MS" panose="030F0702030302020204" pitchFamily="66" charset="0"/>
              </a:rPr>
              <a:t>.</a:t>
            </a:r>
          </a:p>
          <a:p>
            <a:pPr marL="0" indent="0" algn="just">
              <a:buNone/>
            </a:pPr>
            <a:endParaRPr lang="en-IN" dirty="0">
              <a:latin typeface="Comic Sans MS" panose="030F0702030302020204" pitchFamily="66" charset="0"/>
            </a:endParaRPr>
          </a:p>
          <a:p>
            <a:pPr algn="just"/>
            <a:r>
              <a:rPr lang="en-US" dirty="0">
                <a:latin typeface="Comic Sans MS" panose="030F0702030302020204" pitchFamily="66" charset="0"/>
              </a:rPr>
              <a:t>The organisms, which </a:t>
            </a:r>
            <a:r>
              <a:rPr lang="en-US" dirty="0">
                <a:solidFill>
                  <a:srgbClr val="00B0F0"/>
                </a:solidFill>
                <a:latin typeface="Comic Sans MS" panose="030F0702030302020204" pitchFamily="66" charset="0"/>
              </a:rPr>
              <a:t>synthesize their own folic acid </a:t>
            </a:r>
            <a:r>
              <a:rPr lang="en-US" dirty="0">
                <a:latin typeface="Comic Sans MS" panose="030F0702030302020204" pitchFamily="66" charset="0"/>
              </a:rPr>
              <a:t>and cannot utilize preformed folic acid are 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sensitive to sulfonamides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.</a:t>
            </a:r>
          </a:p>
          <a:p>
            <a:pPr marL="0" indent="0" algn="just">
              <a:buNone/>
            </a:pP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en-US" dirty="0">
                <a:latin typeface="Comic Sans MS" panose="030F0702030302020204" pitchFamily="66" charset="0"/>
              </a:rPr>
              <a:t> Sulfonamides </a:t>
            </a:r>
            <a:r>
              <a:rPr lang="en-US" dirty="0">
                <a:solidFill>
                  <a:srgbClr val="92D050"/>
                </a:solidFill>
                <a:latin typeface="Comic Sans MS" panose="030F0702030302020204" pitchFamily="66" charset="0"/>
              </a:rPr>
              <a:t>do not affect mammalian cells </a:t>
            </a:r>
            <a:r>
              <a:rPr lang="en-US" dirty="0">
                <a:latin typeface="Comic Sans MS" panose="030F0702030302020204" pitchFamily="66" charset="0"/>
              </a:rPr>
              <a:t>since they require preformed folic acid supplied in diet and need not synthesize it</a:t>
            </a:r>
            <a:r>
              <a:rPr lang="en-US" dirty="0" smtClean="0">
                <a:latin typeface="Comic Sans MS" panose="030F0702030302020204" pitchFamily="66" charset="0"/>
              </a:rPr>
              <a:t>.</a:t>
            </a:r>
            <a:endParaRPr lang="en-IN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1217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1306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Comic Sans MS" pitchFamily="66" charset="0"/>
              </a:rPr>
              <a:t>Content of the chapter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600200"/>
            <a:ext cx="8382000" cy="4800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Sulphonamides</a:t>
            </a:r>
            <a:endParaRPr lang="en-US" b="1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mic Sans MS" pitchFamily="66" charset="0"/>
              </a:rPr>
              <a:t>	</a:t>
            </a:r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Introduction,</a:t>
            </a:r>
          </a:p>
          <a:p>
            <a:pPr marL="0" indent="0">
              <a:buNone/>
            </a:pPr>
            <a:r>
              <a:rPr lang="en-GB" dirty="0" smtClean="0"/>
              <a:t>	</a:t>
            </a:r>
            <a:r>
              <a:rPr lang="en-GB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History</a:t>
            </a:r>
            <a:endParaRPr lang="en-US" b="1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mic Sans MS" pitchFamily="66" charset="0"/>
              </a:rPr>
              <a:t>	</a:t>
            </a:r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chemistry</a:t>
            </a:r>
            <a:r>
              <a:rPr lang="en-US" b="1" dirty="0">
                <a:solidFill>
                  <a:srgbClr val="0070C0"/>
                </a:solidFill>
                <a:latin typeface="Comic Sans MS" pitchFamily="66" charset="0"/>
              </a:rPr>
              <a:t>, </a:t>
            </a:r>
            <a:endParaRPr lang="en-US" b="1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marL="0" indent="0">
              <a:buNone/>
            </a:pPr>
            <a:r>
              <a:rPr lang="en-GB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	Principles </a:t>
            </a:r>
            <a:r>
              <a:rPr lang="en-GB" b="1" dirty="0">
                <a:solidFill>
                  <a:srgbClr val="FF0000"/>
                </a:solidFill>
                <a:latin typeface="Comic Sans MS" panose="030F0702030302020204" pitchFamily="66" charset="0"/>
              </a:rPr>
              <a:t>of sulphonamide therapy</a:t>
            </a:r>
            <a:endParaRPr lang="en-US" b="1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mic Sans MS" pitchFamily="66" charset="0"/>
              </a:rPr>
              <a:t>	</a:t>
            </a:r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classification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	spectrum of activity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mic Sans MS" pitchFamily="66" charset="0"/>
              </a:rPr>
              <a:t>	</a:t>
            </a:r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MOA</a:t>
            </a:r>
            <a:r>
              <a:rPr lang="en-GB" dirty="0"/>
              <a:t> </a:t>
            </a:r>
            <a:r>
              <a:rPr lang="en-GB" dirty="0" smtClean="0"/>
              <a:t> 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>
                <a:latin typeface="Comic Sans MS" panose="030F0702030302020204" pitchFamily="66" charset="0"/>
              </a:rPr>
              <a:t>Administration</a:t>
            </a:r>
            <a:endParaRPr lang="en-US" b="1" dirty="0" smtClean="0">
              <a:solidFill>
                <a:srgbClr val="92D05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70231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5408" y="365126"/>
            <a:ext cx="923192" cy="531690"/>
          </a:xfrm>
        </p:spPr>
        <p:txBody>
          <a:bodyPr>
            <a:normAutofit fontScale="90000"/>
          </a:bodyPr>
          <a:lstStyle/>
          <a:p>
            <a:r>
              <a:rPr lang="en-US" sz="2000" dirty="0" err="1" smtClean="0"/>
              <a:t>Contd</a:t>
            </a:r>
            <a:r>
              <a:rPr lang="en-US" sz="2000" dirty="0" smtClean="0"/>
              <a:t>…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74994"/>
            <a:ext cx="10515600" cy="533131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			</a:t>
            </a:r>
            <a:r>
              <a:rPr lang="en-US" sz="2000" dirty="0" smtClean="0">
                <a:latin typeface="Comic Sans MS" panose="030F0702030302020204" pitchFamily="66" charset="0"/>
              </a:rPr>
              <a:t>PABA </a:t>
            </a:r>
            <a:r>
              <a:rPr lang="en-US" sz="2000" dirty="0">
                <a:latin typeface="Comic Sans MS" panose="030F0702030302020204" pitchFamily="66" charset="0"/>
              </a:rPr>
              <a:t>+</a:t>
            </a:r>
            <a:r>
              <a:rPr lang="en-US" sz="2000" dirty="0" smtClean="0">
                <a:latin typeface="Comic Sans MS" panose="030F0702030302020204" pitchFamily="66" charset="0"/>
              </a:rPr>
              <a:t> pteridine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endParaRPr lang="en-US" sz="20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	</a:t>
            </a:r>
            <a:r>
              <a:rPr lang="en-US" sz="2000" dirty="0" smtClean="0">
                <a:latin typeface="Comic Sans MS" panose="030F0702030302020204" pitchFamily="66" charset="0"/>
              </a:rPr>
              <a:t>			</a:t>
            </a:r>
          </a:p>
          <a:p>
            <a:pPr marL="0" indent="0">
              <a:buNone/>
            </a:pPr>
            <a:r>
              <a:rPr lang="en-US" sz="2000" dirty="0" smtClean="0">
                <a:latin typeface="Comic Sans MS" panose="030F0702030302020204" pitchFamily="66" charset="0"/>
              </a:rPr>
              <a:t>			Dihydropteroic acid</a:t>
            </a:r>
          </a:p>
          <a:p>
            <a:pPr marL="0" indent="0">
              <a:buNone/>
            </a:pPr>
            <a:r>
              <a:rPr lang="en-US" sz="2000" dirty="0" smtClean="0">
                <a:latin typeface="Comic Sans MS" panose="030F0702030302020204" pitchFamily="66" charset="0"/>
              </a:rPr>
              <a:t>					</a:t>
            </a:r>
          </a:p>
          <a:p>
            <a:pPr marL="0" indent="0">
              <a:buNone/>
            </a:pPr>
            <a:r>
              <a:rPr lang="en-US" sz="2000" dirty="0" smtClean="0">
                <a:latin typeface="Comic Sans MS" panose="030F0702030302020204" pitchFamily="66" charset="0"/>
              </a:rPr>
              <a:t>			</a:t>
            </a:r>
            <a:r>
              <a:rPr lang="en-US" sz="2000" dirty="0" err="1" smtClean="0">
                <a:latin typeface="Comic Sans MS" panose="030F0702030302020204" pitchFamily="66" charset="0"/>
              </a:rPr>
              <a:t>Dihydrofolic</a:t>
            </a:r>
            <a:r>
              <a:rPr lang="en-US" sz="2000" dirty="0" smtClean="0">
                <a:latin typeface="Comic Sans MS" panose="030F0702030302020204" pitchFamily="66" charset="0"/>
              </a:rPr>
              <a:t> acid 		</a:t>
            </a:r>
          </a:p>
          <a:p>
            <a:pPr marL="0" indent="0">
              <a:buNone/>
            </a:pPr>
            <a:r>
              <a:rPr lang="en-US" sz="2000" dirty="0" smtClean="0">
                <a:latin typeface="Comic Sans MS" panose="030F0702030302020204" pitchFamily="66" charset="0"/>
              </a:rPr>
              <a:t>					</a:t>
            </a: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	</a:t>
            </a:r>
            <a:r>
              <a:rPr lang="en-US" sz="2000" dirty="0" smtClean="0">
                <a:latin typeface="Comic Sans MS" panose="030F0702030302020204" pitchFamily="66" charset="0"/>
              </a:rPr>
              <a:t>		</a:t>
            </a:r>
            <a:r>
              <a:rPr lang="en-US" sz="2000" dirty="0" err="1" smtClean="0">
                <a:latin typeface="Comic Sans MS" panose="030F0702030302020204" pitchFamily="66" charset="0"/>
              </a:rPr>
              <a:t>Tetrahydrofolic</a:t>
            </a:r>
            <a:r>
              <a:rPr lang="en-US" sz="2000" dirty="0" smtClean="0">
                <a:latin typeface="Comic Sans MS" panose="030F0702030302020204" pitchFamily="66" charset="0"/>
              </a:rPr>
              <a:t> acid</a:t>
            </a:r>
          </a:p>
          <a:p>
            <a:pPr marL="0" indent="0">
              <a:buNone/>
            </a:pPr>
            <a:endParaRPr lang="en-US" sz="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mic Sans MS" panose="030F0702030302020204" pitchFamily="66" charset="0"/>
              </a:rPr>
              <a:t>			</a:t>
            </a: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          Purines and Pyrimidine  Thymidine	Methionine, Glycine</a:t>
            </a:r>
          </a:p>
          <a:p>
            <a:pPr marL="0" indent="0">
              <a:buNone/>
            </a:pPr>
            <a:r>
              <a:rPr lang="en-US" sz="2000" dirty="0" smtClean="0">
                <a:latin typeface="Comic Sans MS" panose="030F0702030302020204" pitchFamily="66" charset="0"/>
              </a:rPr>
              <a:t>			</a:t>
            </a: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	</a:t>
            </a:r>
            <a:r>
              <a:rPr lang="en-US" sz="2000" dirty="0" smtClean="0">
                <a:latin typeface="Comic Sans MS" panose="030F0702030302020204" pitchFamily="66" charset="0"/>
              </a:rPr>
              <a:t>      DNA	Nucleic acid synthesis     Proteins</a:t>
            </a:r>
          </a:p>
          <a:p>
            <a:pPr marL="0" indent="0">
              <a:buNone/>
            </a:pPr>
            <a:endParaRPr lang="en-US" sz="20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          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800600" y="1519483"/>
            <a:ext cx="17584" cy="4923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800599" y="2356340"/>
            <a:ext cx="0" cy="457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791806" y="3050930"/>
            <a:ext cx="0" cy="4396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809392" y="3987311"/>
            <a:ext cx="17585" cy="4484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853352" y="5723791"/>
            <a:ext cx="0" cy="3077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835768" y="4906108"/>
            <a:ext cx="0" cy="4308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2735875" y="3627927"/>
            <a:ext cx="835267" cy="9385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6268916" y="3697164"/>
            <a:ext cx="888023" cy="7385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2611315" y="4906108"/>
            <a:ext cx="26377" cy="4308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7271238" y="4950069"/>
            <a:ext cx="26377" cy="3429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3571142" y="1772872"/>
            <a:ext cx="101111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3763108" y="3270738"/>
            <a:ext cx="73855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1238250" y="1502178"/>
            <a:ext cx="2224454" cy="49236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TextBox 5"/>
          <p:cNvSpPr txBox="1"/>
          <p:nvPr/>
        </p:nvSpPr>
        <p:spPr>
          <a:xfrm>
            <a:off x="1575288" y="1625215"/>
            <a:ext cx="1887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Sulphonamides</a:t>
            </a:r>
            <a:endParaRPr lang="en-IN" dirty="0"/>
          </a:p>
        </p:txBody>
      </p:sp>
      <p:sp>
        <p:nvSpPr>
          <p:cNvPr id="18" name="Rectangle 17"/>
          <p:cNvSpPr/>
          <p:nvPr/>
        </p:nvSpPr>
        <p:spPr>
          <a:xfrm>
            <a:off x="1238250" y="3050930"/>
            <a:ext cx="2224454" cy="49236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Trimethoprim</a:t>
            </a:r>
            <a:endParaRPr lang="en-IN" dirty="0"/>
          </a:p>
        </p:txBody>
      </p:sp>
      <p:sp>
        <p:nvSpPr>
          <p:cNvPr id="8" name="Rectangle 7"/>
          <p:cNvSpPr/>
          <p:nvPr/>
        </p:nvSpPr>
        <p:spPr>
          <a:xfrm>
            <a:off x="1575288" y="6135808"/>
            <a:ext cx="7148146" cy="439616"/>
          </a:xfrm>
          <a:prstGeom prst="rect">
            <a:avLst/>
          </a:prstGeom>
          <a:solidFill>
            <a:srgbClr val="F4FAD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TextBox 9"/>
          <p:cNvSpPr txBox="1"/>
          <p:nvPr/>
        </p:nvSpPr>
        <p:spPr>
          <a:xfrm>
            <a:off x="2189283" y="6206092"/>
            <a:ext cx="63568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Cell division leading to bacterial multiplication and growth</a:t>
            </a:r>
            <a:endParaRPr lang="en-IN" dirty="0"/>
          </a:p>
        </p:txBody>
      </p:sp>
      <p:sp>
        <p:nvSpPr>
          <p:cNvPr id="12" name="Oval 11"/>
          <p:cNvSpPr/>
          <p:nvPr/>
        </p:nvSpPr>
        <p:spPr>
          <a:xfrm>
            <a:off x="5561134" y="1448252"/>
            <a:ext cx="3472962" cy="5877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5920153" y="1552603"/>
            <a:ext cx="31916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Dihydropteroate synthetase</a:t>
            </a:r>
            <a:endParaRPr lang="en-IN" sz="1600" dirty="0"/>
          </a:p>
        </p:txBody>
      </p:sp>
      <p:sp>
        <p:nvSpPr>
          <p:cNvPr id="16" name="Oval 15"/>
          <p:cNvSpPr/>
          <p:nvPr/>
        </p:nvSpPr>
        <p:spPr>
          <a:xfrm>
            <a:off x="5830764" y="3007878"/>
            <a:ext cx="3420207" cy="4979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" name="TextBox 16"/>
          <p:cNvSpPr txBox="1"/>
          <p:nvPr/>
        </p:nvSpPr>
        <p:spPr>
          <a:xfrm>
            <a:off x="6479931" y="2466120"/>
            <a:ext cx="2066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Comic Sans MS" panose="030F0702030302020204" pitchFamily="66" charset="0"/>
              </a:rPr>
              <a:t>Glutamic acid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98576" y="3113630"/>
            <a:ext cx="3226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Dihydrofolate reductase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Administration</a:t>
            </a:r>
            <a:endParaRPr lang="en-IN" sz="3600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sz="2400" dirty="0" smtClean="0">
                <a:latin typeface="Comic Sans MS" panose="030F0702030302020204" pitchFamily="66" charset="0"/>
              </a:rPr>
              <a:t>Sulfonamides </a:t>
            </a:r>
            <a:r>
              <a:rPr lang="en-US" sz="2400" dirty="0">
                <a:latin typeface="Comic Sans MS" panose="030F0702030302020204" pitchFamily="66" charset="0"/>
              </a:rPr>
              <a:t>are administered orally, IV (in acute cases), IM, SC, IP, intrauterine or topically</a:t>
            </a:r>
            <a:r>
              <a:rPr lang="en-US" sz="2400" dirty="0" smtClean="0">
                <a:latin typeface="Comic Sans MS" panose="030F0702030302020204" pitchFamily="66" charset="0"/>
              </a:rPr>
              <a:t>.</a:t>
            </a:r>
          </a:p>
          <a:p>
            <a:pPr marL="0" indent="0" algn="just">
              <a:buNone/>
            </a:pPr>
            <a:endParaRPr lang="en-US" sz="2400" dirty="0" smtClean="0">
              <a:latin typeface="Comic Sans MS" panose="030F0702030302020204" pitchFamily="66" charset="0"/>
            </a:endParaRPr>
          </a:p>
          <a:p>
            <a:pPr algn="just"/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>
                <a:latin typeface="Comic Sans MS" panose="030F0702030302020204" pitchFamily="66" charset="0"/>
              </a:rPr>
              <a:t>The parent sulfonamides are administered by oral or topical route</a:t>
            </a:r>
            <a:r>
              <a:rPr lang="en-US" sz="2400" dirty="0" smtClean="0">
                <a:latin typeface="Comic Sans MS" panose="030F0702030302020204" pitchFamily="66" charset="0"/>
              </a:rPr>
              <a:t>.</a:t>
            </a:r>
          </a:p>
          <a:p>
            <a:pPr marL="0" indent="0" algn="just">
              <a:buNone/>
            </a:pPr>
            <a:endParaRPr lang="en-US" sz="2400" dirty="0" smtClean="0">
              <a:latin typeface="Comic Sans MS" panose="030F0702030302020204" pitchFamily="66" charset="0"/>
            </a:endParaRPr>
          </a:p>
          <a:p>
            <a:pPr algn="just"/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>
                <a:latin typeface="Comic Sans MS" panose="030F0702030302020204" pitchFamily="66" charset="0"/>
              </a:rPr>
              <a:t>The 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monosodium salts </a:t>
            </a:r>
            <a:r>
              <a:rPr lang="en-US" sz="2400" dirty="0">
                <a:latin typeface="Comic Sans MS" panose="030F0702030302020204" pitchFamily="66" charset="0"/>
              </a:rPr>
              <a:t>of most sulfa drugs are given 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IV, </a:t>
            </a:r>
            <a:r>
              <a:rPr lang="en-US" sz="2400" dirty="0">
                <a:latin typeface="Comic Sans MS" panose="030F0702030302020204" pitchFamily="66" charset="0"/>
              </a:rPr>
              <a:t>but not by other parenteral routes (less solubility and cause severe irritation). </a:t>
            </a:r>
            <a:endParaRPr lang="en-US" sz="2400" dirty="0" smtClean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endParaRPr lang="en-US" sz="2400" dirty="0" smtClean="0">
              <a:latin typeface="Comic Sans MS" panose="030F0702030302020204" pitchFamily="66" charset="0"/>
            </a:endParaRPr>
          </a:p>
          <a:p>
            <a:pPr algn="just"/>
            <a:r>
              <a:rPr lang="en-US" sz="2400" dirty="0" smtClean="0">
                <a:latin typeface="Comic Sans MS" panose="030F0702030302020204" pitchFamily="66" charset="0"/>
              </a:rPr>
              <a:t>The 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disodium salts </a:t>
            </a:r>
            <a:r>
              <a:rPr lang="en-US" sz="2400" dirty="0">
                <a:latin typeface="Comic Sans MS" panose="030F0702030302020204" pitchFamily="66" charset="0"/>
              </a:rPr>
              <a:t>can be used for IV as well as IM or SC administration (highly water soluble</a:t>
            </a:r>
            <a:r>
              <a:rPr lang="en-US" sz="2400" dirty="0" smtClean="0">
                <a:latin typeface="Comic Sans MS" panose="030F0702030302020204" pitchFamily="66" charset="0"/>
              </a:rPr>
              <a:t>).</a:t>
            </a:r>
          </a:p>
          <a:p>
            <a:pPr algn="just"/>
            <a:r>
              <a:rPr lang="en-US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Drug combined with urea is prescribed for uterine infection.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366546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smtClean="0">
                <a:solidFill>
                  <a:srgbClr val="FF0000"/>
                </a:solidFill>
                <a:latin typeface="Comic Sans MS" pitchFamily="66" charset="0"/>
              </a:rPr>
              <a:t>Summary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Sulfonamides are the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first AMAs </a:t>
            </a:r>
            <a:r>
              <a:rPr lang="en-US" dirty="0" smtClean="0">
                <a:latin typeface="Comic Sans MS" panose="030F0702030302020204" pitchFamily="66" charset="0"/>
              </a:rPr>
              <a:t>effective against </a:t>
            </a:r>
            <a:r>
              <a:rPr lang="en-US" dirty="0" err="1" smtClean="0">
                <a:latin typeface="Comic Sans MS" panose="030F0702030302020204" pitchFamily="66" charset="0"/>
              </a:rPr>
              <a:t>pyogenic</a:t>
            </a:r>
            <a:r>
              <a:rPr lang="en-US" dirty="0" smtClean="0">
                <a:latin typeface="Comic Sans MS" panose="030F0702030302020204" pitchFamily="66" charset="0"/>
              </a:rPr>
              <a:t> bacterial infections.</a:t>
            </a:r>
          </a:p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These are most </a:t>
            </a:r>
            <a:r>
              <a:rPr lang="en-US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widely used AMAs in veterinary medicine.</a:t>
            </a:r>
          </a:p>
          <a:p>
            <a:pPr algn="just"/>
            <a:r>
              <a:rPr lang="en-GB" dirty="0" smtClean="0">
                <a:latin typeface="Comic Sans MS" panose="030F0702030302020204" pitchFamily="66" charset="0"/>
              </a:rPr>
              <a:t>In 1935, it was discovered from </a:t>
            </a:r>
            <a:r>
              <a:rPr lang="en-GB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red dye called prontosil.</a:t>
            </a:r>
          </a:p>
          <a:p>
            <a:pPr algn="just"/>
            <a:r>
              <a:rPr lang="en-US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Sulfonamides are structural analogs or competitive antagonists of PABA.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67200" y="3048000"/>
            <a:ext cx="33060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Thank You </a:t>
            </a:r>
          </a:p>
        </p:txBody>
      </p:sp>
    </p:spTree>
    <p:extLst>
      <p:ext uri="{BB962C8B-B14F-4D97-AF65-F5344CB8AC3E}">
        <p14:creationId xmlns:p14="http://schemas.microsoft.com/office/powerpoint/2010/main" val="3519837179"/>
      </p:ext>
    </p:extLst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0437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0070C0"/>
                </a:solidFill>
                <a:latin typeface="Comic Sans MS" pitchFamily="66" charset="0"/>
              </a:rPr>
              <a:t>Introduction</a:t>
            </a:r>
            <a:endParaRPr lang="en-IN" sz="36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sz="2400" dirty="0">
                <a:latin typeface="Comic Sans MS" panose="030F0702030302020204" pitchFamily="66" charset="0"/>
              </a:rPr>
              <a:t>Sulphonamide is a class of organic compounds that are </a:t>
            </a:r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amides of sulphonic 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acids.</a:t>
            </a:r>
          </a:p>
          <a:p>
            <a:pPr marL="0" indent="0" algn="just">
              <a:buNone/>
            </a:pPr>
            <a:endParaRPr lang="en-US" sz="24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en-US" sz="2400" dirty="0" smtClean="0">
                <a:latin typeface="Comic Sans MS" panose="030F0702030302020204" pitchFamily="66" charset="0"/>
              </a:rPr>
              <a:t>Sulfonamides </a:t>
            </a:r>
            <a:r>
              <a:rPr lang="en-US" sz="2400" dirty="0">
                <a:latin typeface="Comic Sans MS" panose="030F0702030302020204" pitchFamily="66" charset="0"/>
              </a:rPr>
              <a:t>are the 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first AMAs </a:t>
            </a:r>
            <a:r>
              <a:rPr lang="en-US" sz="2400" dirty="0">
                <a:latin typeface="Comic Sans MS" panose="030F0702030302020204" pitchFamily="66" charset="0"/>
              </a:rPr>
              <a:t>effective against pyogenic bacterial infections. </a:t>
            </a:r>
            <a:endParaRPr lang="en-US" sz="2400" dirty="0" smtClean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endParaRPr lang="en-US" sz="2400" dirty="0" smtClean="0">
              <a:latin typeface="Comic Sans MS" panose="030F0702030302020204" pitchFamily="66" charset="0"/>
            </a:endParaRPr>
          </a:p>
          <a:p>
            <a:pPr algn="just"/>
            <a:r>
              <a:rPr lang="en-US" sz="2400" dirty="0" smtClean="0">
                <a:latin typeface="Comic Sans MS" panose="030F0702030302020204" pitchFamily="66" charset="0"/>
              </a:rPr>
              <a:t>These </a:t>
            </a:r>
            <a:r>
              <a:rPr lang="en-US" sz="2400" dirty="0">
                <a:latin typeface="Comic Sans MS" panose="030F0702030302020204" pitchFamily="66" charset="0"/>
              </a:rPr>
              <a:t>are most </a:t>
            </a:r>
            <a:r>
              <a:rPr lang="en-US" sz="2400" dirty="0">
                <a:solidFill>
                  <a:srgbClr val="7030A0"/>
                </a:solidFill>
                <a:latin typeface="Comic Sans MS" panose="030F0702030302020204" pitchFamily="66" charset="0"/>
              </a:rPr>
              <a:t>widely used AMAs in veterinary medicine, </a:t>
            </a:r>
            <a:r>
              <a:rPr lang="en-US" sz="2400" dirty="0">
                <a:latin typeface="Comic Sans MS" panose="030F0702030302020204" pitchFamily="66" charset="0"/>
              </a:rPr>
              <a:t>mainly because of their relative efficacy in some common bacterial diseases in animals and of low cost</a:t>
            </a:r>
            <a:r>
              <a:rPr lang="en-US" sz="2400" dirty="0" smtClean="0">
                <a:latin typeface="Comic Sans MS" panose="030F0702030302020204" pitchFamily="66" charset="0"/>
              </a:rPr>
              <a:t>.</a:t>
            </a:r>
            <a:endParaRPr lang="en-IN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850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80098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C00000"/>
                </a:solidFill>
                <a:latin typeface="Comic Sans MS" panose="030F0702030302020204" pitchFamily="66" charset="0"/>
              </a:rPr>
              <a:t>History</a:t>
            </a:r>
            <a:endParaRPr lang="en-IN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626577"/>
            <a:ext cx="5940670" cy="4756638"/>
          </a:xfrm>
        </p:spPr>
        <p:txBody>
          <a:bodyPr>
            <a:normAutofit/>
          </a:bodyPr>
          <a:lstStyle/>
          <a:p>
            <a:pPr algn="just"/>
            <a:r>
              <a:rPr lang="en-GB" sz="2600" dirty="0" smtClean="0">
                <a:latin typeface="Comic Sans MS" panose="030F0702030302020204" pitchFamily="66" charset="0"/>
              </a:rPr>
              <a:t>In </a:t>
            </a:r>
            <a:r>
              <a:rPr lang="en-GB" sz="2600" dirty="0">
                <a:latin typeface="Comic Sans MS" panose="030F0702030302020204" pitchFamily="66" charset="0"/>
              </a:rPr>
              <a:t>1935, it was discovered that a </a:t>
            </a:r>
            <a:r>
              <a:rPr lang="en-GB" sz="2600" dirty="0">
                <a:solidFill>
                  <a:srgbClr val="00B0F0"/>
                </a:solidFill>
                <a:latin typeface="Comic Sans MS" panose="030F0702030302020204" pitchFamily="66" charset="0"/>
              </a:rPr>
              <a:t>red dye called prontosil </a:t>
            </a:r>
            <a:r>
              <a:rPr lang="en-GB" sz="2600" dirty="0">
                <a:latin typeface="Comic Sans MS" panose="030F0702030302020204" pitchFamily="66" charset="0"/>
              </a:rPr>
              <a:t>had antibacterial properties </a:t>
            </a:r>
            <a:r>
              <a:rPr lang="en-GB" sz="2600" i="1" dirty="0">
                <a:latin typeface="Comic Sans MS" panose="030F0702030302020204" pitchFamily="66" charset="0"/>
              </a:rPr>
              <a:t>in vivo </a:t>
            </a:r>
            <a:r>
              <a:rPr lang="en-GB" sz="2600" dirty="0">
                <a:latin typeface="Comic Sans MS" panose="030F0702030302020204" pitchFamily="66" charset="0"/>
              </a:rPr>
              <a:t>(i.e. when given to laboratory animals). </a:t>
            </a:r>
            <a:endParaRPr lang="en-GB" sz="2600" dirty="0" smtClean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endParaRPr lang="en-GB" sz="2600" dirty="0">
              <a:latin typeface="Comic Sans MS" panose="030F0702030302020204" pitchFamily="66" charset="0"/>
            </a:endParaRPr>
          </a:p>
          <a:p>
            <a:pPr algn="just"/>
            <a:r>
              <a:rPr lang="en-GB" sz="2600" dirty="0" smtClean="0">
                <a:latin typeface="Comic Sans MS" panose="030F0702030302020204" pitchFamily="66" charset="0"/>
              </a:rPr>
              <a:t>But </a:t>
            </a:r>
            <a:r>
              <a:rPr lang="en-GB" sz="2600" dirty="0">
                <a:latin typeface="Comic Sans MS" panose="030F0702030302020204" pitchFamily="66" charset="0"/>
              </a:rPr>
              <a:t>no antibacterial effect was observed </a:t>
            </a:r>
            <a:r>
              <a:rPr lang="en-GB" sz="2600" i="1" dirty="0">
                <a:latin typeface="Comic Sans MS" panose="030F0702030302020204" pitchFamily="66" charset="0"/>
              </a:rPr>
              <a:t>in </a:t>
            </a:r>
            <a:r>
              <a:rPr lang="en-GB" sz="2600" i="1" dirty="0" smtClean="0">
                <a:latin typeface="Comic Sans MS" panose="030F0702030302020204" pitchFamily="66" charset="0"/>
              </a:rPr>
              <a:t>vitro</a:t>
            </a:r>
            <a:r>
              <a:rPr lang="en-GB" sz="2600" dirty="0" smtClean="0">
                <a:latin typeface="Comic Sans MS" panose="030F0702030302020204" pitchFamily="66" charset="0"/>
              </a:rPr>
              <a:t>. </a:t>
            </a:r>
          </a:p>
          <a:p>
            <a:pPr algn="just"/>
            <a:endParaRPr lang="en-GB" sz="2600" dirty="0" smtClean="0">
              <a:latin typeface="Comic Sans MS" panose="030F0702030302020204" pitchFamily="66" charset="0"/>
            </a:endParaRPr>
          </a:p>
          <a:p>
            <a:pPr algn="just"/>
            <a:r>
              <a:rPr lang="en-GB" sz="2600" dirty="0" smtClean="0">
                <a:latin typeface="Comic Sans MS" panose="030F0702030302020204" pitchFamily="66" charset="0"/>
              </a:rPr>
              <a:t>In </a:t>
            </a:r>
            <a:r>
              <a:rPr lang="en-GB" sz="2600" dirty="0">
                <a:latin typeface="Comic Sans MS" panose="030F0702030302020204" pitchFamily="66" charset="0"/>
              </a:rPr>
              <a:t>other words, prontosil could not kill bacteria grown in the test tube</a:t>
            </a:r>
            <a:r>
              <a:rPr lang="en-GB" sz="2600" dirty="0" smtClean="0">
                <a:latin typeface="Comic Sans MS" panose="030F0702030302020204" pitchFamily="66" charset="0"/>
              </a:rPr>
              <a:t>.</a:t>
            </a:r>
          </a:p>
          <a:p>
            <a:pPr marL="0" indent="0" algn="just">
              <a:buNone/>
            </a:pPr>
            <a:r>
              <a:rPr lang="en-GB" sz="2600" dirty="0" smtClean="0">
                <a:latin typeface="Comic Sans MS" panose="030F0702030302020204" pitchFamily="66" charset="0"/>
              </a:rPr>
              <a:t> </a:t>
            </a:r>
          </a:p>
          <a:p>
            <a:endParaRPr lang="en-IN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3061" y="1587501"/>
            <a:ext cx="2401670" cy="2193192"/>
          </a:xfrm>
        </p:spPr>
      </p:pic>
      <p:sp>
        <p:nvSpPr>
          <p:cNvPr id="8" name="Rectangle 7"/>
          <p:cNvSpPr/>
          <p:nvPr/>
        </p:nvSpPr>
        <p:spPr>
          <a:xfrm>
            <a:off x="8280400" y="3780693"/>
            <a:ext cx="2692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Fig: </a:t>
            </a:r>
            <a:r>
              <a:rPr lang="en-US" dirty="0" smtClean="0">
                <a:solidFill>
                  <a:srgbClr val="00B0F0"/>
                </a:solidFill>
                <a:latin typeface="Comic Sans MS" pitchFamily="66" charset="0"/>
              </a:rPr>
              <a:t>Domagk</a:t>
            </a:r>
          </a:p>
          <a:p>
            <a:r>
              <a:rPr lang="en-GB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Source  : Google image </a:t>
            </a:r>
            <a:endParaRPr lang="en-IN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491046" y="4677508"/>
            <a:ext cx="40180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6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German bacteriologist and Pathologist </a:t>
            </a:r>
          </a:p>
          <a:p>
            <a:pPr algn="just"/>
            <a:r>
              <a:rPr lang="en-GB" sz="16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Working in dye manufacturing company</a:t>
            </a:r>
          </a:p>
          <a:p>
            <a:pPr algn="just"/>
            <a:r>
              <a:rPr lang="en-GB" sz="16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Awarded Nobel Prize in 1939 (Medicine) </a:t>
            </a:r>
            <a:endParaRPr lang="en-IN" sz="16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612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46200"/>
            <a:ext cx="5181600" cy="48307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GB" dirty="0" smtClean="0">
                <a:latin typeface="Comic Sans MS" panose="030F0702030302020204" pitchFamily="66" charset="0"/>
              </a:rPr>
              <a:t>Later it was discovered that prontosil was metabolized by bacteria present in the small intestine of the test animal to give a product called </a:t>
            </a:r>
            <a:r>
              <a:rPr lang="en-GB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sulphanilamide</a:t>
            </a:r>
            <a:r>
              <a:rPr lang="en-GB" dirty="0" smtClean="0">
                <a:latin typeface="Comic Sans MS" panose="030F0702030302020204" pitchFamily="66" charset="0"/>
              </a:rPr>
              <a:t>. </a:t>
            </a:r>
          </a:p>
          <a:p>
            <a:pPr marL="0" indent="0" algn="just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algn="just"/>
            <a:r>
              <a:rPr lang="en-GB" dirty="0" smtClean="0">
                <a:latin typeface="Comic Sans MS" panose="030F0702030302020204" pitchFamily="66" charset="0"/>
              </a:rPr>
              <a:t>It was this compound which was the true </a:t>
            </a:r>
            <a:r>
              <a:rPr lang="en-GB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antibacterial agent. </a:t>
            </a:r>
          </a:p>
          <a:p>
            <a:pPr marL="0" indent="0" algn="just">
              <a:buNone/>
            </a:pPr>
            <a:endParaRPr lang="en-GB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en-GB" dirty="0">
                <a:latin typeface="Comic Sans MS" panose="030F0702030302020204" pitchFamily="66" charset="0"/>
              </a:rPr>
              <a:t>P</a:t>
            </a:r>
            <a:r>
              <a:rPr lang="en-GB" dirty="0" smtClean="0">
                <a:latin typeface="Comic Sans MS" panose="030F0702030302020204" pitchFamily="66" charset="0"/>
              </a:rPr>
              <a:t>rontosil was an early example of a </a:t>
            </a:r>
            <a:r>
              <a:rPr lang="en-GB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prodrug</a:t>
            </a:r>
            <a:r>
              <a:rPr lang="en-GB" dirty="0" smtClean="0">
                <a:latin typeface="Comic Sans MS" panose="030F0702030302020204" pitchFamily="66" charset="0"/>
              </a:rPr>
              <a:t>.</a:t>
            </a:r>
            <a:endParaRPr lang="en-US" dirty="0" smtClean="0">
              <a:latin typeface="Comic Sans MS" panose="030F0702030302020204" pitchFamily="66" charset="0"/>
            </a:endParaRPr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900" y="1790700"/>
            <a:ext cx="4711700" cy="38862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962900" y="6134100"/>
            <a:ext cx="27491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Source  : Google image </a:t>
            </a:r>
            <a:endParaRPr lang="en-IN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5798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00B0F0"/>
                </a:solidFill>
                <a:latin typeface="Comic Sans MS" panose="030F0702030302020204" pitchFamily="66" charset="0"/>
              </a:rPr>
              <a:t>Chemistry and SAR</a:t>
            </a:r>
            <a:endParaRPr lang="en-IN" sz="3600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53813"/>
            <a:ext cx="5168900" cy="4870788"/>
          </a:xfrm>
        </p:spPr>
        <p:txBody>
          <a:bodyPr>
            <a:noAutofit/>
          </a:bodyPr>
          <a:lstStyle/>
          <a:p>
            <a:pPr algn="just"/>
            <a:r>
              <a:rPr lang="en-US" sz="2000" dirty="0">
                <a:latin typeface="Comic Sans MS" panose="030F0702030302020204" pitchFamily="66" charset="0"/>
              </a:rPr>
              <a:t>All sulfonamides are </a:t>
            </a:r>
            <a:r>
              <a:rPr lang="en-US" sz="2000" dirty="0" smtClean="0">
                <a:latin typeface="Comic Sans MS" panose="030F0702030302020204" pitchFamily="66" charset="0"/>
              </a:rPr>
              <a:t>derivatives </a:t>
            </a:r>
            <a:r>
              <a:rPr lang="en-US" sz="2000" dirty="0">
                <a:latin typeface="Comic Sans MS" panose="030F0702030302020204" pitchFamily="66" charset="0"/>
              </a:rPr>
              <a:t>of sulfanilamide (</a:t>
            </a:r>
            <a:r>
              <a:rPr lang="en-US" sz="2000" dirty="0" smtClean="0">
                <a:latin typeface="Comic Sans MS" panose="030F0702030302020204" pitchFamily="66" charset="0"/>
              </a:rPr>
              <a:t>para-</a:t>
            </a:r>
            <a:r>
              <a:rPr lang="en-US" sz="2000" dirty="0" err="1" smtClean="0">
                <a:latin typeface="Comic Sans MS" panose="030F0702030302020204" pitchFamily="66" charset="0"/>
              </a:rPr>
              <a:t>aminobenzene</a:t>
            </a:r>
            <a:r>
              <a:rPr lang="en-US" sz="2000" dirty="0" smtClean="0">
                <a:latin typeface="Comic Sans MS" panose="030F0702030302020204" pitchFamily="66" charset="0"/>
              </a:rPr>
              <a:t> sulfonamide), </a:t>
            </a:r>
            <a:r>
              <a:rPr lang="en-US" sz="2000" dirty="0">
                <a:latin typeface="Comic Sans MS" panose="030F0702030302020204" pitchFamily="66" charset="0"/>
              </a:rPr>
              <a:t>the antibacterial component of an azo dye (</a:t>
            </a:r>
            <a:r>
              <a:rPr lang="en-US" sz="2000" dirty="0" err="1">
                <a:latin typeface="Comic Sans MS" panose="030F0702030302020204" pitchFamily="66" charset="0"/>
              </a:rPr>
              <a:t>prontosil</a:t>
            </a:r>
            <a:r>
              <a:rPr lang="en-US" sz="2000" dirty="0" smtClean="0">
                <a:latin typeface="Comic Sans MS" panose="030F0702030302020204" pitchFamily="66" charset="0"/>
              </a:rPr>
              <a:t>).</a:t>
            </a:r>
          </a:p>
          <a:p>
            <a:pPr algn="just">
              <a:buNone/>
            </a:pPr>
            <a:endParaRPr lang="en-US" sz="2000" dirty="0">
              <a:latin typeface="Comic Sans MS" panose="030F0702030302020204" pitchFamily="66" charset="0"/>
            </a:endParaRPr>
          </a:p>
          <a:p>
            <a:pPr algn="just"/>
            <a:r>
              <a:rPr lang="en-US" sz="2000" dirty="0" smtClean="0">
                <a:latin typeface="Comic Sans MS" panose="030F0702030302020204" pitchFamily="66" charset="0"/>
              </a:rPr>
              <a:t>In </a:t>
            </a:r>
            <a:r>
              <a:rPr lang="en-US" sz="2000" dirty="0">
                <a:latin typeface="Comic Sans MS" panose="030F0702030302020204" pitchFamily="66" charset="0"/>
              </a:rPr>
              <a:t>the chemical structure of </a:t>
            </a:r>
            <a:r>
              <a:rPr lang="en-US" sz="2000" dirty="0" smtClean="0">
                <a:latin typeface="Comic Sans MS" panose="030F0702030302020204" pitchFamily="66" charset="0"/>
              </a:rPr>
              <a:t>sulfonamide--</a:t>
            </a:r>
          </a:p>
          <a:p>
            <a:pPr marL="0" indent="0" algn="just">
              <a:buNone/>
            </a:pPr>
            <a:r>
              <a:rPr lang="en-US" sz="2000" dirty="0">
                <a:solidFill>
                  <a:srgbClr val="00B0F0"/>
                </a:solidFill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  sulfanilamide </a:t>
            </a:r>
            <a:r>
              <a:rPr lang="en-US" sz="2000" dirty="0">
                <a:solidFill>
                  <a:srgbClr val="00B0F0"/>
                </a:solidFill>
                <a:latin typeface="Comic Sans MS" panose="030F0702030302020204" pitchFamily="66" charset="0"/>
              </a:rPr>
              <a:t>nitrogen designated as N1 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    	and </a:t>
            </a:r>
            <a:r>
              <a:rPr lang="en-US" sz="2000" dirty="0">
                <a:latin typeface="Comic Sans MS" panose="030F0702030302020204" pitchFamily="66" charset="0"/>
              </a:rPr>
              <a:t>an </a:t>
            </a:r>
            <a:r>
              <a:rPr lang="en-US" sz="2000" dirty="0">
                <a:solidFill>
                  <a:srgbClr val="00B0F0"/>
                </a:solidFill>
                <a:latin typeface="Comic Sans MS" panose="030F0702030302020204" pitchFamily="66" charset="0"/>
              </a:rPr>
              <a:t>amino nitrogen called N4</a:t>
            </a:r>
            <a:r>
              <a:rPr lang="en-US" sz="2000" dirty="0" smtClean="0">
                <a:latin typeface="Comic Sans MS" panose="030F0702030302020204" pitchFamily="66" charset="0"/>
              </a:rPr>
              <a:t>.</a:t>
            </a:r>
          </a:p>
          <a:p>
            <a:pPr marL="0" indent="0" algn="just">
              <a:buNone/>
            </a:pPr>
            <a:endParaRPr lang="en-US" sz="2000" dirty="0">
              <a:latin typeface="Comic Sans MS" panose="030F0702030302020204" pitchFamily="66" charset="0"/>
            </a:endParaRPr>
          </a:p>
          <a:p>
            <a:pPr algn="just"/>
            <a:r>
              <a:rPr lang="en-US" sz="2000" dirty="0" smtClean="0">
                <a:latin typeface="Comic Sans MS" panose="030F0702030302020204" pitchFamily="66" charset="0"/>
              </a:rPr>
              <a:t>Most </a:t>
            </a:r>
            <a:r>
              <a:rPr lang="en-US" sz="2000" dirty="0">
                <a:solidFill>
                  <a:srgbClr val="92D050"/>
                </a:solidFill>
                <a:latin typeface="Comic Sans MS" panose="030F0702030302020204" pitchFamily="66" charset="0"/>
              </a:rPr>
              <a:t>antibacterial sulfonamides have been synthesized by chemical substitution at N1 </a:t>
            </a:r>
            <a:r>
              <a:rPr lang="en-US" sz="2000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position.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0989" y="1739263"/>
            <a:ext cx="4219575" cy="1383567"/>
          </a:xfrm>
        </p:spPr>
      </p:pic>
      <p:sp>
        <p:nvSpPr>
          <p:cNvPr id="4" name="TextBox 3"/>
          <p:cNvSpPr txBox="1"/>
          <p:nvPr/>
        </p:nvSpPr>
        <p:spPr>
          <a:xfrm>
            <a:off x="7251700" y="3788508"/>
            <a:ext cx="3009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Fig: 	sulfonamides</a:t>
            </a:r>
          </a:p>
          <a:p>
            <a:r>
              <a:rPr lang="en-GB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Source  : Google image </a:t>
            </a:r>
            <a:endParaRPr lang="en-IN" dirty="0" smtClean="0"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73562" y="3209192"/>
            <a:ext cx="18639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/>
              <a:t>Sulphanilamide group</a:t>
            </a:r>
            <a:endParaRPr lang="en-IN" sz="1100" b="1" dirty="0"/>
          </a:p>
        </p:txBody>
      </p:sp>
      <p:sp>
        <p:nvSpPr>
          <p:cNvPr id="9" name="Rectangle 8"/>
          <p:cNvSpPr/>
          <p:nvPr/>
        </p:nvSpPr>
        <p:spPr>
          <a:xfrm>
            <a:off x="6254750" y="4547578"/>
            <a:ext cx="50038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>
                <a:latin typeface="Comic Sans MS" panose="030F0702030302020204" pitchFamily="66" charset="0"/>
              </a:rPr>
              <a:t>The individual members differ in the nature of </a:t>
            </a:r>
            <a:r>
              <a:rPr lang="en-US" sz="20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N1 substitution</a:t>
            </a:r>
            <a:r>
              <a:rPr lang="en-US" sz="2000" dirty="0" smtClean="0">
                <a:latin typeface="Comic Sans MS" panose="030F0702030302020204" pitchFamily="66" charset="0"/>
              </a:rPr>
              <a:t>, which governs the </a:t>
            </a:r>
            <a:r>
              <a:rPr lang="en-US" sz="20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solubility, potency and pharmacokinetic </a:t>
            </a:r>
            <a:r>
              <a:rPr lang="en-US" sz="2000" dirty="0" smtClean="0">
                <a:latin typeface="Comic Sans MS" panose="030F0702030302020204" pitchFamily="66" charset="0"/>
              </a:rPr>
              <a:t>property of the compounds.</a:t>
            </a:r>
            <a:endParaRPr lang="en-US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9250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181600" cy="4575175"/>
          </a:xfrm>
        </p:spPr>
        <p:txBody>
          <a:bodyPr>
            <a:noAutofit/>
          </a:bodyPr>
          <a:lstStyle/>
          <a:p>
            <a:pPr algn="just"/>
            <a:r>
              <a:rPr lang="en-US" sz="2400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A free amino group in N4 position is essential for antibacterial activity’</a:t>
            </a:r>
          </a:p>
          <a:p>
            <a:pPr algn="just"/>
            <a:r>
              <a:rPr lang="en-US" sz="2400" dirty="0">
                <a:solidFill>
                  <a:srgbClr val="92D050"/>
                </a:solidFill>
                <a:latin typeface="Comic Sans MS" panose="030F0702030302020204" pitchFamily="66" charset="0"/>
              </a:rPr>
              <a:t>G</a:t>
            </a:r>
            <a:r>
              <a:rPr lang="en-US" sz="2400" dirty="0" smtClean="0">
                <a:latin typeface="Comic Sans MS" panose="030F0702030302020204" pitchFamily="66" charset="0"/>
              </a:rPr>
              <a:t>enerally N4 substituted sulfonamides have reduced antibacterial activity.</a:t>
            </a:r>
          </a:p>
          <a:p>
            <a:pPr algn="just">
              <a:buNone/>
            </a:pPr>
            <a:endParaRPr lang="en-US" sz="2400" dirty="0" smtClean="0">
              <a:latin typeface="Comic Sans MS" panose="030F0702030302020204" pitchFamily="66" charset="0"/>
            </a:endParaRPr>
          </a:p>
          <a:p>
            <a:pPr algn="just"/>
            <a:r>
              <a:rPr lang="en-US" sz="2400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N4 substituted sulfonamides provide antibacterial action within the lumen of </a:t>
            </a:r>
            <a:r>
              <a:rPr lang="en-US" sz="2400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Gl</a:t>
            </a:r>
            <a:r>
              <a:rPr lang="en-US" sz="2400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 tract.</a:t>
            </a:r>
          </a:p>
          <a:p>
            <a:pPr algn="just"/>
            <a:r>
              <a:rPr lang="en-US" sz="2400" dirty="0" smtClean="0">
                <a:latin typeface="Comic Sans MS" panose="030F0702030302020204" pitchFamily="66" charset="0"/>
              </a:rPr>
              <a:t>They are white crystalline powders, insoluble in water.</a:t>
            </a:r>
            <a:endParaRPr lang="en-IN" sz="2400" dirty="0">
              <a:latin typeface="Comic Sans MS" panose="030F0702030302020204" pitchFamily="66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0511" y="2218165"/>
            <a:ext cx="4219575" cy="1727200"/>
          </a:xfrm>
        </p:spPr>
      </p:pic>
      <p:sp>
        <p:nvSpPr>
          <p:cNvPr id="6" name="TextBox 5"/>
          <p:cNvSpPr txBox="1"/>
          <p:nvPr/>
        </p:nvSpPr>
        <p:spPr>
          <a:xfrm>
            <a:off x="7245349" y="4263293"/>
            <a:ext cx="3009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Fig: 	sulfonamides</a:t>
            </a:r>
          </a:p>
          <a:p>
            <a:r>
              <a:rPr lang="en-GB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Source  : Google image </a:t>
            </a:r>
            <a:endParaRPr lang="en-IN" dirty="0" smtClean="0"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5990"/>
          </a:xfrm>
        </p:spPr>
        <p:txBody>
          <a:bodyPr>
            <a:normAutofit/>
          </a:bodyPr>
          <a:lstStyle/>
          <a:p>
            <a:pPr algn="ctr"/>
            <a:r>
              <a:rPr lang="en-GB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Principles of sulphonamide therapy</a:t>
            </a:r>
            <a:endParaRPr lang="en-IN" sz="36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3999"/>
            <a:ext cx="10515600" cy="4652963"/>
          </a:xfrm>
        </p:spPr>
        <p:txBody>
          <a:bodyPr>
            <a:normAutofit fontScale="77500" lnSpcReduction="20000"/>
          </a:bodyPr>
          <a:lstStyle/>
          <a:p>
            <a:pPr lvl="0" algn="just"/>
            <a:r>
              <a:rPr lang="en-US" dirty="0" smtClean="0">
                <a:latin typeface="Comic Sans MS" panose="030F0702030302020204" pitchFamily="66" charset="0"/>
              </a:rPr>
              <a:t>It should </a:t>
            </a:r>
            <a:r>
              <a:rPr lang="en-US" dirty="0">
                <a:latin typeface="Comic Sans MS" panose="030F0702030302020204" pitchFamily="66" charset="0"/>
              </a:rPr>
              <a:t>be administered as </a:t>
            </a:r>
            <a:r>
              <a:rPr lang="en-US" dirty="0">
                <a:solidFill>
                  <a:srgbClr val="00B0F0"/>
                </a:solidFill>
                <a:latin typeface="Comic Sans MS" panose="030F0702030302020204" pitchFamily="66" charset="0"/>
              </a:rPr>
              <a:t>early as possible in the course of an </a:t>
            </a:r>
            <a:r>
              <a:rPr lang="en-US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infection.</a:t>
            </a:r>
          </a:p>
          <a:p>
            <a:pPr marL="0" lvl="0" indent="0" algn="just">
              <a:buNone/>
            </a:pPr>
            <a:endParaRPr lang="en-US" dirty="0" smtClean="0">
              <a:solidFill>
                <a:srgbClr val="00B0F0"/>
              </a:solidFill>
              <a:latin typeface="Comic Sans MS" panose="030F0702030302020204" pitchFamily="66" charset="0"/>
            </a:endParaRPr>
          </a:p>
          <a:p>
            <a:pPr lvl="0" algn="just"/>
            <a:r>
              <a:rPr lang="en-US" dirty="0" smtClean="0">
                <a:latin typeface="Comic Sans MS" panose="030F0702030302020204" pitchFamily="66" charset="0"/>
              </a:rPr>
              <a:t>In </a:t>
            </a:r>
            <a:r>
              <a:rPr lang="en-US" dirty="0">
                <a:solidFill>
                  <a:srgbClr val="00B0F0"/>
                </a:solidFill>
                <a:latin typeface="Comic Sans MS" panose="030F0702030302020204" pitchFamily="66" charset="0"/>
              </a:rPr>
              <a:t>server infection large dose </a:t>
            </a:r>
            <a:r>
              <a:rPr lang="en-US" dirty="0">
                <a:latin typeface="Comic Sans MS" panose="030F0702030302020204" pitchFamily="66" charset="0"/>
              </a:rPr>
              <a:t>should be given by parenteral route (IV or IM</a:t>
            </a:r>
            <a:r>
              <a:rPr lang="en-US" dirty="0" smtClean="0">
                <a:latin typeface="Comic Sans MS" panose="030F0702030302020204" pitchFamily="66" charset="0"/>
              </a:rPr>
              <a:t>).</a:t>
            </a:r>
          </a:p>
          <a:p>
            <a:pPr marL="0" lvl="0" indent="0" algn="just">
              <a:buNone/>
            </a:pPr>
            <a:endParaRPr lang="en-IN" dirty="0">
              <a:latin typeface="Comic Sans MS" panose="030F0702030302020204" pitchFamily="66" charset="0"/>
            </a:endParaRPr>
          </a:p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The </a:t>
            </a:r>
            <a:r>
              <a:rPr lang="en-US" dirty="0">
                <a:latin typeface="Comic Sans MS" panose="030F0702030302020204" pitchFamily="66" charset="0"/>
              </a:rPr>
              <a:t>initial large dose should be followed by regular smaller maintenance doses</a:t>
            </a:r>
            <a:r>
              <a:rPr lang="en-US" dirty="0" smtClean="0">
                <a:latin typeface="Comic Sans MS" panose="030F0702030302020204" pitchFamily="66" charset="0"/>
              </a:rPr>
              <a:t>.</a:t>
            </a:r>
          </a:p>
          <a:p>
            <a:pPr marL="0" indent="0" algn="just">
              <a:buNone/>
            </a:pPr>
            <a:endParaRPr lang="en-IN" dirty="0">
              <a:latin typeface="Comic Sans MS" panose="030F0702030302020204" pitchFamily="66" charset="0"/>
            </a:endParaRPr>
          </a:p>
          <a:p>
            <a:pPr algn="just"/>
            <a:r>
              <a:rPr lang="en-US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Plenty </a:t>
            </a:r>
            <a:r>
              <a:rPr lang="en-US" dirty="0">
                <a:solidFill>
                  <a:srgbClr val="00B0F0"/>
                </a:solidFill>
                <a:latin typeface="Comic Sans MS" panose="030F0702030302020204" pitchFamily="66" charset="0"/>
              </a:rPr>
              <a:t>of water and urinary alkaliser </a:t>
            </a:r>
            <a:r>
              <a:rPr lang="en-US" dirty="0">
                <a:latin typeface="Comic Sans MS" panose="030F0702030302020204" pitchFamily="66" charset="0"/>
              </a:rPr>
              <a:t>(sodium bicarbonate) is to be given with sulfa </a:t>
            </a:r>
            <a:r>
              <a:rPr lang="en-US" dirty="0" smtClean="0">
                <a:latin typeface="Comic Sans MS" panose="030F0702030302020204" pitchFamily="66" charset="0"/>
              </a:rPr>
              <a:t>drugs </a:t>
            </a:r>
            <a:r>
              <a:rPr lang="en-US" dirty="0">
                <a:latin typeface="Comic Sans MS" panose="030F0702030302020204" pitchFamily="66" charset="0"/>
              </a:rPr>
              <a:t>to prevent </a:t>
            </a:r>
            <a:r>
              <a:rPr lang="en-US" dirty="0" err="1">
                <a:latin typeface="Comic Sans MS" panose="030F0702030302020204" pitchFamily="66" charset="0"/>
              </a:rPr>
              <a:t>crystalluria</a:t>
            </a:r>
            <a:r>
              <a:rPr lang="en-US" dirty="0" smtClean="0">
                <a:latin typeface="Comic Sans MS" panose="030F0702030302020204" pitchFamily="66" charset="0"/>
              </a:rPr>
              <a:t>.</a:t>
            </a:r>
          </a:p>
          <a:p>
            <a:pPr marL="0" indent="0" algn="just">
              <a:buNone/>
            </a:pPr>
            <a:endParaRPr lang="en-IN" dirty="0">
              <a:latin typeface="Comic Sans MS" panose="030F0702030302020204" pitchFamily="66" charset="0"/>
            </a:endParaRPr>
          </a:p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If </a:t>
            </a:r>
            <a:r>
              <a:rPr lang="en-US" dirty="0">
                <a:latin typeface="Comic Sans MS" panose="030F0702030302020204" pitchFamily="66" charset="0"/>
              </a:rPr>
              <a:t>there is any </a:t>
            </a:r>
            <a:r>
              <a:rPr lang="en-US" dirty="0">
                <a:solidFill>
                  <a:srgbClr val="00B0F0"/>
                </a:solidFill>
                <a:latin typeface="Comic Sans MS" panose="030F0702030302020204" pitchFamily="66" charset="0"/>
              </a:rPr>
              <a:t>sign of anuria and </a:t>
            </a:r>
            <a:r>
              <a:rPr lang="en-US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hematuria </a:t>
            </a:r>
            <a:r>
              <a:rPr lang="en-US" dirty="0">
                <a:solidFill>
                  <a:srgbClr val="00B0F0"/>
                </a:solidFill>
                <a:latin typeface="Comic Sans MS" panose="030F0702030302020204" pitchFamily="66" charset="0"/>
              </a:rPr>
              <a:t>sulfa therapy should be stopped </a:t>
            </a:r>
            <a:r>
              <a:rPr lang="en-US" dirty="0">
                <a:latin typeface="Comic Sans MS" panose="030F0702030302020204" pitchFamily="66" charset="0"/>
              </a:rPr>
              <a:t>and </a:t>
            </a:r>
            <a:r>
              <a:rPr lang="en-US" dirty="0" smtClean="0">
                <a:latin typeface="Comic Sans MS" panose="030F0702030302020204" pitchFamily="66" charset="0"/>
              </a:rPr>
              <a:t>plenty </a:t>
            </a:r>
            <a:r>
              <a:rPr lang="en-US" dirty="0">
                <a:latin typeface="Comic Sans MS" panose="030F0702030302020204" pitchFamily="66" charset="0"/>
              </a:rPr>
              <a:t>of water and urinary alkaliser is to be given</a:t>
            </a:r>
            <a:r>
              <a:rPr lang="en-US" dirty="0" smtClean="0">
                <a:latin typeface="Comic Sans MS" panose="030F0702030302020204" pitchFamily="66" charset="0"/>
              </a:rPr>
              <a:t>.</a:t>
            </a:r>
            <a:endParaRPr lang="en-IN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4351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>
                <a:latin typeface="Comic Sans MS" panose="030F0702030302020204" pitchFamily="66" charset="0"/>
              </a:rPr>
              <a:t>Sulfonamides should </a:t>
            </a:r>
            <a:r>
              <a:rPr lang="en-US" dirty="0">
                <a:solidFill>
                  <a:srgbClr val="00B0F0"/>
                </a:solidFill>
                <a:latin typeface="Comic Sans MS" panose="030F0702030302020204" pitchFamily="66" charset="0"/>
              </a:rPr>
              <a:t>not be given for more than one week </a:t>
            </a:r>
            <a:r>
              <a:rPr lang="en-US" dirty="0">
                <a:latin typeface="Comic Sans MS" panose="030F0702030302020204" pitchFamily="66" charset="0"/>
              </a:rPr>
              <a:t>because it may cause  interference with normal flora and vitamin synthesis and cause development of drug resistance</a:t>
            </a:r>
            <a:r>
              <a:rPr lang="en-US" dirty="0" smtClean="0">
                <a:latin typeface="Comic Sans MS" panose="030F0702030302020204" pitchFamily="66" charset="0"/>
              </a:rPr>
              <a:t>.</a:t>
            </a:r>
          </a:p>
          <a:p>
            <a:pPr marL="0" indent="0" algn="just">
              <a:buNone/>
            </a:pPr>
            <a:endParaRPr lang="en-IN" dirty="0">
              <a:latin typeface="Comic Sans MS" panose="030F0702030302020204" pitchFamily="66" charset="0"/>
            </a:endParaRPr>
          </a:p>
          <a:p>
            <a:pPr algn="just"/>
            <a:r>
              <a:rPr lang="en-US" dirty="0">
                <a:latin typeface="Comic Sans MS" panose="030F0702030302020204" pitchFamily="66" charset="0"/>
              </a:rPr>
              <a:t>If response does not occur within first 2-3 days, suphonamide therapy should be stopped as no response could then be expected</a:t>
            </a:r>
            <a:r>
              <a:rPr lang="en-US" dirty="0" smtClean="0">
                <a:latin typeface="Comic Sans MS" panose="030F0702030302020204" pitchFamily="66" charset="0"/>
              </a:rPr>
              <a:t>.</a:t>
            </a:r>
          </a:p>
          <a:p>
            <a:pPr marL="0" indent="0" algn="just">
              <a:buNone/>
            </a:pPr>
            <a:endParaRPr lang="en-IN" dirty="0">
              <a:latin typeface="Comic Sans MS" panose="030F0702030302020204" pitchFamily="66" charset="0"/>
            </a:endParaRPr>
          </a:p>
          <a:p>
            <a:pPr algn="just"/>
            <a:r>
              <a:rPr lang="en-US" dirty="0">
                <a:latin typeface="Comic Sans MS" panose="030F0702030302020204" pitchFamily="66" charset="0"/>
              </a:rPr>
              <a:t>As sulfonamides are bacteriostatic, their dosing should be continued for </a:t>
            </a:r>
            <a:r>
              <a:rPr lang="en-US" dirty="0">
                <a:solidFill>
                  <a:srgbClr val="92D050"/>
                </a:solidFill>
                <a:latin typeface="Comic Sans MS" panose="030F0702030302020204" pitchFamily="66" charset="0"/>
              </a:rPr>
              <a:t>about 48 </a:t>
            </a:r>
            <a:r>
              <a:rPr lang="en-US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hrs. </a:t>
            </a:r>
            <a:r>
              <a:rPr lang="en-US" dirty="0">
                <a:solidFill>
                  <a:srgbClr val="92D050"/>
                </a:solidFill>
                <a:latin typeface="Comic Sans MS" panose="030F0702030302020204" pitchFamily="66" charset="0"/>
              </a:rPr>
              <a:t>after  the disappearance of clinical symptoms</a:t>
            </a:r>
            <a:r>
              <a:rPr lang="en-US" dirty="0">
                <a:latin typeface="Comic Sans MS" panose="030F0702030302020204" pitchFamily="66" charset="0"/>
              </a:rPr>
              <a:t>. </a:t>
            </a:r>
            <a:endParaRPr lang="en-IN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5109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1255</TotalTime>
  <Words>998</Words>
  <Application>Microsoft Office PowerPoint</Application>
  <PresentationFormat>Widescreen</PresentationFormat>
  <Paragraphs>208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Aharoni</vt:lpstr>
      <vt:lpstr>Arial</vt:lpstr>
      <vt:lpstr>Calibri</vt:lpstr>
      <vt:lpstr>Calibri Light</vt:lpstr>
      <vt:lpstr>Comic Sans MS</vt:lpstr>
      <vt:lpstr>Mangal</vt:lpstr>
      <vt:lpstr>Times New Roman</vt:lpstr>
      <vt:lpstr>Office Theme</vt:lpstr>
      <vt:lpstr>Sulphonamides (Part  1)  …………………………………………………………………………………………………………………………………………………………………………………………………………………………………………… Chemotherapy (VPT-411) (Lecture-8)</vt:lpstr>
      <vt:lpstr>Content of the chapter</vt:lpstr>
      <vt:lpstr>Introduction</vt:lpstr>
      <vt:lpstr>History</vt:lpstr>
      <vt:lpstr>PowerPoint Presentation</vt:lpstr>
      <vt:lpstr>Chemistry and SAR</vt:lpstr>
      <vt:lpstr>PowerPoint Presentation</vt:lpstr>
      <vt:lpstr>Principles of sulphonamide therapy</vt:lpstr>
      <vt:lpstr>PowerPoint Presentation</vt:lpstr>
      <vt:lpstr>Classification of Sulphonamide  On the basis of site and duration of action </vt:lpstr>
      <vt:lpstr>Classification of Sulphonamide  On the basis of clinical uses</vt:lpstr>
      <vt:lpstr>PowerPoint Presentation</vt:lpstr>
      <vt:lpstr>PowerPoint Presentation</vt:lpstr>
      <vt:lpstr>PowerPoint Presentation</vt:lpstr>
      <vt:lpstr>PowerPoint Presentation</vt:lpstr>
      <vt:lpstr>Spectrum of activity</vt:lpstr>
      <vt:lpstr>PowerPoint Presentation</vt:lpstr>
      <vt:lpstr> Mechanism of Action of Sulfonamides </vt:lpstr>
      <vt:lpstr>PowerPoint Presentation</vt:lpstr>
      <vt:lpstr>Contd…</vt:lpstr>
      <vt:lpstr>Administration</vt:lpstr>
      <vt:lpstr>Summary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Anjana</dc:creator>
  <cp:lastModifiedBy>Dr. Nirbhay Kumar</cp:lastModifiedBy>
  <cp:revision>101</cp:revision>
  <dcterms:created xsi:type="dcterms:W3CDTF">2020-11-25T09:17:36Z</dcterms:created>
  <dcterms:modified xsi:type="dcterms:W3CDTF">2020-12-25T11:04:59Z</dcterms:modified>
</cp:coreProperties>
</file>