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00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970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2512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3577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591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5432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1412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2097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48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549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37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847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871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873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565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993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633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B4F28E-6FE6-41AF-813E-53E09EFC3820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69958A2-9877-4BF4-8DF8-C96AAA381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95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56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29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05" TargetMode="External"/><Relationship Id="rId2" Type="http://schemas.openxmlformats.org/officeDocument/2006/relationships/hyperlink" Target="http://ecoursesonline.iasri.res.in/mod/page/view.php?id=54270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29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29" TargetMode="External"/><Relationship Id="rId2" Type="http://schemas.openxmlformats.org/officeDocument/2006/relationships/hyperlink" Target="http://ecoursesonline.iasri.res.in/mod/page/view.php?id=54105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B443-B32A-4EB0-8B1B-8539194B5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45" y="175491"/>
            <a:ext cx="12053455" cy="1888979"/>
          </a:xfrm>
        </p:spPr>
        <p:txBody>
          <a:bodyPr>
            <a:normAutofit fontScale="90000"/>
          </a:bodyPr>
          <a:lstStyle/>
          <a:p>
            <a:br>
              <a:rPr lang="en-US" sz="4400" dirty="0">
                <a:latin typeface="Algerian" panose="04020705040A02060702" pitchFamily="82" charset="0"/>
              </a:rPr>
            </a:br>
            <a:r>
              <a:rPr lang="en-US" sz="3100" dirty="0">
                <a:latin typeface="Algerian" panose="04020705040A02060702" pitchFamily="82" charset="0"/>
              </a:rPr>
              <a:t>VAN-601</a:t>
            </a:r>
            <a:br>
              <a:rPr lang="en-US" sz="3100" dirty="0">
                <a:latin typeface="Algerian" panose="04020705040A02060702" pitchFamily="82" charset="0"/>
              </a:rPr>
            </a:br>
            <a:r>
              <a:rPr lang="en-US" sz="3100" dirty="0">
                <a:latin typeface="Algerian" panose="04020705040A02060702" pitchFamily="82" charset="0"/>
              </a:rPr>
              <a:t>UNIT-II</a:t>
            </a:r>
            <a:br>
              <a:rPr lang="en-US" sz="4400" dirty="0">
                <a:latin typeface="Algerian" panose="04020705040A02060702" pitchFamily="82" charset="0"/>
              </a:rPr>
            </a:br>
            <a:r>
              <a:rPr lang="en-US" sz="4400" dirty="0">
                <a:latin typeface="Algerian" panose="04020705040A02060702" pitchFamily="82" charset="0"/>
              </a:rPr>
              <a:t> COMPARATIVE STUDIES ON METACARPALS OF OX</a:t>
            </a:r>
            <a:endParaRPr lang="en-IN" sz="44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315AA8-6968-4F96-9FCF-BF921D6FA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5236" y="2347274"/>
            <a:ext cx="9762837" cy="3379271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By: Dr Manoj Kumar Singh</a:t>
            </a:r>
          </a:p>
          <a:p>
            <a:pPr algn="ctr"/>
            <a:r>
              <a:rPr lang="en-IN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</a:t>
            </a:r>
          </a:p>
          <a:p>
            <a:pPr algn="ctr"/>
            <a:r>
              <a:rPr lang="en-IN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Veterinary Anatomy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138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EBE5B-0791-419C-ADB6-4EEB08603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0"/>
            <a:ext cx="12192000" cy="67056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IN" sz="4000" b="1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PIG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40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Has four bones.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40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first is absent.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40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Third and fourth metacarpals are large and carry the chief </a:t>
            </a:r>
            <a:r>
              <a:rPr lang="en-IN" sz="40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Digi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digits</a:t>
            </a:r>
            <a:r>
              <a:rPr lang="en-IN" sz="40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N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40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second and fifth are much smaller and bear the accessory </a:t>
            </a:r>
            <a:r>
              <a:rPr lang="en-IN" sz="4000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Digits"/>
              </a:rPr>
              <a:t>digits</a:t>
            </a:r>
            <a:r>
              <a:rPr lang="en-IN" sz="40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546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DFB0F-91EF-4FAE-8A25-28796B5DA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IN" sz="3200" b="1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DOG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dirty="0">
                <a:solidFill>
                  <a:srgbClr val="00339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Has five bones.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first is the shortest.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third and the fourth are longest.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second is longer than the fifth.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lie close together above but diverges distally.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proximal ends articulate with each other and the first four with the corresponding </a:t>
            </a:r>
            <a:r>
              <a:rPr lang="en-IN" sz="3200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Carpals"/>
              </a:rPr>
              <a:t>carpals</a:t>
            </a: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fifth also articulates with the fourth carpal.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748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13C13-7E70-480F-A405-7720BEDF8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01600"/>
            <a:ext cx="11979563" cy="5892800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FOWL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metacarpal bones fused with the distal row of  carpal bones and form an irregular ‘D’ shaped structure known as carpometacarpus </a:t>
            </a:r>
            <a:endParaRPr lang="en-I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763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BA92B1C-C958-4B1E-B461-6DE9FDA1E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225" y="349250"/>
            <a:ext cx="11820525" cy="5287963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Flowchart: Punched Tape 6">
            <a:extLst>
              <a:ext uri="{FF2B5EF4-FFF2-40B4-BE49-F238E27FC236}">
                <a16:creationId xmlns:a16="http://schemas.microsoft.com/office/drawing/2014/main" id="{804DD5D5-3630-459C-9CCE-BCE437E807A6}"/>
              </a:ext>
            </a:extLst>
          </p:cNvPr>
          <p:cNvSpPr/>
          <p:nvPr/>
        </p:nvSpPr>
        <p:spPr>
          <a:xfrm>
            <a:off x="2253672" y="1634835"/>
            <a:ext cx="7961745" cy="400237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3D10CC-EBB2-4570-8646-92D77CBAD1F4}"/>
              </a:ext>
            </a:extLst>
          </p:cNvPr>
          <p:cNvSpPr/>
          <p:nvPr/>
        </p:nvSpPr>
        <p:spPr>
          <a:xfrm>
            <a:off x="1136073" y="2497976"/>
            <a:ext cx="10030691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IN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713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0998A-5FBB-4AF8-B5EC-B56F08DD1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073" y="92364"/>
            <a:ext cx="11951854" cy="6507941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IN" sz="36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endParaRPr lang="en-IN" sz="3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general there are five metacarpal bones, numbered I to V from medial to lateral. In ox metacarpus consists of a large metacarpal (third and fourth fused) , which carries the digit and a lateral small metacarpal</a:t>
            </a:r>
            <a:endParaRPr lang="en-IN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en-IN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LARGE METACARPAL</a:t>
            </a:r>
            <a:endParaRPr lang="en-IN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placed vertically between the carpus above and fetlock or first phalanx below. </a:t>
            </a:r>
            <a:r>
              <a:rPr lang="en-IN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also sometimes referred as cannon bone</a:t>
            </a: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It consists of a shaft and two extremities. </a:t>
            </a:r>
            <a:endParaRPr lang="en-IN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5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81920-7662-42E3-8AE3-88B880B23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73891" y="221674"/>
            <a:ext cx="12201236" cy="6636326"/>
          </a:xfrm>
        </p:spPr>
        <p:txBody>
          <a:bodyPr>
            <a:normAutofit/>
          </a:bodyPr>
          <a:lstStyle/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SHAFT</a:t>
            </a:r>
            <a:endParaRPr lang="en-IN" sz="4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I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  semi-cylindrical and as two surfaces and two borders .</a:t>
            </a:r>
            <a:endParaRPr lang="en-IN" sz="3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I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 dorsal surface is convex transversely and is marked by a vertical vascular longitudinal groove and provided with a foramina at either ends, which traverses the thickness of the shaft.</a:t>
            </a:r>
            <a:endParaRPr lang="en-IN" sz="3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I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 volar surface</a:t>
            </a:r>
            <a:r>
              <a:rPr lang="en-IN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flat from side to side and presents a shallow vertical groove, which communicates with the anterior groove through the foramina described above. This surface is in contact with the superior </a:t>
            </a:r>
            <a:r>
              <a:rPr lang="en-IN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sesamoidean</a:t>
            </a:r>
            <a:r>
              <a:rPr lang="en-I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ligament.</a:t>
            </a:r>
            <a:endParaRPr lang="en-IN" sz="3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I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borders are medial and lateral</a:t>
            </a:r>
            <a:r>
              <a:rPr lang="en-IN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 latter, at its upper part has the lateral small metacarpal attached to it posteriorly.</a:t>
            </a:r>
            <a:endParaRPr lang="en-IN" sz="3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852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587F4-8FDB-426C-B616-901CBB45C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78" y="110836"/>
            <a:ext cx="11820698" cy="6422967"/>
          </a:xfrm>
        </p:spPr>
        <p:txBody>
          <a:bodyPr/>
          <a:lstStyle/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Proximal extremity</a:t>
            </a:r>
            <a:endParaRPr lang="en-IN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IN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two facets separated by a ridge in front and a notch behind.</a:t>
            </a:r>
            <a:endParaRPr lang="en-IN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medial facet is larger and corresponds to the second and third carpal and lateral to the fourth carpal. On the </a:t>
            </a:r>
            <a:r>
              <a:rPr lang="en-IN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antero</a:t>
            </a: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-medial  aspect of this extremity is the metacarpal tuberosity for the </a:t>
            </a:r>
            <a:r>
              <a:rPr lang="en-IN" sz="32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extensor carpi radialis</a:t>
            </a: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At the </a:t>
            </a:r>
            <a:r>
              <a:rPr lang="en-IN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postero</a:t>
            </a: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-medial aspect is a tubercle for the attachment of </a:t>
            </a:r>
            <a:r>
              <a:rPr lang="en-IN" sz="32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extensor carpi obliquus.</a:t>
            </a:r>
            <a:r>
              <a:rPr lang="en-I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 lateral aspect of the volar face bears a small facet for the lateral small metacarpal.</a:t>
            </a:r>
            <a:endParaRPr lang="en-IN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115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BF1AB-0049-49F4-ACCA-91F6115E2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64656"/>
            <a:ext cx="12192000" cy="6552276"/>
          </a:xfrm>
        </p:spPr>
        <p:txBody>
          <a:bodyPr>
            <a:normAutofit fontScale="92500"/>
          </a:bodyPr>
          <a:lstStyle/>
          <a:p>
            <a:pPr marL="342900" marR="1524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DISTAL EXTREMITY</a:t>
            </a:r>
            <a:endParaRPr lang="en-IN" sz="36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IN" sz="36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divided into two parts by a sagittal cleft.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IN" sz="36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part is made of two condyles separated by a sagittal ridge for articulation with the first phalanx below, just above the condyles there are four depressions for accommodation of concerned sesamoids of the proximal row behind.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IN" sz="36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medial condyle is slightly larger than the lateral.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IN" sz="36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abaxial aspects of each division are depressed for ligamentous attachment.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845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EC217-53CA-44EF-B40E-9D5F1E46C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-1"/>
            <a:ext cx="12192000" cy="6788727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IN" sz="2800" b="1" dirty="0">
                <a:solidFill>
                  <a:srgbClr val="CD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LATERAL SMALL METACARPAL (fifth metacarpal)</a:t>
            </a:r>
            <a:endParaRPr lang="en-I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36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an aborted </a:t>
            </a:r>
            <a:r>
              <a:rPr lang="en-IN" sz="3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Long bone"/>
              </a:rPr>
              <a:t>long bone</a:t>
            </a:r>
            <a:r>
              <a:rPr lang="en-IN" sz="36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and is an inch and a half long.</a:t>
            </a:r>
            <a:endParaRPr lang="en-IN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36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IN" sz="3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Bone"/>
              </a:rPr>
              <a:t>bone</a:t>
            </a:r>
            <a:r>
              <a:rPr lang="en-IN" sz="36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is attached to the </a:t>
            </a:r>
            <a:r>
              <a:rPr lang="en-IN" sz="3600" dirty="0" err="1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postero</a:t>
            </a:r>
            <a:r>
              <a:rPr lang="en-IN" sz="36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-lateral aspect of the proximal extremity of the large metacarpal.</a:t>
            </a:r>
            <a:endParaRPr lang="en-IN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36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proximal extremity is rounded and bears a small facet on the anterior face for the large metacarpal.</a:t>
            </a:r>
            <a:endParaRPr lang="en-IN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36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distal extremity is pointed.</a:t>
            </a:r>
            <a:endParaRPr lang="en-IN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348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845B5-0E97-45D6-AD84-A1D089261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IN" sz="32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HORSE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en-IN" sz="28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metacarpus consists of </a:t>
            </a:r>
            <a:r>
              <a:rPr lang="en-IN" sz="2800" i="1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one large metacarpal</a:t>
            </a:r>
            <a:r>
              <a:rPr lang="en-IN" sz="28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(third) </a:t>
            </a:r>
            <a:r>
              <a:rPr lang="en-IN" sz="2800" i="1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two small metacarpals or splints</a:t>
            </a:r>
            <a:r>
              <a:rPr lang="en-IN" sz="28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(second and fourth).</a:t>
            </a:r>
            <a:endParaRPr lang="en-IN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524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b="1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LARGE METACARAPAL</a:t>
            </a:r>
            <a:endParaRPr lang="en-IN" sz="3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vascular grooves on the dorsal and volar faces are absent.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volar face is roughened on either side in its proximal two thirds for attachment of the splints with which it forms a wide groove for the </a:t>
            </a:r>
            <a:r>
              <a:rPr lang="en-IN" sz="3200" dirty="0" err="1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lodgment</a:t>
            </a: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suspensory ligament.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469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112E7-0E76-4726-B58A-0D3E5BF7A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299" y="-1"/>
            <a:ext cx="12117701" cy="6788727"/>
          </a:xfrm>
        </p:spPr>
        <p:txBody>
          <a:bodyPr>
            <a:normAutofit lnSpcReduction="10000"/>
          </a:bodyPr>
          <a:lstStyle/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839085" algn="l"/>
              </a:tabLst>
            </a:pPr>
            <a:r>
              <a:rPr lang="en-IN" sz="40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articulates with the second, third and fourth </a:t>
            </a:r>
            <a:r>
              <a:rPr lang="en-IN" sz="4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Carpals"/>
              </a:rPr>
              <a:t>carpals</a:t>
            </a:r>
            <a:r>
              <a:rPr lang="en-IN" sz="40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above and by means of small facets on either side, with the proximal extremities of the splints.</a:t>
            </a: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839085" algn="l"/>
              </a:tabLst>
            </a:pPr>
            <a:r>
              <a:rPr lang="en-IN" sz="40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distal extremity of the large metacarpal resembles one of the parts of the distal extremity of large metacarpal of the ox.</a:t>
            </a:r>
            <a:endParaRPr lang="en-I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839085" algn="l"/>
              </a:tabLst>
            </a:pPr>
            <a:r>
              <a:rPr lang="en-IN" sz="4000" dirty="0">
                <a:solidFill>
                  <a:srgbClr val="0000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medial condyle of the articular area for the first phalanx is slightly larger than that of the lateral.</a:t>
            </a:r>
            <a:endParaRPr lang="en-I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6006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C7A16-D101-460C-AA75-4E7719C65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82880"/>
            <a:ext cx="12192000" cy="6417425"/>
          </a:xfrm>
        </p:spPr>
        <p:txBody>
          <a:bodyPr>
            <a:normAutofit fontScale="92500"/>
          </a:bodyPr>
          <a:lstStyle/>
          <a:p>
            <a:pPr marL="342900" marR="1524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3500" b="1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SMALL METACARPALS </a:t>
            </a:r>
            <a:endParaRPr lang="en-IN" sz="43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839085" algn="l"/>
              </a:tabLst>
            </a:pP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shaft of each is three sided.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839085" algn="l"/>
              </a:tabLst>
            </a:pP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dorsal face is rough for attachment to the large metacarpal.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839085" algn="l"/>
              </a:tabLst>
            </a:pP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proximal extremity is relatively massive and has one or two facets </a:t>
            </a:r>
            <a:r>
              <a:rPr lang="en-IN" sz="3200" dirty="0" err="1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dorso</a:t>
            </a: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-laterally for the large metacarpal.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839085" algn="l"/>
              </a:tabLst>
            </a:pP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medial </a:t>
            </a:r>
            <a:r>
              <a:rPr lang="en-IN" sz="3200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Bone"/>
              </a:rPr>
              <a:t>bone</a:t>
            </a: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bears two facets above for the second and the third </a:t>
            </a:r>
            <a:r>
              <a:rPr lang="en-IN" sz="3200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 tooltip="Carpals"/>
              </a:rPr>
              <a:t>carpals</a:t>
            </a: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while the lateral presents one facet for the fourth.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04800" lvl="1" indent="-28575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839085" algn="l"/>
              </a:tabLst>
            </a:pP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distal extremity is in the form of a small nodule and usually forms the ‘</a:t>
            </a:r>
            <a:r>
              <a:rPr lang="en-IN" sz="3200" i="1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button</a:t>
            </a:r>
            <a:r>
              <a:rPr lang="en-IN" sz="3200" dirty="0">
                <a:solidFill>
                  <a:srgbClr val="0000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’ of the splint.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779705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784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Algerian</vt:lpstr>
      <vt:lpstr>Calibri</vt:lpstr>
      <vt:lpstr>Century Gothic</vt:lpstr>
      <vt:lpstr>Georgia</vt:lpstr>
      <vt:lpstr>Symbol</vt:lpstr>
      <vt:lpstr>Times New Roman</vt:lpstr>
      <vt:lpstr>Wingdings</vt:lpstr>
      <vt:lpstr>Wingdings 3</vt:lpstr>
      <vt:lpstr>Slice</vt:lpstr>
      <vt:lpstr> VAN-601 UNIT-II  COMPARATIVE STUDIES ON METACARPALS OF OX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Manoj Singh</dc:creator>
  <cp:lastModifiedBy>Manoj Singh</cp:lastModifiedBy>
  <cp:revision>14</cp:revision>
  <dcterms:created xsi:type="dcterms:W3CDTF">2020-11-23T09:31:09Z</dcterms:created>
  <dcterms:modified xsi:type="dcterms:W3CDTF">2020-11-24T07:40:39Z</dcterms:modified>
</cp:coreProperties>
</file>