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1" r:id="rId22"/>
    <p:sldId id="282" r:id="rId23"/>
    <p:sldId id="283" r:id="rId24"/>
    <p:sldId id="284" r:id="rId25"/>
    <p:sldId id="285" r:id="rId26"/>
    <p:sldId id="280" r:id="rId27"/>
    <p:sldId id="277"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23" autoAdjust="0"/>
  </p:normalViewPr>
  <p:slideViewPr>
    <p:cSldViewPr snapToGrid="0">
      <p:cViewPr varScale="1">
        <p:scale>
          <a:sx n="70" d="100"/>
          <a:sy n="70" d="100"/>
        </p:scale>
        <p:origin x="11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E7CCD-3589-41FA-B6C0-155E93AD0516}" type="datetimeFigureOut">
              <a:rPr lang="en-IN" smtClean="0"/>
              <a:t>03-12-2020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A31B3-EEAD-4282-B2BC-0CFC15F8350F}" type="slidenum">
              <a:rPr lang="en-IN" smtClean="0"/>
              <a:t>‹#›</a:t>
            </a:fld>
            <a:endParaRPr lang="en-IN"/>
          </a:p>
        </p:txBody>
      </p:sp>
    </p:spTree>
    <p:extLst>
      <p:ext uri="{BB962C8B-B14F-4D97-AF65-F5344CB8AC3E}">
        <p14:creationId xmlns:p14="http://schemas.microsoft.com/office/powerpoint/2010/main" val="150663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30A31B3-EEAD-4282-B2BC-0CFC15F8350F}" type="slidenum">
              <a:rPr lang="en-IN" smtClean="0"/>
              <a:t>1</a:t>
            </a:fld>
            <a:endParaRPr lang="en-IN"/>
          </a:p>
        </p:txBody>
      </p:sp>
    </p:spTree>
    <p:extLst>
      <p:ext uri="{BB962C8B-B14F-4D97-AF65-F5344CB8AC3E}">
        <p14:creationId xmlns:p14="http://schemas.microsoft.com/office/powerpoint/2010/main" val="100191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30A31B3-EEAD-4282-B2BC-0CFC15F8350F}" type="slidenum">
              <a:rPr lang="en-IN" smtClean="0"/>
              <a:t>17</a:t>
            </a:fld>
            <a:endParaRPr lang="en-IN"/>
          </a:p>
        </p:txBody>
      </p:sp>
    </p:spTree>
    <p:extLst>
      <p:ext uri="{BB962C8B-B14F-4D97-AF65-F5344CB8AC3E}">
        <p14:creationId xmlns:p14="http://schemas.microsoft.com/office/powerpoint/2010/main" val="352397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8CE403-0ABD-4A53-9029-546CD609B44E}" type="slidenum">
              <a:rPr lang="en-GB" altLang="en-US"/>
              <a:pPr eaLnBrk="1" hangingPunct="1"/>
              <a:t>21</a:t>
            </a:fld>
            <a:endParaRPr lang="en-GB" alt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150620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9223BD-177C-4FB6-9005-8BE504BC16E2}" type="datetime1">
              <a:rPr lang="en-US" smtClean="0"/>
              <a:t>12/3/2020</a:t>
            </a:fld>
            <a:endParaRPr lang="en-US"/>
          </a:p>
        </p:txBody>
      </p:sp>
      <p:sp>
        <p:nvSpPr>
          <p:cNvPr id="5" name="Footer Placeholder 4"/>
          <p:cNvSpPr>
            <a:spLocks noGrp="1"/>
          </p:cNvSpPr>
          <p:nvPr>
            <p:ph type="ftr" sz="quarter" idx="11"/>
          </p:nvPr>
        </p:nvSpPr>
        <p:spPr/>
        <p:txBody>
          <a:bodyPr/>
          <a:lstStyle/>
          <a:p>
            <a:r>
              <a:rPr lang="en-US"/>
              <a:t>Unit 1 Lecture 7</a:t>
            </a:r>
          </a:p>
        </p:txBody>
      </p:sp>
      <p:sp>
        <p:nvSpPr>
          <p:cNvPr id="6" name="Slide Number Placeholder 5"/>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137551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8181CD-8A81-4198-9A90-9CB84BFBB43F}" type="datetime1">
              <a:rPr lang="en-US" smtClean="0"/>
              <a:t>12/3/2020</a:t>
            </a:fld>
            <a:endParaRPr lang="en-US"/>
          </a:p>
        </p:txBody>
      </p:sp>
      <p:sp>
        <p:nvSpPr>
          <p:cNvPr id="5" name="Footer Placeholder 4"/>
          <p:cNvSpPr>
            <a:spLocks noGrp="1"/>
          </p:cNvSpPr>
          <p:nvPr>
            <p:ph type="ftr" sz="quarter" idx="11"/>
          </p:nvPr>
        </p:nvSpPr>
        <p:spPr/>
        <p:txBody>
          <a:bodyPr/>
          <a:lstStyle/>
          <a:p>
            <a:r>
              <a:rPr lang="en-US"/>
              <a:t>Unit 1 Lecture 7</a:t>
            </a:r>
          </a:p>
        </p:txBody>
      </p:sp>
      <p:sp>
        <p:nvSpPr>
          <p:cNvPr id="6" name="Slide Number Placeholder 5"/>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155590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54F35-F12E-4214-B9D0-047F3F2224E0}" type="datetime1">
              <a:rPr lang="en-US" smtClean="0"/>
              <a:t>12/3/2020</a:t>
            </a:fld>
            <a:endParaRPr lang="en-US"/>
          </a:p>
        </p:txBody>
      </p:sp>
      <p:sp>
        <p:nvSpPr>
          <p:cNvPr id="5" name="Footer Placeholder 4"/>
          <p:cNvSpPr>
            <a:spLocks noGrp="1"/>
          </p:cNvSpPr>
          <p:nvPr>
            <p:ph type="ftr" sz="quarter" idx="11"/>
          </p:nvPr>
        </p:nvSpPr>
        <p:spPr/>
        <p:txBody>
          <a:bodyPr/>
          <a:lstStyle/>
          <a:p>
            <a:r>
              <a:rPr lang="en-US"/>
              <a:t>Unit 1 Lecture 7</a:t>
            </a:r>
          </a:p>
        </p:txBody>
      </p:sp>
      <p:sp>
        <p:nvSpPr>
          <p:cNvPr id="6" name="Slide Number Placeholder 5"/>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314842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F21340-76C0-4963-9DE6-F9E3BEE9D48F}" type="datetime1">
              <a:rPr lang="en-US" smtClean="0"/>
              <a:t>12/3/2020</a:t>
            </a:fld>
            <a:endParaRPr lang="en-US"/>
          </a:p>
        </p:txBody>
      </p:sp>
      <p:sp>
        <p:nvSpPr>
          <p:cNvPr id="5" name="Footer Placeholder 4"/>
          <p:cNvSpPr>
            <a:spLocks noGrp="1"/>
          </p:cNvSpPr>
          <p:nvPr>
            <p:ph type="ftr" sz="quarter" idx="11"/>
          </p:nvPr>
        </p:nvSpPr>
        <p:spPr/>
        <p:txBody>
          <a:bodyPr/>
          <a:lstStyle/>
          <a:p>
            <a:r>
              <a:rPr lang="en-US"/>
              <a:t>Unit 1 Lecture 7</a:t>
            </a:r>
          </a:p>
        </p:txBody>
      </p:sp>
      <p:sp>
        <p:nvSpPr>
          <p:cNvPr id="6" name="Slide Number Placeholder 5"/>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3281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5C00D8-496D-46C4-8FC0-4F1AB8B6116D}" type="datetime1">
              <a:rPr lang="en-US" smtClean="0"/>
              <a:t>12/3/2020</a:t>
            </a:fld>
            <a:endParaRPr lang="en-US"/>
          </a:p>
        </p:txBody>
      </p:sp>
      <p:sp>
        <p:nvSpPr>
          <p:cNvPr id="5" name="Footer Placeholder 4"/>
          <p:cNvSpPr>
            <a:spLocks noGrp="1"/>
          </p:cNvSpPr>
          <p:nvPr>
            <p:ph type="ftr" sz="quarter" idx="11"/>
          </p:nvPr>
        </p:nvSpPr>
        <p:spPr/>
        <p:txBody>
          <a:bodyPr/>
          <a:lstStyle/>
          <a:p>
            <a:r>
              <a:rPr lang="en-US"/>
              <a:t>Unit 1 Lecture 7</a:t>
            </a:r>
          </a:p>
        </p:txBody>
      </p:sp>
      <p:sp>
        <p:nvSpPr>
          <p:cNvPr id="6" name="Slide Number Placeholder 5"/>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281545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B815D2-0BCF-4CEC-9BE8-8D1DCB4DC91B}" type="datetime1">
              <a:rPr lang="en-US" smtClean="0"/>
              <a:t>12/3/2020</a:t>
            </a:fld>
            <a:endParaRPr lang="en-US"/>
          </a:p>
        </p:txBody>
      </p:sp>
      <p:sp>
        <p:nvSpPr>
          <p:cNvPr id="6" name="Footer Placeholder 5"/>
          <p:cNvSpPr>
            <a:spLocks noGrp="1"/>
          </p:cNvSpPr>
          <p:nvPr>
            <p:ph type="ftr" sz="quarter" idx="11"/>
          </p:nvPr>
        </p:nvSpPr>
        <p:spPr/>
        <p:txBody>
          <a:bodyPr/>
          <a:lstStyle/>
          <a:p>
            <a:r>
              <a:rPr lang="en-US"/>
              <a:t>Unit 1 Lecture 7</a:t>
            </a:r>
          </a:p>
        </p:txBody>
      </p:sp>
      <p:sp>
        <p:nvSpPr>
          <p:cNvPr id="7" name="Slide Number Placeholder 6"/>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11013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3E39C-9691-4C72-AF23-8F1137218407}" type="datetime1">
              <a:rPr lang="en-US" smtClean="0"/>
              <a:t>12/3/2020</a:t>
            </a:fld>
            <a:endParaRPr lang="en-US"/>
          </a:p>
        </p:txBody>
      </p:sp>
      <p:sp>
        <p:nvSpPr>
          <p:cNvPr id="8" name="Footer Placeholder 7"/>
          <p:cNvSpPr>
            <a:spLocks noGrp="1"/>
          </p:cNvSpPr>
          <p:nvPr>
            <p:ph type="ftr" sz="quarter" idx="11"/>
          </p:nvPr>
        </p:nvSpPr>
        <p:spPr/>
        <p:txBody>
          <a:bodyPr/>
          <a:lstStyle/>
          <a:p>
            <a:r>
              <a:rPr lang="en-US"/>
              <a:t>Unit 1 Lecture 7</a:t>
            </a:r>
          </a:p>
        </p:txBody>
      </p:sp>
      <p:sp>
        <p:nvSpPr>
          <p:cNvPr id="9" name="Slide Number Placeholder 8"/>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332514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EE3AA7-E79E-45E2-865F-F794F10B1BDB}" type="datetime1">
              <a:rPr lang="en-US" smtClean="0"/>
              <a:t>12/3/2020</a:t>
            </a:fld>
            <a:endParaRPr lang="en-US"/>
          </a:p>
        </p:txBody>
      </p:sp>
      <p:sp>
        <p:nvSpPr>
          <p:cNvPr id="4" name="Footer Placeholder 3"/>
          <p:cNvSpPr>
            <a:spLocks noGrp="1"/>
          </p:cNvSpPr>
          <p:nvPr>
            <p:ph type="ftr" sz="quarter" idx="11"/>
          </p:nvPr>
        </p:nvSpPr>
        <p:spPr/>
        <p:txBody>
          <a:bodyPr/>
          <a:lstStyle/>
          <a:p>
            <a:r>
              <a:rPr lang="en-US"/>
              <a:t>Unit 1 Lecture 7</a:t>
            </a:r>
          </a:p>
        </p:txBody>
      </p:sp>
      <p:sp>
        <p:nvSpPr>
          <p:cNvPr id="5" name="Slide Number Placeholder 4"/>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3676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6C143-A173-4A1C-9BCB-95F9F7B78EBA}" type="datetime1">
              <a:rPr lang="en-US" smtClean="0"/>
              <a:t>12/3/2020</a:t>
            </a:fld>
            <a:endParaRPr lang="en-US"/>
          </a:p>
        </p:txBody>
      </p:sp>
      <p:sp>
        <p:nvSpPr>
          <p:cNvPr id="3" name="Footer Placeholder 2"/>
          <p:cNvSpPr>
            <a:spLocks noGrp="1"/>
          </p:cNvSpPr>
          <p:nvPr>
            <p:ph type="ftr" sz="quarter" idx="11"/>
          </p:nvPr>
        </p:nvSpPr>
        <p:spPr/>
        <p:txBody>
          <a:bodyPr/>
          <a:lstStyle/>
          <a:p>
            <a:r>
              <a:rPr lang="en-US"/>
              <a:t>Unit 1 Lecture 7</a:t>
            </a:r>
          </a:p>
        </p:txBody>
      </p:sp>
      <p:sp>
        <p:nvSpPr>
          <p:cNvPr id="4" name="Slide Number Placeholder 3"/>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99010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5E6EC8-3853-4121-BBF1-F995571613B4}" type="datetime1">
              <a:rPr lang="en-US" smtClean="0"/>
              <a:t>12/3/2020</a:t>
            </a:fld>
            <a:endParaRPr lang="en-US"/>
          </a:p>
        </p:txBody>
      </p:sp>
      <p:sp>
        <p:nvSpPr>
          <p:cNvPr id="6" name="Footer Placeholder 5"/>
          <p:cNvSpPr>
            <a:spLocks noGrp="1"/>
          </p:cNvSpPr>
          <p:nvPr>
            <p:ph type="ftr" sz="quarter" idx="11"/>
          </p:nvPr>
        </p:nvSpPr>
        <p:spPr/>
        <p:txBody>
          <a:bodyPr/>
          <a:lstStyle/>
          <a:p>
            <a:r>
              <a:rPr lang="en-US"/>
              <a:t>Unit 1 Lecture 7</a:t>
            </a:r>
          </a:p>
        </p:txBody>
      </p:sp>
      <p:sp>
        <p:nvSpPr>
          <p:cNvPr id="7" name="Slide Number Placeholder 6"/>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29632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40E975-F621-42CB-80F6-93BD9736B7E9}" type="datetime1">
              <a:rPr lang="en-US" smtClean="0"/>
              <a:t>12/3/2020</a:t>
            </a:fld>
            <a:endParaRPr lang="en-US"/>
          </a:p>
        </p:txBody>
      </p:sp>
      <p:sp>
        <p:nvSpPr>
          <p:cNvPr id="6" name="Footer Placeholder 5"/>
          <p:cNvSpPr>
            <a:spLocks noGrp="1"/>
          </p:cNvSpPr>
          <p:nvPr>
            <p:ph type="ftr" sz="quarter" idx="11"/>
          </p:nvPr>
        </p:nvSpPr>
        <p:spPr/>
        <p:txBody>
          <a:bodyPr/>
          <a:lstStyle/>
          <a:p>
            <a:r>
              <a:rPr lang="en-US"/>
              <a:t>Unit 1 Lecture 7</a:t>
            </a:r>
          </a:p>
        </p:txBody>
      </p:sp>
      <p:sp>
        <p:nvSpPr>
          <p:cNvPr id="7" name="Slide Number Placeholder 6"/>
          <p:cNvSpPr>
            <a:spLocks noGrp="1"/>
          </p:cNvSpPr>
          <p:nvPr>
            <p:ph type="sldNum" sz="quarter" idx="12"/>
          </p:nvPr>
        </p:nvSpPr>
        <p:spPr/>
        <p:txBody>
          <a:bodyPr/>
          <a:lstStyle/>
          <a:p>
            <a:fld id="{A3E92B6A-930D-4657-9C31-136ABF4FA0D0}" type="slidenum">
              <a:rPr lang="en-US" smtClean="0"/>
              <a:t>‹#›</a:t>
            </a:fld>
            <a:endParaRPr lang="en-US"/>
          </a:p>
        </p:txBody>
      </p:sp>
    </p:spTree>
    <p:extLst>
      <p:ext uri="{BB962C8B-B14F-4D97-AF65-F5344CB8AC3E}">
        <p14:creationId xmlns:p14="http://schemas.microsoft.com/office/powerpoint/2010/main" val="335586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EADFE-D128-4863-B382-DB897FFF442A}" type="datetime1">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 1 Lecture 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92B6A-930D-4657-9C31-136ABF4FA0D0}" type="slidenum">
              <a:rPr lang="en-US" smtClean="0"/>
              <a:t>‹#›</a:t>
            </a:fld>
            <a:endParaRPr lang="en-US"/>
          </a:p>
        </p:txBody>
      </p:sp>
    </p:spTree>
    <p:extLst>
      <p:ext uri="{BB962C8B-B14F-4D97-AF65-F5344CB8AC3E}">
        <p14:creationId xmlns:p14="http://schemas.microsoft.com/office/powerpoint/2010/main" val="87205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827" y="2308860"/>
            <a:ext cx="11868345" cy="2240280"/>
          </a:xfrm>
          <a:pattFill prst="ltHorz">
            <a:fgClr>
              <a:schemeClr val="accent1">
                <a:lumMod val="75000"/>
              </a:schemeClr>
            </a:fgClr>
            <a:bgClr>
              <a:schemeClr val="bg1"/>
            </a:bgClr>
          </a:pattFill>
        </p:spPr>
        <p:txBody>
          <a:bodyPr>
            <a:normAutofit/>
          </a:bodyPr>
          <a:lstStyle/>
          <a:p>
            <a:endParaRPr lang="en-US" b="1" dirty="0"/>
          </a:p>
          <a:p>
            <a:r>
              <a:rPr lang="en-US" b="1" dirty="0"/>
              <a:t>Clean Milk Production</a:t>
            </a:r>
          </a:p>
          <a:p>
            <a:endParaRPr lang="en-US" b="1" dirty="0"/>
          </a:p>
          <a:p>
            <a:r>
              <a:rPr lang="en-US" b="1" dirty="0"/>
              <a:t>Milk plant and dairy equipment hygiene</a:t>
            </a:r>
          </a:p>
        </p:txBody>
      </p:sp>
      <p:sp>
        <p:nvSpPr>
          <p:cNvPr id="2" name="Date Placeholder 1">
            <a:extLst>
              <a:ext uri="{FF2B5EF4-FFF2-40B4-BE49-F238E27FC236}">
                <a16:creationId xmlns:a16="http://schemas.microsoft.com/office/drawing/2014/main" id="{184CF3E6-B54F-4D81-BD41-EABF042440EE}"/>
              </a:ext>
            </a:extLst>
          </p:cNvPr>
          <p:cNvSpPr>
            <a:spLocks noGrp="1"/>
          </p:cNvSpPr>
          <p:nvPr>
            <p:ph type="dt" sz="half" idx="10"/>
          </p:nvPr>
        </p:nvSpPr>
        <p:spPr/>
        <p:txBody>
          <a:bodyPr/>
          <a:lstStyle/>
          <a:p>
            <a:fld id="{05004DBB-45D4-496D-967E-062DF52D49B7}" type="datetime1">
              <a:rPr lang="en-US" smtClean="0"/>
              <a:t>12/3/2020</a:t>
            </a:fld>
            <a:endParaRPr lang="en-US"/>
          </a:p>
        </p:txBody>
      </p:sp>
      <p:sp>
        <p:nvSpPr>
          <p:cNvPr id="5" name="Slide Number Placeholder 4">
            <a:extLst>
              <a:ext uri="{FF2B5EF4-FFF2-40B4-BE49-F238E27FC236}">
                <a16:creationId xmlns:a16="http://schemas.microsoft.com/office/drawing/2014/main" id="{C93F0F9C-4E80-4AFA-8376-D57CF34AFAB3}"/>
              </a:ext>
            </a:extLst>
          </p:cNvPr>
          <p:cNvSpPr>
            <a:spLocks noGrp="1"/>
          </p:cNvSpPr>
          <p:nvPr>
            <p:ph type="sldNum" sz="quarter" idx="12"/>
          </p:nvPr>
        </p:nvSpPr>
        <p:spPr/>
        <p:txBody>
          <a:bodyPr/>
          <a:lstStyle/>
          <a:p>
            <a:fld id="{A3E92B6A-930D-4657-9C31-136ABF4FA0D0}" type="slidenum">
              <a:rPr lang="en-US" smtClean="0"/>
              <a:t>1</a:t>
            </a:fld>
            <a:endParaRPr lang="en-US" dirty="0"/>
          </a:p>
        </p:txBody>
      </p:sp>
      <p:pic>
        <p:nvPicPr>
          <p:cNvPr id="7" name="Picture 6">
            <a:extLst>
              <a:ext uri="{FF2B5EF4-FFF2-40B4-BE49-F238E27FC236}">
                <a16:creationId xmlns:a16="http://schemas.microsoft.com/office/drawing/2014/main" id="{E9BDFD8C-D3D5-4AD3-866B-2039B93A9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09800" cy="2066925"/>
          </a:xfrm>
          <a:prstGeom prst="rect">
            <a:avLst/>
          </a:prstGeom>
        </p:spPr>
      </p:pic>
      <p:pic>
        <p:nvPicPr>
          <p:cNvPr id="9" name="Picture 8">
            <a:extLst>
              <a:ext uri="{FF2B5EF4-FFF2-40B4-BE49-F238E27FC236}">
                <a16:creationId xmlns:a16="http://schemas.microsoft.com/office/drawing/2014/main" id="{3AF6C302-9AF7-4BB2-8FEF-143E2CE6B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629" y="45907"/>
            <a:ext cx="1893897" cy="1837321"/>
          </a:xfrm>
          <a:prstGeom prst="rect">
            <a:avLst/>
          </a:prstGeom>
        </p:spPr>
      </p:pic>
    </p:spTree>
    <p:extLst>
      <p:ext uri="{BB962C8B-B14F-4D97-AF65-F5344CB8AC3E}">
        <p14:creationId xmlns:p14="http://schemas.microsoft.com/office/powerpoint/2010/main" val="370084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6694"/>
            <a:ext cx="10515600" cy="546754"/>
          </a:xfrm>
        </p:spPr>
        <p:txBody>
          <a:bodyPr>
            <a:normAutofit/>
          </a:bodyPr>
          <a:lstStyle/>
          <a:p>
            <a:r>
              <a:rPr lang="en-IN" sz="2000" b="1" dirty="0">
                <a:latin typeface="+mn-lt"/>
              </a:rPr>
              <a:t>The following factors influence the dairy plant hygiene:</a:t>
            </a:r>
            <a:endParaRPr lang="en-US" sz="2000" b="1" dirty="0">
              <a:latin typeface="+mn-lt"/>
            </a:endParaRPr>
          </a:p>
        </p:txBody>
      </p:sp>
      <p:sp>
        <p:nvSpPr>
          <p:cNvPr id="3" name="Content Placeholder 2"/>
          <p:cNvSpPr>
            <a:spLocks noGrp="1"/>
          </p:cNvSpPr>
          <p:nvPr>
            <p:ph idx="1"/>
          </p:nvPr>
        </p:nvSpPr>
        <p:spPr>
          <a:xfrm>
            <a:off x="424205" y="1825625"/>
            <a:ext cx="11660957" cy="4351338"/>
          </a:xfrm>
          <a:ln>
            <a:solidFill>
              <a:schemeClr val="accent1"/>
            </a:solidFill>
          </a:ln>
        </p:spPr>
        <p:txBody>
          <a:bodyPr>
            <a:normAutofit/>
          </a:bodyPr>
          <a:lstStyle/>
          <a:p>
            <a:pPr algn="just"/>
            <a:r>
              <a:rPr lang="en-IN" sz="2000" b="1" dirty="0">
                <a:solidFill>
                  <a:srgbClr val="00B0F0"/>
                </a:solidFill>
              </a:rPr>
              <a:t>Buildings: </a:t>
            </a:r>
          </a:p>
          <a:p>
            <a:pPr algn="just"/>
            <a:r>
              <a:rPr lang="en-IN" sz="2000" b="1" dirty="0"/>
              <a:t>Maintenance of hygiene in the plant depends upon the design of the building. </a:t>
            </a:r>
          </a:p>
          <a:p>
            <a:pPr algn="just"/>
            <a:r>
              <a:rPr lang="en-IN" sz="2000" b="1" dirty="0"/>
              <a:t>Floor should be </a:t>
            </a:r>
            <a:r>
              <a:rPr lang="en-IN" sz="2000" b="1" dirty="0">
                <a:solidFill>
                  <a:srgbClr val="FF0000"/>
                </a:solidFill>
              </a:rPr>
              <a:t>impervious and sloped </a:t>
            </a:r>
            <a:r>
              <a:rPr lang="en-IN" sz="2000" b="1" dirty="0"/>
              <a:t>for efficient drainage of water. </a:t>
            </a:r>
          </a:p>
          <a:p>
            <a:pPr algn="just"/>
            <a:r>
              <a:rPr lang="en-IN" sz="2000" b="1" dirty="0"/>
              <a:t>In walls, </a:t>
            </a:r>
            <a:r>
              <a:rPr lang="en-IN" sz="2000" b="1" dirty="0">
                <a:solidFill>
                  <a:srgbClr val="FF0000"/>
                </a:solidFill>
              </a:rPr>
              <a:t>2m height should be tiled</a:t>
            </a:r>
            <a:r>
              <a:rPr lang="en-IN" sz="2000" b="1" dirty="0"/>
              <a:t>, help in efficient cleaning. </a:t>
            </a:r>
          </a:p>
          <a:p>
            <a:pPr algn="just"/>
            <a:r>
              <a:rPr lang="en-IN" sz="2000" b="1" dirty="0"/>
              <a:t>Doors and windows should be </a:t>
            </a:r>
            <a:r>
              <a:rPr lang="en-IN" sz="2000" b="1" dirty="0">
                <a:solidFill>
                  <a:srgbClr val="FF0000"/>
                </a:solidFill>
              </a:rPr>
              <a:t>self-closing type</a:t>
            </a:r>
            <a:r>
              <a:rPr lang="en-IN" sz="2000" b="1" dirty="0"/>
              <a:t>.</a:t>
            </a:r>
          </a:p>
          <a:p>
            <a:pPr algn="just"/>
            <a:r>
              <a:rPr lang="en-IN" sz="2000" b="1" dirty="0"/>
              <a:t>A distance of </a:t>
            </a:r>
            <a:r>
              <a:rPr lang="en-IN" sz="2000" b="1" dirty="0">
                <a:solidFill>
                  <a:srgbClr val="FF0000"/>
                </a:solidFill>
              </a:rPr>
              <a:t>3m between walls and the equipment </a:t>
            </a:r>
            <a:r>
              <a:rPr lang="en-IN" sz="2000" b="1" dirty="0"/>
              <a:t>and a minimum of </a:t>
            </a:r>
            <a:r>
              <a:rPr lang="en-IN" sz="2000" b="1" dirty="0">
                <a:solidFill>
                  <a:srgbClr val="FF0000"/>
                </a:solidFill>
              </a:rPr>
              <a:t>42cm to 52cm between the bottom of equipment and floor</a:t>
            </a:r>
            <a:r>
              <a:rPr lang="en-IN" sz="2000" b="1" dirty="0"/>
              <a:t> is necessary for proper cleaning.</a:t>
            </a:r>
          </a:p>
          <a:p>
            <a:pPr algn="just"/>
            <a:r>
              <a:rPr lang="en-IN" sz="2000" b="1" dirty="0">
                <a:solidFill>
                  <a:srgbClr val="FF0000"/>
                </a:solidFill>
              </a:rPr>
              <a:t>Proper ventilation </a:t>
            </a:r>
            <a:r>
              <a:rPr lang="en-IN" sz="2000" b="1" dirty="0"/>
              <a:t>is essential to remove odour, heat, moisture and to minimize condensation on cooled surfaces.</a:t>
            </a:r>
          </a:p>
          <a:p>
            <a:pPr algn="just"/>
            <a:r>
              <a:rPr lang="en-IN" sz="2000" b="1" dirty="0"/>
              <a:t>The light requirement in storage areas, boiler room and compressor room is 13w/sq. m.; 21w/sq. m. on processing equipment like homogeniser and pasteurizers and 41w/sq. m. in laboratory and packaging areas for efficient cleaning and sanitization.</a:t>
            </a:r>
            <a:endParaRPr lang="en-US" sz="2000" b="1" dirty="0"/>
          </a:p>
          <a:p>
            <a:pPr algn="just"/>
            <a:endParaRPr lang="en-US" sz="2000" b="1" dirty="0"/>
          </a:p>
        </p:txBody>
      </p:sp>
      <p:sp>
        <p:nvSpPr>
          <p:cNvPr id="4" name="Date Placeholder 3">
            <a:extLst>
              <a:ext uri="{FF2B5EF4-FFF2-40B4-BE49-F238E27FC236}">
                <a16:creationId xmlns:a16="http://schemas.microsoft.com/office/drawing/2014/main" id="{7D5CFB6B-67A1-4334-8633-7EF4FD218DB2}"/>
              </a:ext>
            </a:extLst>
          </p:cNvPr>
          <p:cNvSpPr>
            <a:spLocks noGrp="1"/>
          </p:cNvSpPr>
          <p:nvPr>
            <p:ph type="dt" sz="half" idx="10"/>
          </p:nvPr>
        </p:nvSpPr>
        <p:spPr/>
        <p:txBody>
          <a:bodyPr/>
          <a:lstStyle/>
          <a:p>
            <a:fld id="{CCFEE348-B7A3-416E-B1EB-44F86ED153AF}" type="datetime1">
              <a:rPr lang="en-US" smtClean="0"/>
              <a:t>12/3/2020</a:t>
            </a:fld>
            <a:endParaRPr lang="en-US"/>
          </a:p>
        </p:txBody>
      </p:sp>
      <p:sp>
        <p:nvSpPr>
          <p:cNvPr id="6" name="Slide Number Placeholder 5">
            <a:extLst>
              <a:ext uri="{FF2B5EF4-FFF2-40B4-BE49-F238E27FC236}">
                <a16:creationId xmlns:a16="http://schemas.microsoft.com/office/drawing/2014/main" id="{C3696E1D-EF87-4402-9FD6-899AF9E8A511}"/>
              </a:ext>
            </a:extLst>
          </p:cNvPr>
          <p:cNvSpPr>
            <a:spLocks noGrp="1"/>
          </p:cNvSpPr>
          <p:nvPr>
            <p:ph type="sldNum" sz="quarter" idx="12"/>
          </p:nvPr>
        </p:nvSpPr>
        <p:spPr/>
        <p:txBody>
          <a:bodyPr/>
          <a:lstStyle/>
          <a:p>
            <a:fld id="{A3E92B6A-930D-4657-9C31-136ABF4FA0D0}" type="slidenum">
              <a:rPr lang="en-US" smtClean="0"/>
              <a:t>10</a:t>
            </a:fld>
            <a:endParaRPr lang="en-US"/>
          </a:p>
        </p:txBody>
      </p:sp>
    </p:spTree>
    <p:extLst>
      <p:ext uri="{BB962C8B-B14F-4D97-AF65-F5344CB8AC3E}">
        <p14:creationId xmlns:p14="http://schemas.microsoft.com/office/powerpoint/2010/main" val="1041978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353" y="1825624"/>
            <a:ext cx="11651529" cy="4716577"/>
          </a:xfrm>
          <a:ln>
            <a:solidFill>
              <a:schemeClr val="accent1"/>
            </a:solidFill>
          </a:ln>
        </p:spPr>
        <p:txBody>
          <a:bodyPr>
            <a:normAutofit/>
          </a:bodyPr>
          <a:lstStyle/>
          <a:p>
            <a:pPr algn="just"/>
            <a:r>
              <a:rPr lang="en-IN" sz="2000" b="1" dirty="0">
                <a:solidFill>
                  <a:srgbClr val="00B0F0"/>
                </a:solidFill>
              </a:rPr>
              <a:t>Equipment, materials and design: </a:t>
            </a:r>
          </a:p>
          <a:p>
            <a:pPr algn="just"/>
            <a:endParaRPr lang="en-IN" sz="2000" b="1" dirty="0">
              <a:solidFill>
                <a:srgbClr val="00B0F0"/>
              </a:solidFill>
            </a:endParaRPr>
          </a:p>
          <a:p>
            <a:pPr algn="just"/>
            <a:r>
              <a:rPr lang="en-IN" sz="2000" b="1" dirty="0">
                <a:solidFill>
                  <a:srgbClr val="FF0000"/>
                </a:solidFill>
              </a:rPr>
              <a:t>Stainless steel and aluminium alloys </a:t>
            </a:r>
            <a:r>
              <a:rPr lang="en-IN" sz="2000" b="1" dirty="0"/>
              <a:t>are widely used for equipment and utensils in dairy industry. </a:t>
            </a:r>
          </a:p>
          <a:p>
            <a:pPr algn="just"/>
            <a:r>
              <a:rPr lang="en-IN" sz="2000" b="1" dirty="0"/>
              <a:t>The equipment surface should be </a:t>
            </a:r>
            <a:r>
              <a:rPr lang="en-IN" sz="2000" b="1" dirty="0">
                <a:solidFill>
                  <a:srgbClr val="FF0000"/>
                </a:solidFill>
              </a:rPr>
              <a:t>free from dents, pits, rough spots, crevices </a:t>
            </a:r>
            <a:r>
              <a:rPr lang="en-IN" sz="2000" b="1" dirty="0"/>
              <a:t>and also it should be </a:t>
            </a:r>
            <a:r>
              <a:rPr lang="en-IN" sz="2000" b="1" dirty="0">
                <a:solidFill>
                  <a:srgbClr val="FF0000"/>
                </a:solidFill>
              </a:rPr>
              <a:t>nontoxic, non-corrosive and non </a:t>
            </a:r>
            <a:r>
              <a:rPr lang="en-IN" sz="2000" b="1" dirty="0" err="1">
                <a:solidFill>
                  <a:srgbClr val="FF0000"/>
                </a:solidFill>
              </a:rPr>
              <a:t>taintable</a:t>
            </a:r>
            <a:r>
              <a:rPr lang="en-IN" sz="2000" b="1" dirty="0"/>
              <a:t>. </a:t>
            </a:r>
          </a:p>
          <a:p>
            <a:pPr algn="just"/>
            <a:r>
              <a:rPr lang="en-IN" sz="2000" b="1" dirty="0"/>
              <a:t>For effective cleaning, </a:t>
            </a:r>
            <a:r>
              <a:rPr lang="en-IN" sz="2000" b="1" dirty="0">
                <a:solidFill>
                  <a:srgbClr val="FF0000"/>
                </a:solidFill>
              </a:rPr>
              <a:t>length of pipes when dismantled should not be more than 2m</a:t>
            </a:r>
            <a:r>
              <a:rPr lang="en-IN" sz="2000" b="1" dirty="0"/>
              <a:t>. </a:t>
            </a:r>
          </a:p>
          <a:p>
            <a:pPr algn="just"/>
            <a:r>
              <a:rPr lang="en-IN" sz="2000" b="1" dirty="0">
                <a:solidFill>
                  <a:srgbClr val="FF0000"/>
                </a:solidFill>
              </a:rPr>
              <a:t>Gaskets, stationary ring, dead ends inaccessible to mechanical cleaning </a:t>
            </a:r>
            <a:r>
              <a:rPr lang="en-IN" sz="2000" b="1" dirty="0"/>
              <a:t>should be designed specifically for CIP (cleaning in place). </a:t>
            </a:r>
          </a:p>
          <a:p>
            <a:pPr marL="0" indent="0" algn="just">
              <a:buNone/>
            </a:pPr>
            <a:endParaRPr lang="en-US" sz="2000" b="1" dirty="0"/>
          </a:p>
        </p:txBody>
      </p:sp>
      <p:sp>
        <p:nvSpPr>
          <p:cNvPr id="2" name="Date Placeholder 1">
            <a:extLst>
              <a:ext uri="{FF2B5EF4-FFF2-40B4-BE49-F238E27FC236}">
                <a16:creationId xmlns:a16="http://schemas.microsoft.com/office/drawing/2014/main" id="{5FBF7987-3726-4BF2-890F-5B9F7D8FD03F}"/>
              </a:ext>
            </a:extLst>
          </p:cNvPr>
          <p:cNvSpPr>
            <a:spLocks noGrp="1"/>
          </p:cNvSpPr>
          <p:nvPr>
            <p:ph type="dt" sz="half" idx="10"/>
          </p:nvPr>
        </p:nvSpPr>
        <p:spPr/>
        <p:txBody>
          <a:bodyPr/>
          <a:lstStyle/>
          <a:p>
            <a:fld id="{7D9E66D3-32ED-497D-B19D-40E85DE7EAC8}" type="datetime1">
              <a:rPr lang="en-US" smtClean="0"/>
              <a:t>12/3/2020</a:t>
            </a:fld>
            <a:endParaRPr lang="en-US"/>
          </a:p>
        </p:txBody>
      </p:sp>
      <p:sp>
        <p:nvSpPr>
          <p:cNvPr id="5" name="Slide Number Placeholder 4">
            <a:extLst>
              <a:ext uri="{FF2B5EF4-FFF2-40B4-BE49-F238E27FC236}">
                <a16:creationId xmlns:a16="http://schemas.microsoft.com/office/drawing/2014/main" id="{F81C0F2E-B21C-4B85-96AC-4BEC6CE25BC9}"/>
              </a:ext>
            </a:extLst>
          </p:cNvPr>
          <p:cNvSpPr>
            <a:spLocks noGrp="1"/>
          </p:cNvSpPr>
          <p:nvPr>
            <p:ph type="sldNum" sz="quarter" idx="12"/>
          </p:nvPr>
        </p:nvSpPr>
        <p:spPr/>
        <p:txBody>
          <a:bodyPr/>
          <a:lstStyle/>
          <a:p>
            <a:fld id="{A3E92B6A-930D-4657-9C31-136ABF4FA0D0}" type="slidenum">
              <a:rPr lang="en-US" smtClean="0"/>
              <a:t>11</a:t>
            </a:fld>
            <a:endParaRPr lang="en-US"/>
          </a:p>
        </p:txBody>
      </p:sp>
    </p:spTree>
    <p:extLst>
      <p:ext uri="{BB962C8B-B14F-4D97-AF65-F5344CB8AC3E}">
        <p14:creationId xmlns:p14="http://schemas.microsoft.com/office/powerpoint/2010/main" val="143482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1"/>
            </a:solidFill>
          </a:ln>
        </p:spPr>
        <p:txBody>
          <a:bodyPr>
            <a:normAutofit/>
          </a:bodyPr>
          <a:lstStyle/>
          <a:p>
            <a:pPr algn="just"/>
            <a:r>
              <a:rPr lang="en-IN" sz="2000" b="1">
                <a:solidFill>
                  <a:srgbClr val="00B0F0"/>
                </a:solidFill>
              </a:rPr>
              <a:t>Personnel: </a:t>
            </a:r>
          </a:p>
          <a:p>
            <a:pPr algn="just"/>
            <a:r>
              <a:rPr lang="en-IN" sz="2000" b="1" dirty="0"/>
              <a:t>Persons working in the dairy plant should be educated on hygienic handling of milk and milk products. </a:t>
            </a:r>
          </a:p>
          <a:p>
            <a:pPr algn="just"/>
            <a:r>
              <a:rPr lang="en-IN" sz="2000" b="1" dirty="0"/>
              <a:t>They should wear washable clean white cloths and caps.</a:t>
            </a:r>
            <a:endParaRPr lang="en-US" sz="2000" b="1"/>
          </a:p>
          <a:p>
            <a:pPr algn="just"/>
            <a:endParaRPr lang="en-US" sz="2000" b="1" dirty="0"/>
          </a:p>
        </p:txBody>
      </p:sp>
      <p:pic>
        <p:nvPicPr>
          <p:cNvPr id="5" name="Picture 4"/>
          <p:cNvPicPr>
            <a:picLocks noChangeAspect="1"/>
          </p:cNvPicPr>
          <p:nvPr/>
        </p:nvPicPr>
        <p:blipFill>
          <a:blip r:embed="rId2"/>
          <a:stretch>
            <a:fillRect/>
          </a:stretch>
        </p:blipFill>
        <p:spPr>
          <a:xfrm>
            <a:off x="6219186" y="3525625"/>
            <a:ext cx="4942150" cy="2547151"/>
          </a:xfrm>
          <a:prstGeom prst="rect">
            <a:avLst/>
          </a:prstGeom>
        </p:spPr>
      </p:pic>
      <p:pic>
        <p:nvPicPr>
          <p:cNvPr id="7" name="Picture 6"/>
          <p:cNvPicPr>
            <a:picLocks noChangeAspect="1"/>
          </p:cNvPicPr>
          <p:nvPr/>
        </p:nvPicPr>
        <p:blipFill>
          <a:blip r:embed="rId3"/>
          <a:stretch>
            <a:fillRect/>
          </a:stretch>
        </p:blipFill>
        <p:spPr>
          <a:xfrm>
            <a:off x="1320144" y="3525625"/>
            <a:ext cx="4750717" cy="2651337"/>
          </a:xfrm>
          <a:prstGeom prst="rect">
            <a:avLst/>
          </a:prstGeom>
        </p:spPr>
      </p:pic>
      <p:sp>
        <p:nvSpPr>
          <p:cNvPr id="2" name="Date Placeholder 1">
            <a:extLst>
              <a:ext uri="{FF2B5EF4-FFF2-40B4-BE49-F238E27FC236}">
                <a16:creationId xmlns:a16="http://schemas.microsoft.com/office/drawing/2014/main" id="{FA51BEA7-F170-4A48-996F-6AD99651B53D}"/>
              </a:ext>
            </a:extLst>
          </p:cNvPr>
          <p:cNvSpPr>
            <a:spLocks noGrp="1"/>
          </p:cNvSpPr>
          <p:nvPr>
            <p:ph type="dt" sz="half" idx="10"/>
          </p:nvPr>
        </p:nvSpPr>
        <p:spPr/>
        <p:txBody>
          <a:bodyPr/>
          <a:lstStyle/>
          <a:p>
            <a:fld id="{FE1D0472-7DEF-4159-8D5A-840453EF4C83}" type="datetime1">
              <a:rPr lang="en-US" smtClean="0"/>
              <a:t>12/3/2020</a:t>
            </a:fld>
            <a:endParaRPr lang="en-US"/>
          </a:p>
        </p:txBody>
      </p:sp>
      <p:sp>
        <p:nvSpPr>
          <p:cNvPr id="6" name="Slide Number Placeholder 5">
            <a:extLst>
              <a:ext uri="{FF2B5EF4-FFF2-40B4-BE49-F238E27FC236}">
                <a16:creationId xmlns:a16="http://schemas.microsoft.com/office/drawing/2014/main" id="{62DEAC3C-824F-4C56-9119-81EB23DB41D5}"/>
              </a:ext>
            </a:extLst>
          </p:cNvPr>
          <p:cNvSpPr>
            <a:spLocks noGrp="1"/>
          </p:cNvSpPr>
          <p:nvPr>
            <p:ph type="sldNum" sz="quarter" idx="12"/>
          </p:nvPr>
        </p:nvSpPr>
        <p:spPr/>
        <p:txBody>
          <a:bodyPr/>
          <a:lstStyle/>
          <a:p>
            <a:fld id="{A3E92B6A-930D-4657-9C31-136ABF4FA0D0}" type="slidenum">
              <a:rPr lang="en-US" smtClean="0"/>
              <a:t>12</a:t>
            </a:fld>
            <a:endParaRPr lang="en-US"/>
          </a:p>
        </p:txBody>
      </p:sp>
    </p:spTree>
    <p:extLst>
      <p:ext uri="{BB962C8B-B14F-4D97-AF65-F5344CB8AC3E}">
        <p14:creationId xmlns:p14="http://schemas.microsoft.com/office/powerpoint/2010/main" val="422302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222" y="1128940"/>
            <a:ext cx="11714263" cy="5227410"/>
          </a:xfrm>
          <a:ln>
            <a:solidFill>
              <a:schemeClr val="accent1"/>
            </a:solidFill>
          </a:ln>
        </p:spPr>
        <p:txBody>
          <a:bodyPr>
            <a:normAutofit/>
          </a:bodyPr>
          <a:lstStyle/>
          <a:p>
            <a:r>
              <a:rPr lang="en-IN" sz="2000" b="1" dirty="0">
                <a:solidFill>
                  <a:srgbClr val="00B0F0"/>
                </a:solidFill>
              </a:rPr>
              <a:t>Water supply: </a:t>
            </a:r>
          </a:p>
          <a:p>
            <a:pPr lvl="1"/>
            <a:r>
              <a:rPr lang="en-IN" sz="2000" b="1" dirty="0"/>
              <a:t>Uninterrupted</a:t>
            </a:r>
          </a:p>
          <a:p>
            <a:pPr lvl="1"/>
            <a:r>
              <a:rPr lang="en-IN" sz="2000" b="1" dirty="0"/>
              <a:t>Uncontaminated</a:t>
            </a:r>
          </a:p>
          <a:p>
            <a:pPr lvl="1"/>
            <a:r>
              <a:rPr lang="en-IN" sz="2000" b="1" dirty="0"/>
              <a:t>Non-chlorinated </a:t>
            </a:r>
          </a:p>
          <a:p>
            <a:pPr lvl="1"/>
            <a:r>
              <a:rPr lang="en-IN" sz="2000" b="1" dirty="0"/>
              <a:t>Potable</a:t>
            </a:r>
          </a:p>
          <a:p>
            <a:pPr lvl="1"/>
            <a:r>
              <a:rPr lang="en-IN" sz="2000" b="1" dirty="0"/>
              <a:t>Soft water with </a:t>
            </a:r>
            <a:r>
              <a:rPr lang="en-IN" sz="2000" b="1" dirty="0">
                <a:solidFill>
                  <a:srgbClr val="FF0000"/>
                </a:solidFill>
              </a:rPr>
              <a:t>hardness not exceeding 112 mg/litre </a:t>
            </a:r>
            <a:r>
              <a:rPr lang="en-IN" sz="2000" b="1" dirty="0"/>
              <a:t>is essential.</a:t>
            </a:r>
            <a:endParaRPr lang="en-US" sz="2000" b="1" dirty="0"/>
          </a:p>
          <a:p>
            <a:endParaRPr lang="en-US" sz="2000" b="1" dirty="0"/>
          </a:p>
        </p:txBody>
      </p:sp>
      <p:pic>
        <p:nvPicPr>
          <p:cNvPr id="3074" name="Picture 2" descr="Image result for hardness of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614" y="3804662"/>
            <a:ext cx="5334000" cy="229542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5B668291-2478-4DB7-9717-73F85495C27D}"/>
              </a:ext>
            </a:extLst>
          </p:cNvPr>
          <p:cNvSpPr>
            <a:spLocks noGrp="1"/>
          </p:cNvSpPr>
          <p:nvPr>
            <p:ph type="dt" sz="half" idx="10"/>
          </p:nvPr>
        </p:nvSpPr>
        <p:spPr/>
        <p:txBody>
          <a:bodyPr/>
          <a:lstStyle/>
          <a:p>
            <a:fld id="{18FB3FB6-67D3-489E-8D1F-F61097D5F4BE}" type="datetime1">
              <a:rPr lang="en-US" smtClean="0"/>
              <a:t>12/3/2020</a:t>
            </a:fld>
            <a:endParaRPr lang="en-US"/>
          </a:p>
        </p:txBody>
      </p:sp>
      <p:sp>
        <p:nvSpPr>
          <p:cNvPr id="6" name="Slide Number Placeholder 5">
            <a:extLst>
              <a:ext uri="{FF2B5EF4-FFF2-40B4-BE49-F238E27FC236}">
                <a16:creationId xmlns:a16="http://schemas.microsoft.com/office/drawing/2014/main" id="{6CD04E97-8488-4C8D-8D5A-369FA2E63F04}"/>
              </a:ext>
            </a:extLst>
          </p:cNvPr>
          <p:cNvSpPr>
            <a:spLocks noGrp="1"/>
          </p:cNvSpPr>
          <p:nvPr>
            <p:ph type="sldNum" sz="quarter" idx="12"/>
          </p:nvPr>
        </p:nvSpPr>
        <p:spPr/>
        <p:txBody>
          <a:bodyPr/>
          <a:lstStyle/>
          <a:p>
            <a:fld id="{A3E92B6A-930D-4657-9C31-136ABF4FA0D0}" type="slidenum">
              <a:rPr lang="en-US" smtClean="0"/>
              <a:t>13</a:t>
            </a:fld>
            <a:endParaRPr lang="en-US"/>
          </a:p>
        </p:txBody>
      </p:sp>
    </p:spTree>
    <p:extLst>
      <p:ext uri="{BB962C8B-B14F-4D97-AF65-F5344CB8AC3E}">
        <p14:creationId xmlns:p14="http://schemas.microsoft.com/office/powerpoint/2010/main" val="356828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825625"/>
            <a:ext cx="11491274" cy="4351338"/>
          </a:xfrm>
        </p:spPr>
        <p:txBody>
          <a:bodyPr>
            <a:normAutofit/>
          </a:bodyPr>
          <a:lstStyle/>
          <a:p>
            <a:pPr algn="just"/>
            <a:r>
              <a:rPr lang="en-IN" sz="2000" b="1">
                <a:solidFill>
                  <a:srgbClr val="00B0F0"/>
                </a:solidFill>
              </a:rPr>
              <a:t>Laboratory control: </a:t>
            </a:r>
          </a:p>
          <a:p>
            <a:pPr algn="just"/>
            <a:r>
              <a:rPr lang="en-IN" sz="2000" b="1" dirty="0"/>
              <a:t>Efficiency of cleaning and sanitization has to be tested for residual sanitizers and contamination in the laboratory from time by swab method or rinse method.</a:t>
            </a:r>
            <a:endParaRPr lang="en-US" sz="2000" b="1"/>
          </a:p>
          <a:p>
            <a:pPr algn="just"/>
            <a:endParaRPr lang="en-US" sz="2000" b="1" dirty="0"/>
          </a:p>
        </p:txBody>
      </p:sp>
      <p:sp>
        <p:nvSpPr>
          <p:cNvPr id="4" name="Date Placeholder 3">
            <a:extLst>
              <a:ext uri="{FF2B5EF4-FFF2-40B4-BE49-F238E27FC236}">
                <a16:creationId xmlns:a16="http://schemas.microsoft.com/office/drawing/2014/main" id="{284326E6-D665-4BFF-A968-B3BFD4E7B616}"/>
              </a:ext>
            </a:extLst>
          </p:cNvPr>
          <p:cNvSpPr>
            <a:spLocks noGrp="1"/>
          </p:cNvSpPr>
          <p:nvPr>
            <p:ph type="dt" sz="half" idx="10"/>
          </p:nvPr>
        </p:nvSpPr>
        <p:spPr/>
        <p:txBody>
          <a:bodyPr/>
          <a:lstStyle/>
          <a:p>
            <a:fld id="{F388887B-A35A-4BFE-8609-6A27FE85C202}" type="datetime1">
              <a:rPr lang="en-US" smtClean="0"/>
              <a:t>12/3/2020</a:t>
            </a:fld>
            <a:endParaRPr lang="en-US"/>
          </a:p>
        </p:txBody>
      </p:sp>
      <p:sp>
        <p:nvSpPr>
          <p:cNvPr id="6" name="Slide Number Placeholder 5">
            <a:extLst>
              <a:ext uri="{FF2B5EF4-FFF2-40B4-BE49-F238E27FC236}">
                <a16:creationId xmlns:a16="http://schemas.microsoft.com/office/drawing/2014/main" id="{7196902A-68B0-478B-ADC3-FECF19F1EB18}"/>
              </a:ext>
            </a:extLst>
          </p:cNvPr>
          <p:cNvSpPr>
            <a:spLocks noGrp="1"/>
          </p:cNvSpPr>
          <p:nvPr>
            <p:ph type="sldNum" sz="quarter" idx="12"/>
          </p:nvPr>
        </p:nvSpPr>
        <p:spPr/>
        <p:txBody>
          <a:bodyPr/>
          <a:lstStyle/>
          <a:p>
            <a:fld id="{A3E92B6A-930D-4657-9C31-136ABF4FA0D0}" type="slidenum">
              <a:rPr lang="en-US" smtClean="0"/>
              <a:t>14</a:t>
            </a:fld>
            <a:endParaRPr lang="en-US"/>
          </a:p>
        </p:txBody>
      </p:sp>
    </p:spTree>
    <p:extLst>
      <p:ext uri="{BB962C8B-B14F-4D97-AF65-F5344CB8AC3E}">
        <p14:creationId xmlns:p14="http://schemas.microsoft.com/office/powerpoint/2010/main" val="343288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3" y="1825625"/>
            <a:ext cx="11821211" cy="4351338"/>
          </a:xfrm>
          <a:ln>
            <a:solidFill>
              <a:schemeClr val="accent1"/>
            </a:solidFill>
          </a:ln>
        </p:spPr>
        <p:txBody>
          <a:bodyPr>
            <a:normAutofit/>
          </a:bodyPr>
          <a:lstStyle/>
          <a:p>
            <a:pPr algn="just"/>
            <a:r>
              <a:rPr lang="en-IN" sz="2000" b="1">
                <a:solidFill>
                  <a:srgbClr val="00B0F0"/>
                </a:solidFill>
              </a:rPr>
              <a:t>Air quality:  </a:t>
            </a:r>
          </a:p>
          <a:p>
            <a:pPr algn="just"/>
            <a:r>
              <a:rPr lang="en-IN" sz="2000" b="1" dirty="0"/>
              <a:t>Contamination of air in the plant can be controlled by spraying sanitizers at a level of 0.048 mg/litre, which inactivates lactic bacteriophages.</a:t>
            </a:r>
          </a:p>
          <a:p>
            <a:pPr algn="just"/>
            <a:r>
              <a:rPr lang="en-IN" sz="2000" b="1" dirty="0">
                <a:solidFill>
                  <a:srgbClr val="FF0000"/>
                </a:solidFill>
              </a:rPr>
              <a:t>Irradiations </a:t>
            </a:r>
            <a:r>
              <a:rPr lang="en-IN" sz="2000" b="1" dirty="0"/>
              <a:t>are used to sanitize the air in culture transfer room and packaging materials. </a:t>
            </a:r>
          </a:p>
          <a:p>
            <a:pPr algn="just"/>
            <a:r>
              <a:rPr lang="en-IN" sz="2000" b="1" dirty="0"/>
              <a:t>Common sanitizers used in dairy industry are </a:t>
            </a:r>
            <a:r>
              <a:rPr lang="en-IN" sz="2000" b="1" dirty="0">
                <a:solidFill>
                  <a:srgbClr val="FF0000"/>
                </a:solidFill>
              </a:rPr>
              <a:t>hot water, steam, chlorine (200 mg/litre), </a:t>
            </a:r>
            <a:r>
              <a:rPr lang="en-IN" sz="2000" b="1" dirty="0" err="1">
                <a:solidFill>
                  <a:srgbClr val="FF0000"/>
                </a:solidFill>
              </a:rPr>
              <a:t>iodophor</a:t>
            </a:r>
            <a:r>
              <a:rPr lang="en-IN" sz="2000" b="1" dirty="0">
                <a:solidFill>
                  <a:srgbClr val="FF0000"/>
                </a:solidFill>
              </a:rPr>
              <a:t> (25 mg/litre) and quaternary ammonium compounds (200 mg/litre). </a:t>
            </a:r>
          </a:p>
          <a:p>
            <a:pPr algn="just"/>
            <a:r>
              <a:rPr lang="en-IN" sz="2000" b="1" dirty="0"/>
              <a:t>Among these, </a:t>
            </a:r>
            <a:r>
              <a:rPr lang="en-IN" sz="2000" b="1" dirty="0">
                <a:solidFill>
                  <a:srgbClr val="FF0000"/>
                </a:solidFill>
              </a:rPr>
              <a:t>commonly chlorine is used in the dairy industry as it is considered better than other sanitizers due to its ideal qualities.</a:t>
            </a:r>
            <a:endParaRPr lang="en-US" sz="2000" b="1">
              <a:solidFill>
                <a:srgbClr val="FF0000"/>
              </a:solidFill>
            </a:endParaRPr>
          </a:p>
          <a:p>
            <a:pPr algn="just"/>
            <a:endParaRPr lang="en-US" sz="2000" b="1" dirty="0"/>
          </a:p>
        </p:txBody>
      </p:sp>
      <p:sp>
        <p:nvSpPr>
          <p:cNvPr id="2" name="Date Placeholder 1">
            <a:extLst>
              <a:ext uri="{FF2B5EF4-FFF2-40B4-BE49-F238E27FC236}">
                <a16:creationId xmlns:a16="http://schemas.microsoft.com/office/drawing/2014/main" id="{38C7AF4B-2520-4EB6-8AD8-AE7EE229FD05}"/>
              </a:ext>
            </a:extLst>
          </p:cNvPr>
          <p:cNvSpPr>
            <a:spLocks noGrp="1"/>
          </p:cNvSpPr>
          <p:nvPr>
            <p:ph type="dt" sz="half" idx="10"/>
          </p:nvPr>
        </p:nvSpPr>
        <p:spPr/>
        <p:txBody>
          <a:bodyPr/>
          <a:lstStyle/>
          <a:p>
            <a:fld id="{21FDC301-A31F-4682-BEBA-62B6028A56CD}" type="datetime1">
              <a:rPr lang="en-US" smtClean="0"/>
              <a:t>12/3/2020</a:t>
            </a:fld>
            <a:endParaRPr lang="en-US"/>
          </a:p>
        </p:txBody>
      </p:sp>
      <p:sp>
        <p:nvSpPr>
          <p:cNvPr id="5" name="Slide Number Placeholder 4">
            <a:extLst>
              <a:ext uri="{FF2B5EF4-FFF2-40B4-BE49-F238E27FC236}">
                <a16:creationId xmlns:a16="http://schemas.microsoft.com/office/drawing/2014/main" id="{99AFC9DD-C6AC-40E6-B2F6-396B7FBE9624}"/>
              </a:ext>
            </a:extLst>
          </p:cNvPr>
          <p:cNvSpPr>
            <a:spLocks noGrp="1"/>
          </p:cNvSpPr>
          <p:nvPr>
            <p:ph type="sldNum" sz="quarter" idx="12"/>
          </p:nvPr>
        </p:nvSpPr>
        <p:spPr/>
        <p:txBody>
          <a:bodyPr/>
          <a:lstStyle/>
          <a:p>
            <a:fld id="{A3E92B6A-930D-4657-9C31-136ABF4FA0D0}" type="slidenum">
              <a:rPr lang="en-US" smtClean="0"/>
              <a:t>15</a:t>
            </a:fld>
            <a:endParaRPr lang="en-US"/>
          </a:p>
        </p:txBody>
      </p:sp>
    </p:spTree>
    <p:extLst>
      <p:ext uri="{BB962C8B-B14F-4D97-AF65-F5344CB8AC3E}">
        <p14:creationId xmlns:p14="http://schemas.microsoft.com/office/powerpoint/2010/main" val="218599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3" y="977868"/>
            <a:ext cx="6250757" cy="766091"/>
          </a:xfrm>
          <a:solidFill>
            <a:schemeClr val="accent1">
              <a:lumMod val="20000"/>
              <a:lumOff val="80000"/>
            </a:schemeClr>
          </a:solidFill>
        </p:spPr>
        <p:txBody>
          <a:bodyPr>
            <a:normAutofit fontScale="90000"/>
          </a:bodyPr>
          <a:lstStyle/>
          <a:p>
            <a:pPr algn="ctr"/>
            <a:r>
              <a:rPr lang="en-IN" b="1"/>
              <a:t>Hygienic control equipment</a:t>
            </a:r>
            <a:endParaRPr lang="en-US"/>
          </a:p>
        </p:txBody>
      </p:sp>
      <p:sp>
        <p:nvSpPr>
          <p:cNvPr id="3" name="Content Placeholder 2"/>
          <p:cNvSpPr>
            <a:spLocks noGrp="1"/>
          </p:cNvSpPr>
          <p:nvPr>
            <p:ph idx="1"/>
          </p:nvPr>
        </p:nvSpPr>
        <p:spPr>
          <a:xfrm>
            <a:off x="197963" y="1743959"/>
            <a:ext cx="11915480" cy="4317476"/>
          </a:xfrm>
          <a:ln>
            <a:solidFill>
              <a:schemeClr val="accent1"/>
            </a:solidFill>
          </a:ln>
        </p:spPr>
        <p:txBody>
          <a:bodyPr>
            <a:normAutofit/>
          </a:bodyPr>
          <a:lstStyle/>
          <a:p>
            <a:r>
              <a:rPr lang="en-IN" sz="2000" b="1" dirty="0">
                <a:solidFill>
                  <a:srgbClr val="00B0F0"/>
                </a:solidFill>
              </a:rPr>
              <a:t>Cleaning: </a:t>
            </a:r>
          </a:p>
          <a:p>
            <a:pPr lvl="1"/>
            <a:endParaRPr lang="en-IN" sz="2000" b="1" dirty="0"/>
          </a:p>
          <a:p>
            <a:pPr lvl="1"/>
            <a:r>
              <a:rPr lang="en-IN" sz="2000" b="1" dirty="0"/>
              <a:t>Cleaning of dairy equipment refers to removal of soil which includes milk residues, water deposits, detergent and sanitizer residues, dust, sediments or any foreign matter.</a:t>
            </a:r>
          </a:p>
          <a:p>
            <a:pPr lvl="1"/>
            <a:endParaRPr lang="en-IN" sz="2000" b="1" dirty="0"/>
          </a:p>
          <a:p>
            <a:pPr lvl="1"/>
            <a:r>
              <a:rPr lang="en-IN" sz="2000" b="1" dirty="0"/>
              <a:t>Cleaning is chiefly dependant-upon:</a:t>
            </a:r>
          </a:p>
          <a:p>
            <a:pPr lvl="2"/>
            <a:r>
              <a:rPr lang="en-IN" b="1" dirty="0"/>
              <a:t>The type of soil, </a:t>
            </a:r>
          </a:p>
          <a:p>
            <a:pPr lvl="2"/>
            <a:r>
              <a:rPr lang="en-IN" b="1" dirty="0"/>
              <a:t>Hardness of water, </a:t>
            </a:r>
          </a:p>
          <a:p>
            <a:pPr lvl="2"/>
            <a:r>
              <a:rPr lang="en-IN" b="1" dirty="0"/>
              <a:t>Surface of dairy equipment (contamination by micro-organism like coliforms, Bacillus etc.) </a:t>
            </a:r>
            <a:endParaRPr lang="en-US" b="1" dirty="0"/>
          </a:p>
        </p:txBody>
      </p:sp>
      <p:sp>
        <p:nvSpPr>
          <p:cNvPr id="4" name="Date Placeholder 3">
            <a:extLst>
              <a:ext uri="{FF2B5EF4-FFF2-40B4-BE49-F238E27FC236}">
                <a16:creationId xmlns:a16="http://schemas.microsoft.com/office/drawing/2014/main" id="{FA0393C0-B485-48C6-9D0D-F9CDDA3F1BF6}"/>
              </a:ext>
            </a:extLst>
          </p:cNvPr>
          <p:cNvSpPr>
            <a:spLocks noGrp="1"/>
          </p:cNvSpPr>
          <p:nvPr>
            <p:ph type="dt" sz="half" idx="10"/>
          </p:nvPr>
        </p:nvSpPr>
        <p:spPr/>
        <p:txBody>
          <a:bodyPr/>
          <a:lstStyle/>
          <a:p>
            <a:fld id="{3AA918B2-7A33-4E2D-B809-10E6BBE86FE4}" type="datetime1">
              <a:rPr lang="en-US" smtClean="0"/>
              <a:t>12/3/2020</a:t>
            </a:fld>
            <a:endParaRPr lang="en-US"/>
          </a:p>
        </p:txBody>
      </p:sp>
      <p:sp>
        <p:nvSpPr>
          <p:cNvPr id="6" name="Slide Number Placeholder 5">
            <a:extLst>
              <a:ext uri="{FF2B5EF4-FFF2-40B4-BE49-F238E27FC236}">
                <a16:creationId xmlns:a16="http://schemas.microsoft.com/office/drawing/2014/main" id="{88B19E0E-795B-450A-A612-78A81367A9FF}"/>
              </a:ext>
            </a:extLst>
          </p:cNvPr>
          <p:cNvSpPr>
            <a:spLocks noGrp="1"/>
          </p:cNvSpPr>
          <p:nvPr>
            <p:ph type="sldNum" sz="quarter" idx="12"/>
          </p:nvPr>
        </p:nvSpPr>
        <p:spPr/>
        <p:txBody>
          <a:bodyPr/>
          <a:lstStyle/>
          <a:p>
            <a:fld id="{A3E92B6A-930D-4657-9C31-136ABF4FA0D0}" type="slidenum">
              <a:rPr lang="en-US" smtClean="0"/>
              <a:t>16</a:t>
            </a:fld>
            <a:endParaRPr lang="en-US"/>
          </a:p>
        </p:txBody>
      </p:sp>
    </p:spTree>
    <p:extLst>
      <p:ext uri="{BB962C8B-B14F-4D97-AF65-F5344CB8AC3E}">
        <p14:creationId xmlns:p14="http://schemas.microsoft.com/office/powerpoint/2010/main" val="66853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75" y="478972"/>
            <a:ext cx="11849493" cy="6289474"/>
          </a:xfrm>
          <a:ln>
            <a:solidFill>
              <a:schemeClr val="accent1"/>
            </a:solidFill>
          </a:ln>
        </p:spPr>
        <p:txBody>
          <a:bodyPr>
            <a:normAutofit/>
          </a:bodyPr>
          <a:lstStyle/>
          <a:p>
            <a:pPr algn="just"/>
            <a:r>
              <a:rPr lang="en-IN" sz="2000" b="1" dirty="0">
                <a:solidFill>
                  <a:srgbClr val="FF0000"/>
                </a:solidFill>
              </a:rPr>
              <a:t>Cleaning and sanitization are complementary to each other</a:t>
            </a:r>
            <a:r>
              <a:rPr lang="en-IN" sz="2000" b="1" dirty="0"/>
              <a:t>, which include the following steps:</a:t>
            </a:r>
            <a:endParaRPr lang="en-US" sz="2000" b="1" dirty="0"/>
          </a:p>
          <a:p>
            <a:pPr lvl="1" algn="just"/>
            <a:r>
              <a:rPr lang="en-IN" sz="2000" b="1" dirty="0">
                <a:solidFill>
                  <a:srgbClr val="00B0F0"/>
                </a:solidFill>
              </a:rPr>
              <a:t>Pre-draining: </a:t>
            </a:r>
          </a:p>
          <a:p>
            <a:pPr lvl="1" algn="just"/>
            <a:r>
              <a:rPr lang="en-IN" sz="2000" b="1" dirty="0"/>
              <a:t>Draining should be </a:t>
            </a:r>
            <a:r>
              <a:rPr lang="en-IN" sz="2000" b="1" dirty="0">
                <a:solidFill>
                  <a:srgbClr val="FF0000"/>
                </a:solidFill>
              </a:rPr>
              <a:t>carried out thoroughly </a:t>
            </a:r>
            <a:r>
              <a:rPr lang="en-IN" sz="2000" b="1" dirty="0"/>
              <a:t>to minimize product loss, reduce the load on the sewage and thereby helps in cleaning.</a:t>
            </a:r>
          </a:p>
          <a:p>
            <a:pPr lvl="1" algn="just"/>
            <a:r>
              <a:rPr lang="en-IN" sz="2000" b="1" dirty="0">
                <a:solidFill>
                  <a:srgbClr val="00B0F0"/>
                </a:solidFill>
              </a:rPr>
              <a:t>Pre-rinsing with water: </a:t>
            </a:r>
          </a:p>
          <a:p>
            <a:pPr lvl="1" algn="just"/>
            <a:r>
              <a:rPr lang="en-IN" sz="2000" b="1" dirty="0"/>
              <a:t>Pre- rinsing helps for flushing of milk residues, prevents drying and sticking of milk to the surface. </a:t>
            </a:r>
          </a:p>
          <a:p>
            <a:pPr lvl="1" algn="just"/>
            <a:r>
              <a:rPr lang="en-IN" sz="2000" b="1" dirty="0">
                <a:solidFill>
                  <a:srgbClr val="FF0000"/>
                </a:solidFill>
              </a:rPr>
              <a:t>Lukewarm water should be used for pre-rinsing and temperature should not exceed 60</a:t>
            </a:r>
            <a:r>
              <a:rPr lang="en-IN" sz="2000" b="1" baseline="30000" dirty="0">
                <a:solidFill>
                  <a:srgbClr val="FF0000"/>
                </a:solidFill>
              </a:rPr>
              <a:t>0</a:t>
            </a:r>
            <a:r>
              <a:rPr lang="en-IN" sz="2000" b="1" dirty="0">
                <a:solidFill>
                  <a:srgbClr val="FF0000"/>
                </a:solidFill>
              </a:rPr>
              <a:t>C to avoid coagulation of proteins</a:t>
            </a:r>
            <a:r>
              <a:rPr lang="en-IN" sz="2000" b="1" dirty="0"/>
              <a:t>.</a:t>
            </a:r>
          </a:p>
          <a:p>
            <a:pPr lvl="1" algn="just"/>
            <a:r>
              <a:rPr lang="en-IN" sz="2000" b="1" dirty="0">
                <a:solidFill>
                  <a:srgbClr val="00B0F0"/>
                </a:solidFill>
              </a:rPr>
              <a:t>Cleaning with detergent</a:t>
            </a:r>
            <a:r>
              <a:rPr lang="en-IN" sz="2000" b="1" dirty="0"/>
              <a:t>: </a:t>
            </a:r>
          </a:p>
          <a:p>
            <a:pPr lvl="1" algn="just"/>
            <a:r>
              <a:rPr lang="en-IN" sz="2000" b="1" dirty="0"/>
              <a:t>Blended detergents at an optimum temperature and mechanical scrubbing helps in removal of soil from the surface. </a:t>
            </a:r>
          </a:p>
          <a:p>
            <a:pPr lvl="1" algn="just"/>
            <a:r>
              <a:rPr lang="en-IN" sz="2000" b="1" dirty="0"/>
              <a:t>Common alkaline detergents used in dairy are </a:t>
            </a:r>
            <a:r>
              <a:rPr lang="en-IN" sz="2000" b="1" dirty="0">
                <a:solidFill>
                  <a:srgbClr val="FF0000"/>
                </a:solidFill>
              </a:rPr>
              <a:t>sodium carbonate, caustic soda, sodium </a:t>
            </a:r>
            <a:r>
              <a:rPr lang="en-IN" sz="2000" b="1" dirty="0" err="1">
                <a:solidFill>
                  <a:srgbClr val="FF0000"/>
                </a:solidFill>
              </a:rPr>
              <a:t>sesquicarbonate</a:t>
            </a:r>
            <a:r>
              <a:rPr lang="en-IN" sz="2000" b="1" dirty="0">
                <a:solidFill>
                  <a:srgbClr val="FF0000"/>
                </a:solidFill>
              </a:rPr>
              <a:t>, sodium bicarbonate, sodium sulphate</a:t>
            </a:r>
            <a:r>
              <a:rPr lang="en-IN" sz="2000" b="1" dirty="0"/>
              <a:t> at a concentration of 0.2 – 2.0% while </a:t>
            </a:r>
            <a:r>
              <a:rPr lang="en-IN" sz="2000" b="1" dirty="0">
                <a:solidFill>
                  <a:srgbClr val="FF0000"/>
                </a:solidFill>
              </a:rPr>
              <a:t>sodium silicate is used as a protective agent for aluminium</a:t>
            </a:r>
            <a:r>
              <a:rPr lang="en-IN" sz="2000" b="1" dirty="0"/>
              <a:t>. </a:t>
            </a:r>
          </a:p>
          <a:p>
            <a:pPr lvl="1" algn="just"/>
            <a:r>
              <a:rPr lang="en-IN" sz="2000" b="1" dirty="0"/>
              <a:t>Acid detergents widely used include </a:t>
            </a:r>
            <a:r>
              <a:rPr lang="en-IN" sz="2000" b="1" dirty="0">
                <a:solidFill>
                  <a:srgbClr val="FF0000"/>
                </a:solidFill>
              </a:rPr>
              <a:t>nitric acid 0.5% and phosphoric acid at 2.0%. </a:t>
            </a:r>
          </a:p>
          <a:p>
            <a:pPr lvl="1" algn="just"/>
            <a:r>
              <a:rPr lang="en-IN" sz="2000" b="1" dirty="0"/>
              <a:t>Acid detergents help </a:t>
            </a:r>
            <a:r>
              <a:rPr lang="en-IN" sz="2000" b="1" dirty="0">
                <a:solidFill>
                  <a:srgbClr val="FF0000"/>
                </a:solidFill>
              </a:rPr>
              <a:t>to remove the milk stones and water scale</a:t>
            </a:r>
            <a:r>
              <a:rPr lang="en-IN" sz="2000" b="1" dirty="0"/>
              <a:t>.</a:t>
            </a:r>
            <a:endParaRPr lang="en-US" sz="2000" b="1" dirty="0"/>
          </a:p>
          <a:p>
            <a:pPr algn="just"/>
            <a:endParaRPr lang="en-US" sz="2000" b="1" dirty="0"/>
          </a:p>
        </p:txBody>
      </p:sp>
      <p:sp>
        <p:nvSpPr>
          <p:cNvPr id="2" name="Date Placeholder 1">
            <a:extLst>
              <a:ext uri="{FF2B5EF4-FFF2-40B4-BE49-F238E27FC236}">
                <a16:creationId xmlns:a16="http://schemas.microsoft.com/office/drawing/2014/main" id="{442A4AF3-AD5C-47E7-ACB6-457D8E6CE341}"/>
              </a:ext>
            </a:extLst>
          </p:cNvPr>
          <p:cNvSpPr>
            <a:spLocks noGrp="1"/>
          </p:cNvSpPr>
          <p:nvPr>
            <p:ph type="dt" sz="half" idx="10"/>
          </p:nvPr>
        </p:nvSpPr>
        <p:spPr/>
        <p:txBody>
          <a:bodyPr/>
          <a:lstStyle/>
          <a:p>
            <a:fld id="{FC7A7007-60E7-4F6F-8DF2-A7D182681070}" type="datetime1">
              <a:rPr lang="en-US" smtClean="0"/>
              <a:t>12/3/2020</a:t>
            </a:fld>
            <a:endParaRPr lang="en-US"/>
          </a:p>
        </p:txBody>
      </p:sp>
      <p:sp>
        <p:nvSpPr>
          <p:cNvPr id="5" name="Slide Number Placeholder 4">
            <a:extLst>
              <a:ext uri="{FF2B5EF4-FFF2-40B4-BE49-F238E27FC236}">
                <a16:creationId xmlns:a16="http://schemas.microsoft.com/office/drawing/2014/main" id="{EFC435D0-AFA1-4FB6-A2B7-F30901C09C53}"/>
              </a:ext>
            </a:extLst>
          </p:cNvPr>
          <p:cNvSpPr>
            <a:spLocks noGrp="1"/>
          </p:cNvSpPr>
          <p:nvPr>
            <p:ph type="sldNum" sz="quarter" idx="12"/>
          </p:nvPr>
        </p:nvSpPr>
        <p:spPr/>
        <p:txBody>
          <a:bodyPr/>
          <a:lstStyle/>
          <a:p>
            <a:fld id="{A3E92B6A-930D-4657-9C31-136ABF4FA0D0}" type="slidenum">
              <a:rPr lang="en-US" smtClean="0"/>
              <a:t>17</a:t>
            </a:fld>
            <a:endParaRPr lang="en-US"/>
          </a:p>
        </p:txBody>
      </p:sp>
    </p:spTree>
    <p:extLst>
      <p:ext uri="{BB962C8B-B14F-4D97-AF65-F5344CB8AC3E}">
        <p14:creationId xmlns:p14="http://schemas.microsoft.com/office/powerpoint/2010/main" val="865259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1403" y="1825625"/>
            <a:ext cx="11943760" cy="4351338"/>
          </a:xfrm>
          <a:ln>
            <a:solidFill>
              <a:schemeClr val="accent1"/>
            </a:solidFill>
          </a:ln>
        </p:spPr>
        <p:txBody>
          <a:bodyPr>
            <a:normAutofit/>
          </a:bodyPr>
          <a:lstStyle/>
          <a:p>
            <a:pPr lvl="1" algn="just"/>
            <a:r>
              <a:rPr lang="en-IN" sz="2000" b="1">
                <a:solidFill>
                  <a:srgbClr val="00B0F0"/>
                </a:solidFill>
              </a:rPr>
              <a:t>Hot water rinsing (post-rinsing):</a:t>
            </a:r>
            <a:r>
              <a:rPr lang="en-IN" sz="2000" b="1"/>
              <a:t> </a:t>
            </a:r>
          </a:p>
          <a:p>
            <a:pPr lvl="1" algn="just"/>
            <a:r>
              <a:rPr lang="en-IN" sz="2000" b="1" dirty="0"/>
              <a:t>Post – rinsing with lukewarm water removes all traces of detergents, displaced dirt and prevent deposition of line scale.</a:t>
            </a:r>
          </a:p>
          <a:p>
            <a:pPr lvl="1" algn="just"/>
            <a:endParaRPr lang="en-IN" sz="2000" b="1" dirty="0">
              <a:solidFill>
                <a:srgbClr val="00B0F0"/>
              </a:solidFill>
            </a:endParaRPr>
          </a:p>
          <a:p>
            <a:pPr lvl="1" algn="just"/>
            <a:r>
              <a:rPr lang="en-IN" sz="2000" b="1" dirty="0">
                <a:solidFill>
                  <a:srgbClr val="00B0F0"/>
                </a:solidFill>
              </a:rPr>
              <a:t>Sanitizing: </a:t>
            </a:r>
          </a:p>
          <a:p>
            <a:pPr lvl="1" algn="just"/>
            <a:r>
              <a:rPr lang="en-IN" sz="2000" b="1" dirty="0"/>
              <a:t>It involves effective bactericidal treatment with chemical/thermal agents to reduce the bacterial count including pathogens to a safe level on the utensils and equipment.</a:t>
            </a:r>
          </a:p>
          <a:p>
            <a:pPr lvl="1" algn="just"/>
            <a:r>
              <a:rPr lang="en-IN" sz="2000" b="1" dirty="0"/>
              <a:t>Sanitizing solution used are </a:t>
            </a:r>
            <a:r>
              <a:rPr lang="en-IN" sz="2000" b="1" dirty="0" err="1">
                <a:solidFill>
                  <a:srgbClr val="FF0000"/>
                </a:solidFill>
              </a:rPr>
              <a:t>hypochlorites</a:t>
            </a:r>
            <a:r>
              <a:rPr lang="en-IN" sz="2000" b="1" dirty="0">
                <a:solidFill>
                  <a:srgbClr val="FF0000"/>
                </a:solidFill>
              </a:rPr>
              <a:t>, organic solution of chlorine with 100-200 mg/litre of available chlorine, mixed halogens – 25 mg/litre of available iodine. </a:t>
            </a:r>
            <a:endParaRPr lang="en-US" sz="2000" b="1">
              <a:solidFill>
                <a:srgbClr val="FF0000"/>
              </a:solidFill>
            </a:endParaRPr>
          </a:p>
          <a:p>
            <a:pPr lvl="1" algn="just"/>
            <a:endParaRPr lang="en-IN" sz="2000" b="1">
              <a:solidFill>
                <a:srgbClr val="00B0F0"/>
              </a:solidFill>
            </a:endParaRPr>
          </a:p>
          <a:p>
            <a:pPr lvl="1" algn="just"/>
            <a:r>
              <a:rPr lang="en-IN" sz="2000" b="1" dirty="0">
                <a:solidFill>
                  <a:srgbClr val="00B0F0"/>
                </a:solidFill>
              </a:rPr>
              <a:t>Post- draining and drying: </a:t>
            </a:r>
            <a:r>
              <a:rPr lang="en-IN" sz="2000" b="1" dirty="0"/>
              <a:t>This is to prevent contamination of milk the residual sanitizer. </a:t>
            </a:r>
            <a:endParaRPr lang="en-US" sz="2000" b="1"/>
          </a:p>
          <a:p>
            <a:endParaRPr lang="en-US" sz="2000" b="1" dirty="0"/>
          </a:p>
        </p:txBody>
      </p:sp>
      <p:sp>
        <p:nvSpPr>
          <p:cNvPr id="4" name="Date Placeholder 3">
            <a:extLst>
              <a:ext uri="{FF2B5EF4-FFF2-40B4-BE49-F238E27FC236}">
                <a16:creationId xmlns:a16="http://schemas.microsoft.com/office/drawing/2014/main" id="{9EF0DAC5-178C-4E56-A1CE-1F0DE157E32A}"/>
              </a:ext>
            </a:extLst>
          </p:cNvPr>
          <p:cNvSpPr>
            <a:spLocks noGrp="1"/>
          </p:cNvSpPr>
          <p:nvPr>
            <p:ph type="dt" sz="half" idx="10"/>
          </p:nvPr>
        </p:nvSpPr>
        <p:spPr/>
        <p:txBody>
          <a:bodyPr/>
          <a:lstStyle/>
          <a:p>
            <a:fld id="{B150F5F1-35A4-4737-A7ED-BF297478F905}" type="datetime1">
              <a:rPr lang="en-US" smtClean="0"/>
              <a:t>12/3/2020</a:t>
            </a:fld>
            <a:endParaRPr lang="en-US"/>
          </a:p>
        </p:txBody>
      </p:sp>
      <p:sp>
        <p:nvSpPr>
          <p:cNvPr id="6" name="Slide Number Placeholder 5">
            <a:extLst>
              <a:ext uri="{FF2B5EF4-FFF2-40B4-BE49-F238E27FC236}">
                <a16:creationId xmlns:a16="http://schemas.microsoft.com/office/drawing/2014/main" id="{E6B15864-0E00-4C2B-979E-904CDDCEB402}"/>
              </a:ext>
            </a:extLst>
          </p:cNvPr>
          <p:cNvSpPr>
            <a:spLocks noGrp="1"/>
          </p:cNvSpPr>
          <p:nvPr>
            <p:ph type="sldNum" sz="quarter" idx="12"/>
          </p:nvPr>
        </p:nvSpPr>
        <p:spPr/>
        <p:txBody>
          <a:bodyPr/>
          <a:lstStyle/>
          <a:p>
            <a:fld id="{A3E92B6A-930D-4657-9C31-136ABF4FA0D0}" type="slidenum">
              <a:rPr lang="en-US" smtClean="0"/>
              <a:t>18</a:t>
            </a:fld>
            <a:endParaRPr lang="en-US"/>
          </a:p>
        </p:txBody>
      </p:sp>
    </p:spTree>
    <p:extLst>
      <p:ext uri="{BB962C8B-B14F-4D97-AF65-F5344CB8AC3E}">
        <p14:creationId xmlns:p14="http://schemas.microsoft.com/office/powerpoint/2010/main" val="429456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9531"/>
          </a:xfrm>
          <a:solidFill>
            <a:schemeClr val="accent2"/>
          </a:solidFill>
        </p:spPr>
        <p:txBody>
          <a:bodyPr>
            <a:normAutofit/>
          </a:bodyPr>
          <a:lstStyle/>
          <a:p>
            <a:pPr algn="ctr"/>
            <a:r>
              <a:rPr lang="en-IN" b="1"/>
              <a:t>Cleaning in place (CIP)</a:t>
            </a:r>
            <a:endParaRPr lang="en-US"/>
          </a:p>
        </p:txBody>
      </p:sp>
      <p:sp>
        <p:nvSpPr>
          <p:cNvPr id="3" name="Content Placeholder 2"/>
          <p:cNvSpPr>
            <a:spLocks noGrp="1"/>
          </p:cNvSpPr>
          <p:nvPr>
            <p:ph idx="1"/>
          </p:nvPr>
        </p:nvSpPr>
        <p:spPr>
          <a:xfrm>
            <a:off x="282804" y="1216058"/>
            <a:ext cx="8333295" cy="5641942"/>
          </a:xfrm>
          <a:ln>
            <a:solidFill>
              <a:schemeClr val="accent1"/>
            </a:solidFill>
          </a:ln>
        </p:spPr>
        <p:txBody>
          <a:bodyPr>
            <a:normAutofit/>
          </a:bodyPr>
          <a:lstStyle/>
          <a:p>
            <a:pPr algn="just"/>
            <a:r>
              <a:rPr lang="en-IN" sz="2000" b="1" dirty="0"/>
              <a:t>Manual cleaning is usually practised for easily accessible utensils and equipment. </a:t>
            </a:r>
          </a:p>
          <a:p>
            <a:pPr algn="just"/>
            <a:r>
              <a:rPr lang="en-IN" sz="2000" b="1" dirty="0"/>
              <a:t>CIP is practised in </a:t>
            </a:r>
            <a:r>
              <a:rPr lang="en-IN" sz="2000" b="1" dirty="0">
                <a:solidFill>
                  <a:srgbClr val="FF0000"/>
                </a:solidFill>
              </a:rPr>
              <a:t>bigger dairies where it is difficult to dismantle and reassemble. </a:t>
            </a:r>
          </a:p>
          <a:p>
            <a:pPr algn="just"/>
            <a:r>
              <a:rPr lang="en-IN" sz="2000" b="1"/>
              <a:t>In this method </a:t>
            </a:r>
            <a:r>
              <a:rPr lang="en-IN" sz="2000" b="1">
                <a:solidFill>
                  <a:srgbClr val="FF0000"/>
                </a:solidFill>
              </a:rPr>
              <a:t>detergent and sanitizers are circulated for a specific period of time at specified speed and in a specific sequence.</a:t>
            </a:r>
            <a:endParaRPr lang="en-US" sz="2000" b="1">
              <a:solidFill>
                <a:srgbClr val="FF0000"/>
              </a:solidFill>
            </a:endParaRPr>
          </a:p>
          <a:p>
            <a:pPr algn="just"/>
            <a:r>
              <a:rPr lang="en-IN" sz="2000" b="1"/>
              <a:t>The </a:t>
            </a:r>
            <a:r>
              <a:rPr lang="en-IN" sz="2000" b="1" dirty="0"/>
              <a:t>CIP system saves time and labour, is cost effective </a:t>
            </a:r>
          </a:p>
          <a:p>
            <a:pPr algn="just"/>
            <a:r>
              <a:rPr lang="en-IN" sz="2000" b="1" dirty="0"/>
              <a:t>The efficiency of cleaning can be evaluated by visual inspection (by light, feel and odour) or staining procedure.</a:t>
            </a:r>
          </a:p>
          <a:p>
            <a:pPr algn="just"/>
            <a:r>
              <a:rPr lang="en-IN" sz="2000" b="1" dirty="0"/>
              <a:t>Microbiological efficiency of </a:t>
            </a:r>
            <a:r>
              <a:rPr lang="en-IN" sz="2000" b="1" dirty="0" err="1"/>
              <a:t>epifluorescent</a:t>
            </a:r>
            <a:r>
              <a:rPr lang="en-IN" sz="2000" b="1" dirty="0"/>
              <a:t> filter technique. Among these, swab test and rinse method are popular.</a:t>
            </a:r>
          </a:p>
          <a:p>
            <a:pPr algn="just"/>
            <a:r>
              <a:rPr lang="en-IN" sz="2000" b="1" dirty="0"/>
              <a:t>Swab test is carried out for equipment surface and rinse method for cans. </a:t>
            </a:r>
          </a:p>
          <a:p>
            <a:pPr algn="just"/>
            <a:r>
              <a:rPr lang="en-IN" sz="2000" b="1" dirty="0"/>
              <a:t>In swab test a specified area is swabbed in diluent and in rinse method utensil is rinsed with specific volume of diluent followed by pour plate technique.</a:t>
            </a:r>
            <a:endParaRPr lang="en-US" sz="2000" b="1"/>
          </a:p>
          <a:p>
            <a:pPr algn="just"/>
            <a:endParaRPr lang="en-US" sz="2000" b="1" dirty="0"/>
          </a:p>
        </p:txBody>
      </p:sp>
      <p:pic>
        <p:nvPicPr>
          <p:cNvPr id="1026" name="Picture 2" descr="Image result for cleaning in place process animation"/>
          <p:cNvPicPr>
            <a:picLocks noChangeAspect="1" noChangeArrowheads="1"/>
          </p:cNvPicPr>
          <p:nvPr/>
        </p:nvPicPr>
        <p:blipFill rotWithShape="1">
          <a:blip r:embed="rId2">
            <a:extLst>
              <a:ext uri="{28A0092B-C50C-407E-A947-70E740481C1C}">
                <a14:useLocalDpi xmlns:a14="http://schemas.microsoft.com/office/drawing/2010/main" val="0"/>
              </a:ext>
            </a:extLst>
          </a:blip>
          <a:srcRect b="61816"/>
          <a:stretch/>
        </p:blipFill>
        <p:spPr bwMode="auto">
          <a:xfrm rot="5400000">
            <a:off x="7938501" y="2704215"/>
            <a:ext cx="5554934" cy="257862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2933D64D-D1E5-45E0-8B64-0CEDECDDA073}"/>
              </a:ext>
            </a:extLst>
          </p:cNvPr>
          <p:cNvSpPr>
            <a:spLocks noGrp="1"/>
          </p:cNvSpPr>
          <p:nvPr>
            <p:ph type="dt" sz="half" idx="10"/>
          </p:nvPr>
        </p:nvSpPr>
        <p:spPr/>
        <p:txBody>
          <a:bodyPr/>
          <a:lstStyle/>
          <a:p>
            <a:fld id="{72CF9E64-694D-42A5-9A40-8B19112E58B1}" type="datetime1">
              <a:rPr lang="en-US" smtClean="0"/>
              <a:t>12/3/2020</a:t>
            </a:fld>
            <a:endParaRPr lang="en-US"/>
          </a:p>
        </p:txBody>
      </p:sp>
      <p:sp>
        <p:nvSpPr>
          <p:cNvPr id="6" name="Slide Number Placeholder 5">
            <a:extLst>
              <a:ext uri="{FF2B5EF4-FFF2-40B4-BE49-F238E27FC236}">
                <a16:creationId xmlns:a16="http://schemas.microsoft.com/office/drawing/2014/main" id="{A59BD9B6-D4D2-4982-99E1-0CBEE2A110FC}"/>
              </a:ext>
            </a:extLst>
          </p:cNvPr>
          <p:cNvSpPr>
            <a:spLocks noGrp="1"/>
          </p:cNvSpPr>
          <p:nvPr>
            <p:ph type="sldNum" sz="quarter" idx="12"/>
          </p:nvPr>
        </p:nvSpPr>
        <p:spPr/>
        <p:txBody>
          <a:bodyPr/>
          <a:lstStyle/>
          <a:p>
            <a:fld id="{A3E92B6A-930D-4657-9C31-136ABF4FA0D0}" type="slidenum">
              <a:rPr lang="en-US" smtClean="0"/>
              <a:t>19</a:t>
            </a:fld>
            <a:endParaRPr lang="en-US"/>
          </a:p>
        </p:txBody>
      </p:sp>
    </p:spTree>
    <p:extLst>
      <p:ext uri="{BB962C8B-B14F-4D97-AF65-F5344CB8AC3E}">
        <p14:creationId xmlns:p14="http://schemas.microsoft.com/office/powerpoint/2010/main" val="191897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810" y="1807518"/>
            <a:ext cx="10949412" cy="4351338"/>
          </a:xfrm>
          <a:ln>
            <a:solidFill>
              <a:schemeClr val="accent1"/>
            </a:solidFill>
          </a:ln>
        </p:spPr>
        <p:txBody>
          <a:bodyPr>
            <a:normAutofit/>
          </a:bodyPr>
          <a:lstStyle/>
          <a:p>
            <a:pPr algn="just">
              <a:buFont typeface="Wingdings" panose="05000000000000000000" pitchFamily="2" charset="2"/>
              <a:buChar char="v"/>
            </a:pPr>
            <a:r>
              <a:rPr lang="en-IN" sz="2000" b="1" dirty="0"/>
              <a:t>Milk is an </a:t>
            </a:r>
            <a:r>
              <a:rPr lang="en-IN" sz="2000" b="1" dirty="0">
                <a:solidFill>
                  <a:srgbClr val="C00000"/>
                </a:solidFill>
              </a:rPr>
              <a:t>excellent medium </a:t>
            </a:r>
            <a:r>
              <a:rPr lang="en-IN" sz="2000" b="1" dirty="0"/>
              <a:t>for growth of microorganisms. </a:t>
            </a:r>
          </a:p>
          <a:p>
            <a:pPr algn="just">
              <a:buFont typeface="Wingdings" panose="05000000000000000000" pitchFamily="2" charset="2"/>
              <a:buChar char="v"/>
            </a:pPr>
            <a:endParaRPr lang="en-IN" sz="2000" b="1" dirty="0"/>
          </a:p>
          <a:p>
            <a:pPr algn="just">
              <a:buFont typeface="Wingdings" panose="05000000000000000000" pitchFamily="2" charset="2"/>
              <a:buChar char="v"/>
            </a:pPr>
            <a:r>
              <a:rPr lang="en-IN" sz="2000" b="1" dirty="0"/>
              <a:t>If produced un-hygienically, and handled carelessly, it gets </a:t>
            </a:r>
            <a:r>
              <a:rPr lang="en-IN" sz="2000" b="1" dirty="0">
                <a:solidFill>
                  <a:srgbClr val="C00000"/>
                </a:solidFill>
              </a:rPr>
              <a:t>contaminated very easily </a:t>
            </a:r>
            <a:r>
              <a:rPr lang="en-IN" sz="2000" b="1" dirty="0"/>
              <a:t>leading to its earlier spoilage. </a:t>
            </a:r>
          </a:p>
          <a:p>
            <a:pPr algn="just">
              <a:buFont typeface="Wingdings" panose="05000000000000000000" pitchFamily="2" charset="2"/>
              <a:buChar char="v"/>
            </a:pPr>
            <a:endParaRPr lang="en-IN" sz="2000" b="1" dirty="0"/>
          </a:p>
          <a:p>
            <a:pPr algn="just">
              <a:buFont typeface="Wingdings" panose="05000000000000000000" pitchFamily="2" charset="2"/>
              <a:buChar char="v"/>
            </a:pPr>
            <a:r>
              <a:rPr lang="en-IN" sz="2000" b="1" dirty="0"/>
              <a:t>To prevent this</a:t>
            </a:r>
            <a:r>
              <a:rPr lang="en-IN" sz="2000" b="1" dirty="0">
                <a:solidFill>
                  <a:srgbClr val="C00000"/>
                </a:solidFill>
              </a:rPr>
              <a:t>, production of clean milk</a:t>
            </a:r>
            <a:r>
              <a:rPr lang="en-IN" sz="2000" b="1" dirty="0"/>
              <a:t> is emphasized. </a:t>
            </a:r>
          </a:p>
          <a:p>
            <a:pPr algn="just">
              <a:buFont typeface="Wingdings" panose="05000000000000000000" pitchFamily="2" charset="2"/>
              <a:buChar char="v"/>
            </a:pPr>
            <a:endParaRPr lang="en-US" sz="2000" b="1" dirty="0"/>
          </a:p>
          <a:p>
            <a:pPr algn="just">
              <a:buFont typeface="Wingdings" panose="05000000000000000000" pitchFamily="2" charset="2"/>
              <a:buChar char="v"/>
            </a:pPr>
            <a:r>
              <a:rPr lang="en-IN" sz="2000" b="1" dirty="0">
                <a:solidFill>
                  <a:schemeClr val="accent1"/>
                </a:solidFill>
              </a:rPr>
              <a:t>Clean milk: </a:t>
            </a:r>
            <a:r>
              <a:rPr lang="en-IN" sz="2000" b="1" dirty="0"/>
              <a:t>Milk that is drawn from under of healthy animals, which is collected in clean dry utensils, which are free from extraneous matter like dust, flies, hair, manure, etc., which has normal composition &amp; natural milk flavour, low bacterial count and completely safe for human consumption. </a:t>
            </a:r>
            <a:endParaRPr lang="en-US" sz="2000" b="1" dirty="0"/>
          </a:p>
          <a:p>
            <a:pPr algn="just"/>
            <a:endParaRPr lang="en-US" sz="2000" b="1" dirty="0"/>
          </a:p>
        </p:txBody>
      </p:sp>
      <p:sp>
        <p:nvSpPr>
          <p:cNvPr id="4" name="Rounded Rectangle 3"/>
          <p:cNvSpPr/>
          <p:nvPr/>
        </p:nvSpPr>
        <p:spPr>
          <a:xfrm>
            <a:off x="3930977" y="348792"/>
            <a:ext cx="4411745" cy="1112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Clean Milk Production</a:t>
            </a:r>
          </a:p>
        </p:txBody>
      </p:sp>
      <p:sp>
        <p:nvSpPr>
          <p:cNvPr id="2" name="Date Placeholder 1">
            <a:extLst>
              <a:ext uri="{FF2B5EF4-FFF2-40B4-BE49-F238E27FC236}">
                <a16:creationId xmlns:a16="http://schemas.microsoft.com/office/drawing/2014/main" id="{0C236627-1919-4CEF-B018-FAA0D8396F0F}"/>
              </a:ext>
            </a:extLst>
          </p:cNvPr>
          <p:cNvSpPr>
            <a:spLocks noGrp="1"/>
          </p:cNvSpPr>
          <p:nvPr>
            <p:ph type="dt" sz="half" idx="10"/>
          </p:nvPr>
        </p:nvSpPr>
        <p:spPr/>
        <p:txBody>
          <a:bodyPr/>
          <a:lstStyle/>
          <a:p>
            <a:fld id="{387B5C50-F784-43A2-9F27-19B0FC48DFF7}" type="datetime1">
              <a:rPr lang="en-US" smtClean="0"/>
              <a:t>12/3/2020</a:t>
            </a:fld>
            <a:endParaRPr lang="en-US"/>
          </a:p>
        </p:txBody>
      </p:sp>
      <p:sp>
        <p:nvSpPr>
          <p:cNvPr id="6" name="Slide Number Placeholder 5">
            <a:extLst>
              <a:ext uri="{FF2B5EF4-FFF2-40B4-BE49-F238E27FC236}">
                <a16:creationId xmlns:a16="http://schemas.microsoft.com/office/drawing/2014/main" id="{68BF05E2-7C2F-4F01-BB9B-5DD32A714FA6}"/>
              </a:ext>
            </a:extLst>
          </p:cNvPr>
          <p:cNvSpPr>
            <a:spLocks noGrp="1"/>
          </p:cNvSpPr>
          <p:nvPr>
            <p:ph type="sldNum" sz="quarter" idx="12"/>
          </p:nvPr>
        </p:nvSpPr>
        <p:spPr/>
        <p:txBody>
          <a:bodyPr/>
          <a:lstStyle/>
          <a:p>
            <a:fld id="{A3E92B6A-930D-4657-9C31-136ABF4FA0D0}" type="slidenum">
              <a:rPr lang="en-US" smtClean="0"/>
              <a:t>2</a:t>
            </a:fld>
            <a:endParaRPr lang="en-US"/>
          </a:p>
        </p:txBody>
      </p:sp>
    </p:spTree>
    <p:extLst>
      <p:ext uri="{BB962C8B-B14F-4D97-AF65-F5344CB8AC3E}">
        <p14:creationId xmlns:p14="http://schemas.microsoft.com/office/powerpoint/2010/main" val="311810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677"/>
          </a:xfrm>
        </p:spPr>
        <p:txBody>
          <a:bodyPr>
            <a:normAutofit/>
          </a:bodyPr>
          <a:lstStyle/>
          <a:p>
            <a:pPr algn="ctr"/>
            <a:r>
              <a:rPr lang="en-IN" sz="2000" b="1">
                <a:latin typeface="+mn-lt"/>
              </a:rPr>
              <a:t>HAZARD ANALYSIS AND CRITICAL CONTROL POINTS (HACCP)</a:t>
            </a:r>
            <a:br>
              <a:rPr lang="en-US" sz="2000" b="1">
                <a:latin typeface="+mn-lt"/>
              </a:rPr>
            </a:br>
            <a:endParaRPr lang="en-US" sz="2000" b="1">
              <a:latin typeface="+mn-lt"/>
            </a:endParaRPr>
          </a:p>
        </p:txBody>
      </p:sp>
      <p:pic>
        <p:nvPicPr>
          <p:cNvPr id="2080" name="Picture 32" descr="Image result for haccp in milk production and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99" y="1055802"/>
            <a:ext cx="11008610" cy="570968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13B7A9E0-5A3B-4EE7-B98C-A07CA2E927BF}"/>
              </a:ext>
            </a:extLst>
          </p:cNvPr>
          <p:cNvSpPr>
            <a:spLocks noGrp="1"/>
          </p:cNvSpPr>
          <p:nvPr>
            <p:ph type="dt" sz="half" idx="10"/>
          </p:nvPr>
        </p:nvSpPr>
        <p:spPr/>
        <p:txBody>
          <a:bodyPr/>
          <a:lstStyle/>
          <a:p>
            <a:fld id="{BD1E2EE0-3479-445C-A38C-5C9CF1783C0A}" type="datetime1">
              <a:rPr lang="en-US" smtClean="0"/>
              <a:t>12/3/2020</a:t>
            </a:fld>
            <a:endParaRPr lang="en-US"/>
          </a:p>
        </p:txBody>
      </p:sp>
      <p:sp>
        <p:nvSpPr>
          <p:cNvPr id="5" name="Slide Number Placeholder 4">
            <a:extLst>
              <a:ext uri="{FF2B5EF4-FFF2-40B4-BE49-F238E27FC236}">
                <a16:creationId xmlns:a16="http://schemas.microsoft.com/office/drawing/2014/main" id="{96DBCD83-EFCC-4D3F-9D86-C9EF429B5B6E}"/>
              </a:ext>
            </a:extLst>
          </p:cNvPr>
          <p:cNvSpPr>
            <a:spLocks noGrp="1"/>
          </p:cNvSpPr>
          <p:nvPr>
            <p:ph type="sldNum" sz="quarter" idx="12"/>
          </p:nvPr>
        </p:nvSpPr>
        <p:spPr/>
        <p:txBody>
          <a:bodyPr/>
          <a:lstStyle/>
          <a:p>
            <a:fld id="{A3E92B6A-930D-4657-9C31-136ABF4FA0D0}" type="slidenum">
              <a:rPr lang="en-US" smtClean="0"/>
              <a:t>20</a:t>
            </a:fld>
            <a:endParaRPr lang="en-US"/>
          </a:p>
        </p:txBody>
      </p:sp>
    </p:spTree>
    <p:extLst>
      <p:ext uri="{BB962C8B-B14F-4D97-AF65-F5344CB8AC3E}">
        <p14:creationId xmlns:p14="http://schemas.microsoft.com/office/powerpoint/2010/main" val="237423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2209800" y="5024438"/>
            <a:ext cx="7772400" cy="1905000"/>
          </a:xfrm>
        </p:spPr>
        <p:txBody>
          <a:bodyPr/>
          <a:lstStyle/>
          <a:p>
            <a:pPr algn="ctr" eaLnBrk="1" hangingPunct="1">
              <a:spcBef>
                <a:spcPct val="50000"/>
              </a:spcBef>
              <a:buFontTx/>
              <a:buNone/>
            </a:pPr>
            <a:r>
              <a:rPr lang="en-US" altLang="en-US" b="1">
                <a:solidFill>
                  <a:srgbClr val="FF0000"/>
                </a:solidFill>
              </a:rPr>
              <a:t>The HACCP system is solely related to FOOD SAFETY and not PRODUCT QUALITY</a:t>
            </a:r>
            <a:endParaRPr lang="en-US" altLang="en-US">
              <a:solidFill>
                <a:srgbClr val="FF0000"/>
              </a:solidFill>
            </a:endParaRPr>
          </a:p>
        </p:txBody>
      </p:sp>
      <p:sp>
        <p:nvSpPr>
          <p:cNvPr id="156676" name="Rectangle 4"/>
          <p:cNvSpPr>
            <a:spLocks noChangeArrowheads="1"/>
          </p:cNvSpPr>
          <p:nvPr/>
        </p:nvSpPr>
        <p:spPr bwMode="auto">
          <a:xfrm>
            <a:off x="1442519" y="460544"/>
            <a:ext cx="9144000" cy="838200"/>
          </a:xfrm>
          <a:prstGeom prst="rect">
            <a:avLst/>
          </a:prstGeom>
          <a:solidFill>
            <a:srgbClr val="FF66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a:t>Hazard Analysis &amp; Critical Control Point</a:t>
            </a:r>
            <a:endParaRPr lang="en-GB" altLang="en-US" dirty="0"/>
          </a:p>
        </p:txBody>
      </p:sp>
      <p:sp>
        <p:nvSpPr>
          <p:cNvPr id="156677" name="AutoShape 5"/>
          <p:cNvSpPr>
            <a:spLocks noChangeArrowheads="1"/>
          </p:cNvSpPr>
          <p:nvPr/>
        </p:nvSpPr>
        <p:spPr bwMode="auto">
          <a:xfrm rot="20813136">
            <a:off x="1692275" y="2672429"/>
            <a:ext cx="4343400" cy="1981200"/>
          </a:xfrm>
          <a:prstGeom prst="foldedCorner">
            <a:avLst>
              <a:gd name="adj" fmla="val 46838"/>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b="1" dirty="0">
              <a:solidFill>
                <a:schemeClr val="tx2"/>
              </a:solidFill>
            </a:endParaRPr>
          </a:p>
          <a:p>
            <a:pPr eaLnBrk="1" hangingPunct="1">
              <a:spcBef>
                <a:spcPct val="50000"/>
              </a:spcBef>
            </a:pPr>
            <a:r>
              <a:rPr lang="en-US" altLang="en-US" sz="2800" b="1" dirty="0">
                <a:solidFill>
                  <a:schemeClr val="tx2"/>
                </a:solidFill>
              </a:rPr>
              <a:t>Internationally accepted </a:t>
            </a:r>
          </a:p>
          <a:p>
            <a:pPr eaLnBrk="1" hangingPunct="1">
              <a:spcBef>
                <a:spcPct val="50000"/>
              </a:spcBef>
            </a:pPr>
            <a:r>
              <a:rPr lang="en-US" altLang="en-US" sz="2800" b="1" dirty="0">
                <a:solidFill>
                  <a:schemeClr val="tx2"/>
                </a:solidFill>
              </a:rPr>
              <a:t>food safety management </a:t>
            </a:r>
          </a:p>
          <a:p>
            <a:pPr eaLnBrk="1" hangingPunct="1">
              <a:spcBef>
                <a:spcPct val="50000"/>
              </a:spcBef>
            </a:pPr>
            <a:r>
              <a:rPr lang="en-US" altLang="en-US" sz="2800" b="1" dirty="0">
                <a:solidFill>
                  <a:schemeClr val="tx2"/>
                </a:solidFill>
              </a:rPr>
              <a:t>system</a:t>
            </a:r>
            <a:endParaRPr lang="en-US" altLang="en-US" sz="2800" dirty="0"/>
          </a:p>
        </p:txBody>
      </p:sp>
      <p:sp>
        <p:nvSpPr>
          <p:cNvPr id="156678" name="AutoShape 6"/>
          <p:cNvSpPr>
            <a:spLocks noChangeArrowheads="1"/>
          </p:cNvSpPr>
          <p:nvPr/>
        </p:nvSpPr>
        <p:spPr bwMode="auto">
          <a:xfrm rot="738195">
            <a:off x="5943600" y="2669254"/>
            <a:ext cx="4051300" cy="2057400"/>
          </a:xfrm>
          <a:prstGeom prst="foldedCorner">
            <a:avLst>
              <a:gd name="adj" fmla="val 38704"/>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a:solidFill>
                <a:schemeClr val="tx2"/>
              </a:solidFill>
            </a:endParaRPr>
          </a:p>
          <a:p>
            <a:pPr eaLnBrk="1" hangingPunct="1"/>
            <a:r>
              <a:rPr lang="en-US" altLang="en-US" sz="2800" b="1"/>
              <a:t>Ensures that the</a:t>
            </a:r>
          </a:p>
          <a:p>
            <a:pPr eaLnBrk="1" hangingPunct="1"/>
            <a:r>
              <a:rPr lang="en-US" altLang="en-US" sz="2800" b="1"/>
              <a:t> product is safe and</a:t>
            </a:r>
          </a:p>
          <a:p>
            <a:pPr eaLnBrk="1" hangingPunct="1"/>
            <a:r>
              <a:rPr lang="en-US" altLang="en-US" sz="2800" b="1"/>
              <a:t>will not cause harm</a:t>
            </a:r>
          </a:p>
          <a:p>
            <a:pPr eaLnBrk="1" hangingPunct="1"/>
            <a:r>
              <a:rPr lang="en-US" altLang="en-US" sz="2800" b="1"/>
              <a:t> to the consumer</a:t>
            </a:r>
          </a:p>
        </p:txBody>
      </p:sp>
      <p:sp>
        <p:nvSpPr>
          <p:cNvPr id="2" name="Date Placeholder 1">
            <a:extLst>
              <a:ext uri="{FF2B5EF4-FFF2-40B4-BE49-F238E27FC236}">
                <a16:creationId xmlns:a16="http://schemas.microsoft.com/office/drawing/2014/main" id="{A81074E6-071A-485C-9477-B1302C62A28D}"/>
              </a:ext>
            </a:extLst>
          </p:cNvPr>
          <p:cNvSpPr>
            <a:spLocks noGrp="1"/>
          </p:cNvSpPr>
          <p:nvPr>
            <p:ph type="dt" sz="half" idx="10"/>
          </p:nvPr>
        </p:nvSpPr>
        <p:spPr/>
        <p:txBody>
          <a:bodyPr/>
          <a:lstStyle/>
          <a:p>
            <a:fld id="{16D5360D-81FF-40EC-B0CF-65539B815D06}" type="datetime1">
              <a:rPr lang="en-US" smtClean="0"/>
              <a:t>12/3/2020</a:t>
            </a:fld>
            <a:endParaRPr lang="en-US"/>
          </a:p>
        </p:txBody>
      </p:sp>
      <p:sp>
        <p:nvSpPr>
          <p:cNvPr id="3" name="Footer Placeholder 2">
            <a:extLst>
              <a:ext uri="{FF2B5EF4-FFF2-40B4-BE49-F238E27FC236}">
                <a16:creationId xmlns:a16="http://schemas.microsoft.com/office/drawing/2014/main" id="{235BD04B-2820-45CC-89B3-224E58FF25DF}"/>
              </a:ext>
            </a:extLst>
          </p:cNvPr>
          <p:cNvSpPr>
            <a:spLocks noGrp="1"/>
          </p:cNvSpPr>
          <p:nvPr>
            <p:ph type="ftr" sz="quarter" idx="11"/>
          </p:nvPr>
        </p:nvSpPr>
        <p:spPr/>
        <p:txBody>
          <a:bodyPr/>
          <a:lstStyle/>
          <a:p>
            <a:r>
              <a:rPr lang="en-US"/>
              <a:t>Unit 1 Lecture 6</a:t>
            </a:r>
          </a:p>
        </p:txBody>
      </p:sp>
      <p:sp>
        <p:nvSpPr>
          <p:cNvPr id="4" name="Slide Number Placeholder 3">
            <a:extLst>
              <a:ext uri="{FF2B5EF4-FFF2-40B4-BE49-F238E27FC236}">
                <a16:creationId xmlns:a16="http://schemas.microsoft.com/office/drawing/2014/main" id="{A19EC827-44BE-44BE-BB21-C9A90349135D}"/>
              </a:ext>
            </a:extLst>
          </p:cNvPr>
          <p:cNvSpPr>
            <a:spLocks noGrp="1"/>
          </p:cNvSpPr>
          <p:nvPr>
            <p:ph type="sldNum" sz="quarter" idx="12"/>
          </p:nvPr>
        </p:nvSpPr>
        <p:spPr/>
        <p:txBody>
          <a:bodyPr/>
          <a:lstStyle/>
          <a:p>
            <a:fld id="{B05A5846-2D9C-4896-9987-A1DE2A7AC1A4}" type="slidenum">
              <a:rPr lang="en-US" smtClean="0"/>
              <a:t>21</a:t>
            </a:fld>
            <a:endParaRPr lang="en-US"/>
          </a:p>
        </p:txBody>
      </p:sp>
    </p:spTree>
    <p:extLst>
      <p:ext uri="{BB962C8B-B14F-4D97-AF65-F5344CB8AC3E}">
        <p14:creationId xmlns:p14="http://schemas.microsoft.com/office/powerpoint/2010/main" val="3216754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dissolve">
                                      <p:cBhvr>
                                        <p:cTn id="7" dur="500"/>
                                        <p:tgtEl>
                                          <p:spTgt spid="156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56677"/>
                                        </p:tgtEl>
                                        <p:attrNameLst>
                                          <p:attrName>style.visibility</p:attrName>
                                        </p:attrNameLst>
                                      </p:cBhvr>
                                      <p:to>
                                        <p:strVal val="visible"/>
                                      </p:to>
                                    </p:set>
                                    <p:anim calcmode="lin" valueType="num">
                                      <p:cBhvr additive="base">
                                        <p:cTn id="12" dur="500" fill="hold"/>
                                        <p:tgtEl>
                                          <p:spTgt spid="156677"/>
                                        </p:tgtEl>
                                        <p:attrNameLst>
                                          <p:attrName>ppt_x</p:attrName>
                                        </p:attrNameLst>
                                      </p:cBhvr>
                                      <p:tavLst>
                                        <p:tav tm="0">
                                          <p:val>
                                            <p:strVal val="1+#ppt_w/2"/>
                                          </p:val>
                                        </p:tav>
                                        <p:tav tm="100000">
                                          <p:val>
                                            <p:strVal val="#ppt_x"/>
                                          </p:val>
                                        </p:tav>
                                      </p:tavLst>
                                    </p:anim>
                                    <p:anim calcmode="lin" valueType="num">
                                      <p:cBhvr additive="base">
                                        <p:cTn id="13" dur="500" fill="hold"/>
                                        <p:tgtEl>
                                          <p:spTgt spid="15667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156678"/>
                                        </p:tgtEl>
                                        <p:attrNameLst>
                                          <p:attrName>style.visibility</p:attrName>
                                        </p:attrNameLst>
                                      </p:cBhvr>
                                      <p:to>
                                        <p:strVal val="visible"/>
                                      </p:to>
                                    </p:set>
                                    <p:anim calcmode="lin" valueType="num">
                                      <p:cBhvr additive="base">
                                        <p:cTn id="18" dur="500" fill="hold"/>
                                        <p:tgtEl>
                                          <p:spTgt spid="156678"/>
                                        </p:tgtEl>
                                        <p:attrNameLst>
                                          <p:attrName>ppt_x</p:attrName>
                                        </p:attrNameLst>
                                      </p:cBhvr>
                                      <p:tavLst>
                                        <p:tav tm="0">
                                          <p:val>
                                            <p:strVal val="0-#ppt_w/2"/>
                                          </p:val>
                                        </p:tav>
                                        <p:tav tm="100000">
                                          <p:val>
                                            <p:strVal val="#ppt_x"/>
                                          </p:val>
                                        </p:tav>
                                      </p:tavLst>
                                    </p:anim>
                                    <p:anim calcmode="lin" valueType="num">
                                      <p:cBhvr additive="base">
                                        <p:cTn id="19" dur="500" fill="hold"/>
                                        <p:tgtEl>
                                          <p:spTgt spid="156678"/>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6675">
                                            <p:txEl>
                                              <p:pRg st="0" end="0"/>
                                            </p:txEl>
                                          </p:spTgt>
                                        </p:tgtEl>
                                        <p:attrNameLst>
                                          <p:attrName>style.visibility</p:attrName>
                                        </p:attrNameLst>
                                      </p:cBhvr>
                                      <p:to>
                                        <p:strVal val="visible"/>
                                      </p:to>
                                    </p:set>
                                    <p:anim calcmode="lin" valueType="num">
                                      <p:cBhvr additive="base">
                                        <p:cTn id="24" dur="500" fill="hold"/>
                                        <p:tgtEl>
                                          <p:spTgt spid="156675">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66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P spid="156676" grpId="0" animBg="1" autoUpdateAnimBg="0"/>
      <p:bldP spid="156677" grpId="0" animBg="1" autoUpdateAnimBg="0"/>
      <p:bldP spid="15667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122" y="928688"/>
            <a:ext cx="7432895" cy="4093428"/>
          </a:xfrm>
          <a:prstGeom prst="rect">
            <a:avLst/>
          </a:prstGeom>
          <a:ln>
            <a:solidFill>
              <a:schemeClr val="accent1"/>
            </a:solidFill>
          </a:ln>
        </p:spPr>
        <p:txBody>
          <a:bodyPr wrap="square">
            <a:spAutoFit/>
          </a:bodyPr>
          <a:lstStyle/>
          <a:p>
            <a:pPr algn="just">
              <a:defRPr/>
            </a:pPr>
            <a:r>
              <a:rPr lang="en-US" sz="2000" b="1" dirty="0">
                <a:solidFill>
                  <a:srgbClr val="00B050"/>
                </a:solidFill>
              </a:rPr>
              <a:t>HACCP:-</a:t>
            </a:r>
          </a:p>
          <a:p>
            <a:pPr algn="just">
              <a:defRPr/>
            </a:pPr>
            <a:r>
              <a:rPr lang="en-SG" sz="2000" b="1" dirty="0"/>
              <a:t>Is a systematic preventative approach to food safety</a:t>
            </a:r>
            <a:r>
              <a:rPr lang="en-SG" sz="2000" b="1" dirty="0">
                <a:solidFill>
                  <a:srgbClr val="C00000"/>
                </a:solidFill>
              </a:rPr>
              <a:t> </a:t>
            </a:r>
            <a:r>
              <a:rPr lang="en-SG" sz="2000" b="1" dirty="0"/>
              <a:t>that addresses:-</a:t>
            </a:r>
          </a:p>
          <a:p>
            <a:pPr marL="514350" indent="-514350" algn="just">
              <a:buFont typeface="+mj-lt"/>
              <a:buAutoNum type="romanUcPeriod"/>
              <a:defRPr/>
            </a:pPr>
            <a:r>
              <a:rPr lang="en-SG" sz="2000" b="1" dirty="0"/>
              <a:t>physical,</a:t>
            </a:r>
          </a:p>
          <a:p>
            <a:pPr marL="514350" indent="-514350" algn="just">
              <a:buFont typeface="+mj-lt"/>
              <a:buAutoNum type="romanUcPeriod"/>
              <a:defRPr/>
            </a:pPr>
            <a:r>
              <a:rPr lang="en-SG" sz="2000" b="1" dirty="0"/>
              <a:t>chemical and </a:t>
            </a:r>
          </a:p>
          <a:p>
            <a:pPr marL="514350" indent="-514350" algn="just">
              <a:buFont typeface="+mj-lt"/>
              <a:buAutoNum type="romanUcPeriod"/>
              <a:defRPr/>
            </a:pPr>
            <a:r>
              <a:rPr lang="en-SG" sz="2000" b="1" dirty="0"/>
              <a:t>biological hazards </a:t>
            </a:r>
          </a:p>
          <a:p>
            <a:pPr algn="just">
              <a:defRPr/>
            </a:pPr>
            <a:r>
              <a:rPr lang="en-SG" sz="2000" b="1" dirty="0"/>
              <a:t>          as a means of prevention rather than finished product inspection.</a:t>
            </a:r>
          </a:p>
          <a:p>
            <a:pPr algn="just">
              <a:defRPr/>
            </a:pPr>
            <a:endParaRPr lang="en-US" sz="2000" b="1" dirty="0"/>
          </a:p>
          <a:p>
            <a:pPr algn="just">
              <a:buFont typeface="Wingdings" pitchFamily="2" charset="2"/>
              <a:buChar char="v"/>
              <a:defRPr/>
            </a:pPr>
            <a:r>
              <a:rPr lang="en-SG" sz="2000" b="1" dirty="0"/>
              <a:t> </a:t>
            </a:r>
            <a:r>
              <a:rPr lang="en-SG" sz="2000" b="1" dirty="0">
                <a:solidFill>
                  <a:schemeClr val="accent1">
                    <a:lumMod val="50000"/>
                  </a:schemeClr>
                </a:solidFill>
              </a:rPr>
              <a:t>Used in the food industry to identify potential food safety hazards, so that key actions, known as Critical Control Points (CCP’s) can be taken to reduce or eliminate the risk of the hazards being realised. </a:t>
            </a:r>
          </a:p>
          <a:p>
            <a:pPr algn="just">
              <a:defRPr/>
            </a:pPr>
            <a:endParaRPr lang="en-SG" sz="2000" b="1" dirty="0"/>
          </a:p>
        </p:txBody>
      </p:sp>
      <p:pic>
        <p:nvPicPr>
          <p:cNvPr id="9219" name="Picture 2" descr="F:\HACCP LIBRARY\ANU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246" y="344031"/>
            <a:ext cx="4167187" cy="626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09187BEE-E261-48E5-82E5-23FBDF88D6C2}"/>
              </a:ext>
            </a:extLst>
          </p:cNvPr>
          <p:cNvSpPr>
            <a:spLocks noGrp="1"/>
          </p:cNvSpPr>
          <p:nvPr>
            <p:ph type="dt" sz="half" idx="10"/>
          </p:nvPr>
        </p:nvSpPr>
        <p:spPr/>
        <p:txBody>
          <a:bodyPr/>
          <a:lstStyle/>
          <a:p>
            <a:fld id="{E74B958A-22A6-458E-8474-F67A34418B97}" type="datetime1">
              <a:rPr lang="en-US" smtClean="0"/>
              <a:t>12/3/2020</a:t>
            </a:fld>
            <a:endParaRPr lang="en-US"/>
          </a:p>
        </p:txBody>
      </p:sp>
      <p:sp>
        <p:nvSpPr>
          <p:cNvPr id="3" name="Footer Placeholder 2">
            <a:extLst>
              <a:ext uri="{FF2B5EF4-FFF2-40B4-BE49-F238E27FC236}">
                <a16:creationId xmlns:a16="http://schemas.microsoft.com/office/drawing/2014/main" id="{ED4AEE62-7B5C-445D-AC1B-B8E63DC2AC0E}"/>
              </a:ext>
            </a:extLst>
          </p:cNvPr>
          <p:cNvSpPr>
            <a:spLocks noGrp="1"/>
          </p:cNvSpPr>
          <p:nvPr>
            <p:ph type="ftr" sz="quarter" idx="11"/>
          </p:nvPr>
        </p:nvSpPr>
        <p:spPr/>
        <p:txBody>
          <a:bodyPr/>
          <a:lstStyle/>
          <a:p>
            <a:r>
              <a:rPr lang="en-US"/>
              <a:t>Unit 1 Lecture 6</a:t>
            </a:r>
          </a:p>
        </p:txBody>
      </p:sp>
      <p:sp>
        <p:nvSpPr>
          <p:cNvPr id="5" name="Slide Number Placeholder 4">
            <a:extLst>
              <a:ext uri="{FF2B5EF4-FFF2-40B4-BE49-F238E27FC236}">
                <a16:creationId xmlns:a16="http://schemas.microsoft.com/office/drawing/2014/main" id="{69A7A8D6-4950-4596-ABF1-15E4BAD8F94E}"/>
              </a:ext>
            </a:extLst>
          </p:cNvPr>
          <p:cNvSpPr>
            <a:spLocks noGrp="1"/>
          </p:cNvSpPr>
          <p:nvPr>
            <p:ph type="sldNum" sz="quarter" idx="12"/>
          </p:nvPr>
        </p:nvSpPr>
        <p:spPr/>
        <p:txBody>
          <a:bodyPr/>
          <a:lstStyle/>
          <a:p>
            <a:fld id="{B05A5846-2D9C-4896-9987-A1DE2A7AC1A4}" type="slidenum">
              <a:rPr lang="en-US" smtClean="0"/>
              <a:t>22</a:t>
            </a:fld>
            <a:endParaRPr lang="en-US"/>
          </a:p>
        </p:txBody>
      </p:sp>
    </p:spTree>
    <p:extLst>
      <p:ext uri="{BB962C8B-B14F-4D97-AF65-F5344CB8AC3E}">
        <p14:creationId xmlns:p14="http://schemas.microsoft.com/office/powerpoint/2010/main" val="3821501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0" y="1"/>
            <a:ext cx="9144000" cy="7143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Arial" pitchFamily="34" charset="0"/>
                <a:cs typeface="Arial" pitchFamily="34" charset="0"/>
              </a:rPr>
              <a:t>HISTORY</a:t>
            </a:r>
            <a:endParaRPr lang="en-SG" sz="2800" b="1" dirty="0">
              <a:latin typeface="Arial" pitchFamily="34" charset="0"/>
              <a:cs typeface="Arial" pitchFamily="34" charset="0"/>
            </a:endParaRPr>
          </a:p>
        </p:txBody>
      </p:sp>
      <p:sp>
        <p:nvSpPr>
          <p:cNvPr id="3" name="Content Placeholder 2"/>
          <p:cNvSpPr>
            <a:spLocks noGrp="1"/>
          </p:cNvSpPr>
          <p:nvPr>
            <p:ph idx="1"/>
          </p:nvPr>
        </p:nvSpPr>
        <p:spPr>
          <a:xfrm>
            <a:off x="262549" y="787650"/>
            <a:ext cx="11615597" cy="6070349"/>
          </a:xfrm>
          <a:ln>
            <a:solidFill>
              <a:schemeClr val="accent1"/>
            </a:solidFill>
          </a:ln>
        </p:spPr>
        <p:txBody>
          <a:bodyPr>
            <a:normAutofit fontScale="62500" lnSpcReduction="20000"/>
          </a:bodyPr>
          <a:lstStyle/>
          <a:p>
            <a:pPr algn="just">
              <a:lnSpc>
                <a:spcPct val="150000"/>
              </a:lnSpc>
              <a:buFont typeface="Wingdings" pitchFamily="2" charset="2"/>
              <a:buChar char="Ø"/>
              <a:defRPr/>
            </a:pPr>
            <a:r>
              <a:rPr lang="en-SG" b="1" dirty="0">
                <a:latin typeface="Arial" pitchFamily="34" charset="0"/>
                <a:cs typeface="Arial" pitchFamily="34" charset="0"/>
              </a:rPr>
              <a:t> HACCP programs first began as a natural extension of GMPs.</a:t>
            </a:r>
          </a:p>
          <a:p>
            <a:pPr algn="just">
              <a:lnSpc>
                <a:spcPct val="150000"/>
              </a:lnSpc>
              <a:buFont typeface="Wingdings" pitchFamily="2" charset="2"/>
              <a:buChar char="Ø"/>
              <a:defRPr/>
            </a:pPr>
            <a:r>
              <a:rPr lang="en-SG" b="1" dirty="0">
                <a:latin typeface="Arial" pitchFamily="34" charset="0"/>
                <a:cs typeface="Arial" pitchFamily="34" charset="0"/>
              </a:rPr>
              <a:t> A system was needed  by NASA starting in the late 1950’s to feed future Astronauts.</a:t>
            </a:r>
          </a:p>
          <a:p>
            <a:pPr algn="just">
              <a:lnSpc>
                <a:spcPct val="150000"/>
              </a:lnSpc>
              <a:buFont typeface="Wingdings" pitchFamily="2" charset="2"/>
              <a:buChar char="Ø"/>
              <a:defRPr/>
            </a:pPr>
            <a:r>
              <a:rPr lang="en-SG" b="1" dirty="0">
                <a:latin typeface="Arial" pitchFamily="34" charset="0"/>
                <a:cs typeface="Arial" pitchFamily="34" charset="0"/>
              </a:rPr>
              <a:t> </a:t>
            </a:r>
            <a:r>
              <a:rPr lang="en-SG" b="1" dirty="0">
                <a:solidFill>
                  <a:schemeClr val="tx2">
                    <a:lumMod val="50000"/>
                  </a:schemeClr>
                </a:solidFill>
                <a:latin typeface="Arial" pitchFamily="34" charset="0"/>
                <a:cs typeface="Arial" pitchFamily="34" charset="0"/>
              </a:rPr>
              <a:t>In 1959</a:t>
            </a:r>
            <a:r>
              <a:rPr lang="en-SG" b="1" dirty="0">
                <a:solidFill>
                  <a:schemeClr val="accent1">
                    <a:lumMod val="50000"/>
                  </a:schemeClr>
                </a:solidFill>
                <a:latin typeface="Arial" pitchFamily="34" charset="0"/>
                <a:cs typeface="Arial" pitchFamily="34" charset="0"/>
              </a:rPr>
              <a:t>, the Pillsbury company  work with NASA to  develop a process  from ideas employed in engineering systems development know as Failure Mode &amp; Effect Analysis (FMEA). </a:t>
            </a:r>
          </a:p>
          <a:p>
            <a:pPr algn="just">
              <a:lnSpc>
                <a:spcPct val="150000"/>
              </a:lnSpc>
              <a:buFont typeface="Wingdings" pitchFamily="2" charset="2"/>
              <a:buChar char="Ø"/>
              <a:defRPr/>
            </a:pPr>
            <a:r>
              <a:rPr lang="en-US" b="1" dirty="0">
                <a:solidFill>
                  <a:schemeClr val="accent1">
                    <a:lumMod val="50000"/>
                  </a:schemeClr>
                </a:solidFill>
                <a:latin typeface="Arial" pitchFamily="34" charset="0"/>
                <a:cs typeface="Arial" pitchFamily="34" charset="0"/>
              </a:rPr>
              <a:t>HACCP concept  was advanced by </a:t>
            </a:r>
            <a:r>
              <a:rPr lang="en-US" b="1" u="sng" dirty="0">
                <a:solidFill>
                  <a:schemeClr val="accent1">
                    <a:lumMod val="50000"/>
                  </a:schemeClr>
                </a:solidFill>
                <a:latin typeface="Arial" pitchFamily="34" charset="0"/>
                <a:cs typeface="Arial" pitchFamily="34" charset="0"/>
              </a:rPr>
              <a:t>H.E. Bauman </a:t>
            </a:r>
            <a:r>
              <a:rPr lang="en-US" b="1" dirty="0">
                <a:solidFill>
                  <a:schemeClr val="accent1">
                    <a:lumMod val="50000"/>
                  </a:schemeClr>
                </a:solidFill>
                <a:latin typeface="Arial" pitchFamily="34" charset="0"/>
                <a:cs typeface="Arial" pitchFamily="34" charset="0"/>
              </a:rPr>
              <a:t>in 1971.</a:t>
            </a:r>
            <a:endParaRPr lang="en-SG" b="1" dirty="0">
              <a:solidFill>
                <a:schemeClr val="accent1">
                  <a:lumMod val="50000"/>
                </a:schemeClr>
              </a:solidFill>
              <a:latin typeface="Arial" pitchFamily="34" charset="0"/>
              <a:cs typeface="Arial" pitchFamily="34" charset="0"/>
            </a:endParaRPr>
          </a:p>
          <a:p>
            <a:pPr algn="just">
              <a:lnSpc>
                <a:spcPct val="150000"/>
              </a:lnSpc>
              <a:buFont typeface="Wingdings" pitchFamily="2" charset="2"/>
              <a:buChar char="Ø"/>
              <a:defRPr/>
            </a:pPr>
            <a:r>
              <a:rPr lang="en-SG" b="1" dirty="0">
                <a:latin typeface="Arial" pitchFamily="34" charset="0"/>
                <a:cs typeface="Arial" pitchFamily="34" charset="0"/>
              </a:rPr>
              <a:t> In 1971, the HACCP approach was presented at the first American National Conference for food protection.</a:t>
            </a:r>
          </a:p>
          <a:p>
            <a:pPr algn="just">
              <a:lnSpc>
                <a:spcPct val="150000"/>
              </a:lnSpc>
              <a:buFont typeface="Wingdings" pitchFamily="2" charset="2"/>
              <a:buChar char="Ø"/>
              <a:defRPr/>
            </a:pPr>
            <a:r>
              <a:rPr lang="en-SG" b="1" dirty="0">
                <a:latin typeface="Arial" pitchFamily="34" charset="0"/>
                <a:cs typeface="Arial" pitchFamily="34" charset="0"/>
              </a:rPr>
              <a:t> In 1973, the US FDA apply HACCP to Low Acid Canned Foods Regulations.</a:t>
            </a:r>
          </a:p>
          <a:p>
            <a:pPr algn="just">
              <a:lnSpc>
                <a:spcPct val="150000"/>
              </a:lnSpc>
              <a:buFont typeface="Wingdings" pitchFamily="2" charset="2"/>
              <a:buChar char="Ø"/>
              <a:defRPr/>
            </a:pPr>
            <a:r>
              <a:rPr lang="en-SG" b="1" dirty="0">
                <a:latin typeface="Arial" pitchFamily="34" charset="0"/>
                <a:cs typeface="Arial" pitchFamily="34" charset="0"/>
              </a:rPr>
              <a:t> After 1988,  HACCP principles have been promoted and incorporated into food safety legislation in many countries around the world.</a:t>
            </a:r>
          </a:p>
          <a:p>
            <a:pPr algn="just">
              <a:lnSpc>
                <a:spcPct val="150000"/>
              </a:lnSpc>
              <a:buFont typeface="Wingdings" pitchFamily="2" charset="2"/>
              <a:buChar char="Ø"/>
              <a:defRPr/>
            </a:pPr>
            <a:r>
              <a:rPr lang="en-SG" b="1" dirty="0">
                <a:latin typeface="Arial" pitchFamily="34" charset="0"/>
                <a:cs typeface="Arial" pitchFamily="34" charset="0"/>
              </a:rPr>
              <a:t> </a:t>
            </a:r>
            <a:r>
              <a:rPr lang="en-SG" b="1" dirty="0">
                <a:solidFill>
                  <a:schemeClr val="accent1">
                    <a:lumMod val="50000"/>
                  </a:schemeClr>
                </a:solidFill>
                <a:latin typeface="Arial" pitchFamily="34" charset="0"/>
                <a:cs typeface="Arial" pitchFamily="34" charset="0"/>
              </a:rPr>
              <a:t>In 1996, the USDA established a detailed Pathogen Reduction / Hazard Analysis &amp; Critical Control Point (PR/HACCP) program under the Food safety &amp;Inspection Service (FSIS) to regulate the production of raw meat products by large scale facilities. </a:t>
            </a:r>
          </a:p>
          <a:p>
            <a:pPr algn="just"/>
            <a:endParaRPr lang="en-US" dirty="0"/>
          </a:p>
        </p:txBody>
      </p:sp>
      <p:sp>
        <p:nvSpPr>
          <p:cNvPr id="2" name="Date Placeholder 1">
            <a:extLst>
              <a:ext uri="{FF2B5EF4-FFF2-40B4-BE49-F238E27FC236}">
                <a16:creationId xmlns:a16="http://schemas.microsoft.com/office/drawing/2014/main" id="{E1FA7DAC-CFA6-44EB-9B09-205DD7B54A3E}"/>
              </a:ext>
            </a:extLst>
          </p:cNvPr>
          <p:cNvSpPr>
            <a:spLocks noGrp="1"/>
          </p:cNvSpPr>
          <p:nvPr>
            <p:ph type="dt" sz="half" idx="10"/>
          </p:nvPr>
        </p:nvSpPr>
        <p:spPr/>
        <p:txBody>
          <a:bodyPr/>
          <a:lstStyle/>
          <a:p>
            <a:fld id="{88252523-F528-43A8-B724-9C701C5ECA85}" type="datetime1">
              <a:rPr lang="en-US" smtClean="0"/>
              <a:t>12/3/2020</a:t>
            </a:fld>
            <a:endParaRPr lang="en-US"/>
          </a:p>
        </p:txBody>
      </p:sp>
      <p:sp>
        <p:nvSpPr>
          <p:cNvPr id="4" name="Footer Placeholder 3">
            <a:extLst>
              <a:ext uri="{FF2B5EF4-FFF2-40B4-BE49-F238E27FC236}">
                <a16:creationId xmlns:a16="http://schemas.microsoft.com/office/drawing/2014/main" id="{57ECB896-25FF-44D4-AEF9-01A5A9567ED5}"/>
              </a:ext>
            </a:extLst>
          </p:cNvPr>
          <p:cNvSpPr>
            <a:spLocks noGrp="1"/>
          </p:cNvSpPr>
          <p:nvPr>
            <p:ph type="ftr" sz="quarter" idx="11"/>
          </p:nvPr>
        </p:nvSpPr>
        <p:spPr/>
        <p:txBody>
          <a:bodyPr/>
          <a:lstStyle/>
          <a:p>
            <a:r>
              <a:rPr lang="en-US"/>
              <a:t>Unit 1 Lecture 6</a:t>
            </a:r>
          </a:p>
        </p:txBody>
      </p:sp>
      <p:sp>
        <p:nvSpPr>
          <p:cNvPr id="6" name="Slide Number Placeholder 5">
            <a:extLst>
              <a:ext uri="{FF2B5EF4-FFF2-40B4-BE49-F238E27FC236}">
                <a16:creationId xmlns:a16="http://schemas.microsoft.com/office/drawing/2014/main" id="{39F34886-8805-44DC-8876-89EB9E645792}"/>
              </a:ext>
            </a:extLst>
          </p:cNvPr>
          <p:cNvSpPr>
            <a:spLocks noGrp="1"/>
          </p:cNvSpPr>
          <p:nvPr>
            <p:ph type="sldNum" sz="quarter" idx="12"/>
          </p:nvPr>
        </p:nvSpPr>
        <p:spPr/>
        <p:txBody>
          <a:bodyPr/>
          <a:lstStyle/>
          <a:p>
            <a:fld id="{B05A5846-2D9C-4896-9987-A1DE2A7AC1A4}" type="slidenum">
              <a:rPr lang="en-US" smtClean="0"/>
              <a:t>23</a:t>
            </a:fld>
            <a:endParaRPr lang="en-US"/>
          </a:p>
        </p:txBody>
      </p:sp>
    </p:spTree>
    <p:extLst>
      <p:ext uri="{BB962C8B-B14F-4D97-AF65-F5344CB8AC3E}">
        <p14:creationId xmlns:p14="http://schemas.microsoft.com/office/powerpoint/2010/main" val="3458653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76" y="1951021"/>
            <a:ext cx="11814773" cy="4764105"/>
          </a:xfrm>
          <a:ln>
            <a:solidFill>
              <a:schemeClr val="accent1"/>
            </a:solidFill>
          </a:ln>
        </p:spPr>
        <p:txBody>
          <a:bodyPr>
            <a:normAutofit lnSpcReduction="10000"/>
          </a:bodyPr>
          <a:lstStyle/>
          <a:p>
            <a:pPr algn="just">
              <a:defRPr/>
            </a:pPr>
            <a:r>
              <a:rPr lang="en-IN" sz="2000" b="1" u="sng" dirty="0">
                <a:solidFill>
                  <a:schemeClr val="accent1">
                    <a:lumMod val="75000"/>
                  </a:schemeClr>
                </a:solidFill>
              </a:rPr>
              <a:t>Hazard analysis: </a:t>
            </a:r>
          </a:p>
          <a:p>
            <a:pPr algn="just">
              <a:buFont typeface="Wingdings 2" panose="05020102010507070707" pitchFamily="18" charset="2"/>
              <a:buNone/>
              <a:defRPr/>
            </a:pPr>
            <a:r>
              <a:rPr lang="en-IN" sz="2000" b="1" dirty="0"/>
              <a:t>            The process of collecting and evaluating information on hazards and conditions leading to their presence to decide which are significant for food safety and therefore should be addressed in the HACCP plan. </a:t>
            </a:r>
          </a:p>
          <a:p>
            <a:pPr algn="just">
              <a:defRPr/>
            </a:pPr>
            <a:endParaRPr lang="en-IN" sz="2000" b="1" dirty="0"/>
          </a:p>
          <a:p>
            <a:pPr algn="just">
              <a:defRPr/>
            </a:pPr>
            <a:r>
              <a:rPr lang="en-IN" sz="2000" b="1" u="sng" dirty="0">
                <a:solidFill>
                  <a:schemeClr val="accent1">
                    <a:lumMod val="75000"/>
                  </a:schemeClr>
                </a:solidFill>
              </a:rPr>
              <a:t>Critical Control Point (CCP):</a:t>
            </a:r>
          </a:p>
          <a:p>
            <a:pPr algn="just">
              <a:buFont typeface="Wingdings 2" panose="05020102010507070707" pitchFamily="18" charset="2"/>
              <a:buNone/>
              <a:defRPr/>
            </a:pPr>
            <a:r>
              <a:rPr lang="en-IN" sz="2000" b="1" i="1" dirty="0"/>
              <a:t>            </a:t>
            </a:r>
            <a:r>
              <a:rPr lang="en-IN" sz="2000" b="1" dirty="0"/>
              <a:t>A step/point at which control can be applied and is essential to prevent or eliminate a food safety hazard or reduce it to an acceptable level. </a:t>
            </a:r>
          </a:p>
          <a:p>
            <a:pPr algn="just">
              <a:buFont typeface="Wingdings 2" panose="05020102010507070707" pitchFamily="18" charset="2"/>
              <a:buNone/>
              <a:defRPr/>
            </a:pPr>
            <a:r>
              <a:rPr lang="en-IN" sz="2000" b="1" dirty="0"/>
              <a:t>                CCP1: elimination of hazard</a:t>
            </a:r>
          </a:p>
          <a:p>
            <a:pPr algn="just">
              <a:buFont typeface="Wingdings 2" panose="05020102010507070707" pitchFamily="18" charset="2"/>
              <a:buNone/>
              <a:defRPr/>
            </a:pPr>
            <a:r>
              <a:rPr lang="en-IN" sz="2000" b="1" dirty="0"/>
              <a:t>                CCP2: Control of hazard</a:t>
            </a:r>
          </a:p>
          <a:p>
            <a:pPr algn="just">
              <a:defRPr/>
            </a:pPr>
            <a:endParaRPr lang="en-IN" sz="2000" b="1" dirty="0"/>
          </a:p>
          <a:p>
            <a:pPr algn="just">
              <a:defRPr/>
            </a:pPr>
            <a:r>
              <a:rPr lang="en-IN" sz="2000" b="1" u="sng" dirty="0">
                <a:solidFill>
                  <a:schemeClr val="accent1">
                    <a:lumMod val="75000"/>
                  </a:schemeClr>
                </a:solidFill>
              </a:rPr>
              <a:t>Critical limit:</a:t>
            </a:r>
          </a:p>
          <a:p>
            <a:pPr algn="just">
              <a:buFont typeface="Wingdings 2" panose="05020102010507070707" pitchFamily="18" charset="2"/>
              <a:buNone/>
              <a:defRPr/>
            </a:pPr>
            <a:r>
              <a:rPr lang="en-IN" sz="2000" b="1" i="1" dirty="0">
                <a:solidFill>
                  <a:schemeClr val="bg2">
                    <a:lumMod val="10000"/>
                  </a:schemeClr>
                </a:solidFill>
              </a:rPr>
              <a:t>           </a:t>
            </a:r>
            <a:r>
              <a:rPr lang="en-IN" sz="2000" b="1" dirty="0">
                <a:solidFill>
                  <a:schemeClr val="bg2">
                    <a:lumMod val="10000"/>
                  </a:schemeClr>
                </a:solidFill>
              </a:rPr>
              <a:t>A criterion which separates acceptability from unacceptability. </a:t>
            </a:r>
            <a:endParaRPr lang="en-SG" sz="2000" b="1" dirty="0">
              <a:solidFill>
                <a:schemeClr val="bg2">
                  <a:lumMod val="10000"/>
                </a:schemeClr>
              </a:solidFill>
            </a:endParaRPr>
          </a:p>
          <a:p>
            <a:pPr algn="just">
              <a:buFont typeface="Wingdings 2" panose="05020102010507070707" pitchFamily="18" charset="2"/>
              <a:buNone/>
              <a:defRPr/>
            </a:pPr>
            <a:endParaRPr lang="en-SG" sz="2000" b="1" dirty="0"/>
          </a:p>
          <a:p>
            <a:pPr algn="just">
              <a:buFont typeface="Wingdings 2" panose="05020102010507070707" pitchFamily="18" charset="2"/>
              <a:buNone/>
              <a:defRPr/>
            </a:pPr>
            <a:endParaRPr lang="en-SG" sz="2000" b="1" dirty="0"/>
          </a:p>
          <a:p>
            <a:pPr algn="just">
              <a:buFont typeface="Wingdings 2" panose="05020102010507070707" pitchFamily="18" charset="2"/>
              <a:buNone/>
              <a:defRPr/>
            </a:pPr>
            <a:endParaRPr lang="en-SG" sz="2000" b="1" dirty="0"/>
          </a:p>
        </p:txBody>
      </p:sp>
      <p:pic>
        <p:nvPicPr>
          <p:cNvPr id="5" name="Picture 4"/>
          <p:cNvPicPr>
            <a:picLocks noChangeAspect="1"/>
          </p:cNvPicPr>
          <p:nvPr/>
        </p:nvPicPr>
        <p:blipFill>
          <a:blip r:embed="rId2"/>
          <a:stretch>
            <a:fillRect/>
          </a:stretch>
        </p:blipFill>
        <p:spPr>
          <a:xfrm>
            <a:off x="5060887" y="113167"/>
            <a:ext cx="7026609" cy="2254313"/>
          </a:xfrm>
          <a:prstGeom prst="rect">
            <a:avLst/>
          </a:prstGeom>
        </p:spPr>
      </p:pic>
      <p:sp>
        <p:nvSpPr>
          <p:cNvPr id="2" name="Date Placeholder 1">
            <a:extLst>
              <a:ext uri="{FF2B5EF4-FFF2-40B4-BE49-F238E27FC236}">
                <a16:creationId xmlns:a16="http://schemas.microsoft.com/office/drawing/2014/main" id="{19A605E3-80F4-47E9-AE03-F7DD1B3A6DB0}"/>
              </a:ext>
            </a:extLst>
          </p:cNvPr>
          <p:cNvSpPr>
            <a:spLocks noGrp="1"/>
          </p:cNvSpPr>
          <p:nvPr>
            <p:ph type="dt" sz="half" idx="10"/>
          </p:nvPr>
        </p:nvSpPr>
        <p:spPr/>
        <p:txBody>
          <a:bodyPr/>
          <a:lstStyle/>
          <a:p>
            <a:fld id="{45A95CC3-D9ED-4242-B0B2-3A4C8C6BD0E8}" type="datetime1">
              <a:rPr lang="en-US" smtClean="0"/>
              <a:t>12/3/2020</a:t>
            </a:fld>
            <a:endParaRPr lang="en-US"/>
          </a:p>
        </p:txBody>
      </p:sp>
      <p:sp>
        <p:nvSpPr>
          <p:cNvPr id="4" name="Footer Placeholder 3">
            <a:extLst>
              <a:ext uri="{FF2B5EF4-FFF2-40B4-BE49-F238E27FC236}">
                <a16:creationId xmlns:a16="http://schemas.microsoft.com/office/drawing/2014/main" id="{2EBE7971-6289-4185-AE6A-F9D33F93FBA5}"/>
              </a:ext>
            </a:extLst>
          </p:cNvPr>
          <p:cNvSpPr>
            <a:spLocks noGrp="1"/>
          </p:cNvSpPr>
          <p:nvPr>
            <p:ph type="ftr" sz="quarter" idx="11"/>
          </p:nvPr>
        </p:nvSpPr>
        <p:spPr/>
        <p:txBody>
          <a:bodyPr/>
          <a:lstStyle/>
          <a:p>
            <a:r>
              <a:rPr lang="en-US"/>
              <a:t>Unit 1 Lecture 6</a:t>
            </a:r>
          </a:p>
        </p:txBody>
      </p:sp>
      <p:sp>
        <p:nvSpPr>
          <p:cNvPr id="6" name="Slide Number Placeholder 5">
            <a:extLst>
              <a:ext uri="{FF2B5EF4-FFF2-40B4-BE49-F238E27FC236}">
                <a16:creationId xmlns:a16="http://schemas.microsoft.com/office/drawing/2014/main" id="{998F59EA-521F-45E7-80B1-E1DA9E5CA045}"/>
              </a:ext>
            </a:extLst>
          </p:cNvPr>
          <p:cNvSpPr>
            <a:spLocks noGrp="1"/>
          </p:cNvSpPr>
          <p:nvPr>
            <p:ph type="sldNum" sz="quarter" idx="12"/>
          </p:nvPr>
        </p:nvSpPr>
        <p:spPr/>
        <p:txBody>
          <a:bodyPr/>
          <a:lstStyle/>
          <a:p>
            <a:fld id="{B05A5846-2D9C-4896-9987-A1DE2A7AC1A4}" type="slidenum">
              <a:rPr lang="en-US" smtClean="0"/>
              <a:t>24</a:t>
            </a:fld>
            <a:endParaRPr lang="en-US"/>
          </a:p>
        </p:txBody>
      </p:sp>
    </p:spTree>
    <p:extLst>
      <p:ext uri="{BB962C8B-B14F-4D97-AF65-F5344CB8AC3E}">
        <p14:creationId xmlns:p14="http://schemas.microsoft.com/office/powerpoint/2010/main" val="2488765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727" y="642939"/>
            <a:ext cx="11606542" cy="6072187"/>
          </a:xfrm>
        </p:spPr>
        <p:txBody>
          <a:bodyPr>
            <a:normAutofit/>
          </a:bodyPr>
          <a:lstStyle/>
          <a:p>
            <a:pPr algn="just">
              <a:defRPr/>
            </a:pPr>
            <a:r>
              <a:rPr lang="en-SG" sz="2000" b="1" u="sng" dirty="0"/>
              <a:t>Hazard: </a:t>
            </a:r>
            <a:r>
              <a:rPr lang="en-SG" sz="2000" b="1" dirty="0"/>
              <a:t> A biological, chemical or physical agent in, or condition of, food with the potential to cause an averse health effect. </a:t>
            </a:r>
          </a:p>
          <a:p>
            <a:pPr algn="just">
              <a:defRPr/>
            </a:pPr>
            <a:endParaRPr lang="en-SG" sz="2000" b="1" dirty="0"/>
          </a:p>
          <a:p>
            <a:pPr algn="just">
              <a:defRPr/>
            </a:pPr>
            <a:r>
              <a:rPr lang="en-IN" sz="2000" b="1" u="sng" dirty="0">
                <a:solidFill>
                  <a:srgbClr val="00B050"/>
                </a:solidFill>
              </a:rPr>
              <a:t>Corrective action:</a:t>
            </a:r>
            <a:r>
              <a:rPr lang="en-IN" sz="2000" b="1" dirty="0">
                <a:solidFill>
                  <a:srgbClr val="00B050"/>
                </a:solidFill>
              </a:rPr>
              <a:t>  Any action to be taken when the results of monitoring at the CCP indicate a loss of control. </a:t>
            </a:r>
          </a:p>
          <a:p>
            <a:pPr algn="just">
              <a:defRPr/>
            </a:pPr>
            <a:endParaRPr lang="en-IN" sz="2000" b="1" dirty="0">
              <a:solidFill>
                <a:srgbClr val="00B050"/>
              </a:solidFill>
            </a:endParaRPr>
          </a:p>
          <a:p>
            <a:pPr algn="just">
              <a:defRPr/>
            </a:pPr>
            <a:r>
              <a:rPr lang="en-IN" sz="2000" b="1" u="sng" dirty="0"/>
              <a:t>Deviation: </a:t>
            </a:r>
            <a:r>
              <a:rPr lang="en-IN" sz="2000" b="1" dirty="0"/>
              <a:t>Failure to meet a critical limit. </a:t>
            </a:r>
          </a:p>
          <a:p>
            <a:pPr algn="just">
              <a:defRPr/>
            </a:pPr>
            <a:endParaRPr lang="en-IN" sz="2000" b="1" dirty="0"/>
          </a:p>
          <a:p>
            <a:pPr algn="just">
              <a:defRPr/>
            </a:pPr>
            <a:r>
              <a:rPr lang="en-IN" sz="2000" b="1" u="sng" dirty="0">
                <a:solidFill>
                  <a:srgbClr val="00B050"/>
                </a:solidFill>
              </a:rPr>
              <a:t>Monitor:</a:t>
            </a:r>
            <a:r>
              <a:rPr lang="en-IN" sz="2000" b="1" dirty="0">
                <a:solidFill>
                  <a:srgbClr val="00B050"/>
                </a:solidFill>
              </a:rPr>
              <a:t> The act of conducting a planned sequence of observations or measurements of control parameters to assess whether a CCP is under control. </a:t>
            </a:r>
          </a:p>
          <a:p>
            <a:pPr algn="just">
              <a:defRPr/>
            </a:pPr>
            <a:endParaRPr lang="en-SG" sz="2000" b="1" dirty="0">
              <a:solidFill>
                <a:srgbClr val="00B050"/>
              </a:solidFill>
            </a:endParaRPr>
          </a:p>
          <a:p>
            <a:pPr algn="just">
              <a:defRPr/>
            </a:pPr>
            <a:r>
              <a:rPr lang="en-IN" sz="2000" b="1" u="sng" dirty="0"/>
              <a:t>Validation:</a:t>
            </a:r>
            <a:r>
              <a:rPr lang="en-IN" sz="2000" b="1" dirty="0"/>
              <a:t> Obtaining evidence that the elements of the HACCP plan are effective. </a:t>
            </a:r>
          </a:p>
          <a:p>
            <a:pPr algn="just">
              <a:defRPr/>
            </a:pPr>
            <a:endParaRPr lang="en-IN" sz="2000" b="1" dirty="0"/>
          </a:p>
          <a:p>
            <a:pPr algn="just">
              <a:defRPr/>
            </a:pPr>
            <a:r>
              <a:rPr lang="en-SG" sz="2000" b="1" u="sng" dirty="0">
                <a:solidFill>
                  <a:srgbClr val="00B050"/>
                </a:solidFill>
              </a:rPr>
              <a:t>Verification:</a:t>
            </a:r>
            <a:r>
              <a:rPr lang="en-SG" sz="2000" b="1" dirty="0">
                <a:solidFill>
                  <a:srgbClr val="00B050"/>
                </a:solidFill>
              </a:rPr>
              <a:t> The application of methods, procedures, tests and other evaluations, in addition to monitoring to determine compliance with the HACCP plan.</a:t>
            </a:r>
          </a:p>
          <a:p>
            <a:pPr algn="just">
              <a:buFont typeface="Wingdings 2" panose="05020102010507070707" pitchFamily="18" charset="2"/>
              <a:buNone/>
              <a:defRPr/>
            </a:pPr>
            <a:endParaRPr lang="en-IN" sz="2000" b="1" dirty="0">
              <a:solidFill>
                <a:srgbClr val="00B050"/>
              </a:solidFill>
            </a:endParaRPr>
          </a:p>
          <a:p>
            <a:pPr algn="just">
              <a:buFont typeface="Wingdings 2" panose="05020102010507070707" pitchFamily="18" charset="2"/>
              <a:buNone/>
              <a:defRPr/>
            </a:pPr>
            <a:endParaRPr lang="en-SG" sz="2000" b="1" dirty="0"/>
          </a:p>
          <a:p>
            <a:pPr algn="just">
              <a:buFont typeface="Wingdings 2" panose="05020102010507070707" pitchFamily="18" charset="2"/>
              <a:buNone/>
              <a:defRPr/>
            </a:pPr>
            <a:endParaRPr lang="en-SG" sz="2000" b="1" dirty="0"/>
          </a:p>
          <a:p>
            <a:pPr algn="just">
              <a:buFont typeface="Wingdings 2" panose="05020102010507070707" pitchFamily="18" charset="2"/>
              <a:buNone/>
              <a:defRPr/>
            </a:pPr>
            <a:endParaRPr lang="en-SG" sz="2000" b="1" dirty="0"/>
          </a:p>
        </p:txBody>
      </p:sp>
      <p:sp>
        <p:nvSpPr>
          <p:cNvPr id="2" name="Date Placeholder 1">
            <a:extLst>
              <a:ext uri="{FF2B5EF4-FFF2-40B4-BE49-F238E27FC236}">
                <a16:creationId xmlns:a16="http://schemas.microsoft.com/office/drawing/2014/main" id="{61D6B6CF-9310-4E0A-BB55-85577A2C1AEC}"/>
              </a:ext>
            </a:extLst>
          </p:cNvPr>
          <p:cNvSpPr>
            <a:spLocks noGrp="1"/>
          </p:cNvSpPr>
          <p:nvPr>
            <p:ph type="dt" sz="half" idx="10"/>
          </p:nvPr>
        </p:nvSpPr>
        <p:spPr/>
        <p:txBody>
          <a:bodyPr/>
          <a:lstStyle/>
          <a:p>
            <a:fld id="{B3118718-405B-426F-9F4A-703A55507C7E}" type="datetime1">
              <a:rPr lang="en-US" smtClean="0"/>
              <a:t>12/3/2020</a:t>
            </a:fld>
            <a:endParaRPr lang="en-US"/>
          </a:p>
        </p:txBody>
      </p:sp>
      <p:sp>
        <p:nvSpPr>
          <p:cNvPr id="4" name="Footer Placeholder 3">
            <a:extLst>
              <a:ext uri="{FF2B5EF4-FFF2-40B4-BE49-F238E27FC236}">
                <a16:creationId xmlns:a16="http://schemas.microsoft.com/office/drawing/2014/main" id="{36542A4D-6049-4E8F-91FA-3C213304B8E8}"/>
              </a:ext>
            </a:extLst>
          </p:cNvPr>
          <p:cNvSpPr>
            <a:spLocks noGrp="1"/>
          </p:cNvSpPr>
          <p:nvPr>
            <p:ph type="ftr" sz="quarter" idx="11"/>
          </p:nvPr>
        </p:nvSpPr>
        <p:spPr/>
        <p:txBody>
          <a:bodyPr/>
          <a:lstStyle/>
          <a:p>
            <a:r>
              <a:rPr lang="en-US"/>
              <a:t>Unit 1 Lecture 6</a:t>
            </a:r>
          </a:p>
        </p:txBody>
      </p:sp>
      <p:sp>
        <p:nvSpPr>
          <p:cNvPr id="5" name="Slide Number Placeholder 4">
            <a:extLst>
              <a:ext uri="{FF2B5EF4-FFF2-40B4-BE49-F238E27FC236}">
                <a16:creationId xmlns:a16="http://schemas.microsoft.com/office/drawing/2014/main" id="{A7D03DB0-599D-4701-BF73-B2B6E5079535}"/>
              </a:ext>
            </a:extLst>
          </p:cNvPr>
          <p:cNvSpPr>
            <a:spLocks noGrp="1"/>
          </p:cNvSpPr>
          <p:nvPr>
            <p:ph type="sldNum" sz="quarter" idx="12"/>
          </p:nvPr>
        </p:nvSpPr>
        <p:spPr/>
        <p:txBody>
          <a:bodyPr/>
          <a:lstStyle/>
          <a:p>
            <a:fld id="{B05A5846-2D9C-4896-9987-A1DE2A7AC1A4}" type="slidenum">
              <a:rPr lang="en-US" smtClean="0"/>
              <a:t>25</a:t>
            </a:fld>
            <a:endParaRPr lang="en-US"/>
          </a:p>
        </p:txBody>
      </p:sp>
    </p:spTree>
    <p:extLst>
      <p:ext uri="{BB962C8B-B14F-4D97-AF65-F5344CB8AC3E}">
        <p14:creationId xmlns:p14="http://schemas.microsoft.com/office/powerpoint/2010/main" val="11796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48863"/>
          </a:xfrm>
          <a:solidFill>
            <a:schemeClr val="accent2"/>
          </a:solidFill>
        </p:spPr>
        <p:txBody>
          <a:bodyPr>
            <a:normAutofit fontScale="90000"/>
          </a:bodyPr>
          <a:lstStyle/>
          <a:p>
            <a:pPr algn="ctr"/>
            <a:r>
              <a:rPr lang="en-US" dirty="0"/>
              <a:t>Prerequisite for HACCP</a:t>
            </a:r>
          </a:p>
        </p:txBody>
      </p:sp>
      <p:sp>
        <p:nvSpPr>
          <p:cNvPr id="4" name="Content Placeholder 2"/>
          <p:cNvSpPr>
            <a:spLocks noGrp="1"/>
          </p:cNvSpPr>
          <p:nvPr>
            <p:ph idx="1"/>
          </p:nvPr>
        </p:nvSpPr>
        <p:spPr>
          <a:xfrm>
            <a:off x="407405" y="648863"/>
            <a:ext cx="11561275" cy="6032594"/>
          </a:xfrm>
          <a:ln>
            <a:solidFill>
              <a:schemeClr val="accent1"/>
            </a:solidFill>
          </a:ln>
        </p:spPr>
        <p:txBody>
          <a:bodyPr>
            <a:noAutofit/>
          </a:bodyPr>
          <a:lstStyle/>
          <a:p>
            <a:r>
              <a:rPr lang="en-US" sz="2000" b="1" dirty="0">
                <a:solidFill>
                  <a:srgbClr val="00B0F0"/>
                </a:solidFill>
              </a:rPr>
              <a:t>Define terms of reference</a:t>
            </a:r>
          </a:p>
          <a:p>
            <a:pPr lvl="1"/>
            <a:r>
              <a:rPr lang="en-US" sz="2000" b="1" dirty="0"/>
              <a:t>Clearly spells out </a:t>
            </a:r>
            <a:r>
              <a:rPr lang="en-US" sz="2000" b="1" dirty="0">
                <a:solidFill>
                  <a:schemeClr val="accent1">
                    <a:lumMod val="75000"/>
                  </a:schemeClr>
                </a:solidFill>
              </a:rPr>
              <a:t>scope, extent, resources committed</a:t>
            </a:r>
            <a:r>
              <a:rPr lang="en-US" sz="2000" b="1" dirty="0"/>
              <a:t>, terms of appointment of outside consultants, third party auditors, levels of authority and accountability for implementation.</a:t>
            </a:r>
          </a:p>
          <a:p>
            <a:endParaRPr lang="en-US" sz="2000" b="1" dirty="0"/>
          </a:p>
          <a:p>
            <a:r>
              <a:rPr lang="en-US" sz="2000" b="1" dirty="0">
                <a:solidFill>
                  <a:srgbClr val="00B0F0"/>
                </a:solidFill>
              </a:rPr>
              <a:t>Select the HACCP team </a:t>
            </a:r>
          </a:p>
          <a:p>
            <a:pPr lvl="1"/>
            <a:r>
              <a:rPr lang="en-US" sz="2000" b="1" dirty="0"/>
              <a:t>Include product and process team members.</a:t>
            </a:r>
          </a:p>
          <a:p>
            <a:pPr lvl="1"/>
            <a:endParaRPr lang="en-US" sz="2000" b="1" dirty="0"/>
          </a:p>
          <a:p>
            <a:r>
              <a:rPr lang="en-US" sz="2000" b="1" dirty="0">
                <a:solidFill>
                  <a:srgbClr val="00B0F0"/>
                </a:solidFill>
              </a:rPr>
              <a:t>Describe the product and process</a:t>
            </a:r>
          </a:p>
          <a:p>
            <a:endParaRPr lang="en-US" sz="2000" b="1" dirty="0"/>
          </a:p>
          <a:p>
            <a:r>
              <a:rPr lang="en-US" sz="2000" b="1" dirty="0">
                <a:solidFill>
                  <a:srgbClr val="00B0F0"/>
                </a:solidFill>
              </a:rPr>
              <a:t>Identify intended use</a:t>
            </a:r>
          </a:p>
          <a:p>
            <a:endParaRPr lang="en-US" sz="2000" b="1" dirty="0"/>
          </a:p>
          <a:p>
            <a:r>
              <a:rPr lang="en-US" sz="2000" b="1" dirty="0">
                <a:solidFill>
                  <a:srgbClr val="00B0F0"/>
                </a:solidFill>
              </a:rPr>
              <a:t>Construct a flow diagram </a:t>
            </a:r>
          </a:p>
          <a:p>
            <a:pPr lvl="1"/>
            <a:r>
              <a:rPr lang="en-US" sz="2000" b="1" dirty="0"/>
              <a:t>Schematic flow that describes the process.</a:t>
            </a:r>
          </a:p>
          <a:p>
            <a:endParaRPr lang="en-US" sz="2000" b="1" dirty="0"/>
          </a:p>
          <a:p>
            <a:r>
              <a:rPr lang="en-US" sz="2000" b="1" dirty="0">
                <a:solidFill>
                  <a:srgbClr val="00B0F0"/>
                </a:solidFill>
              </a:rPr>
              <a:t>On-site confirmation of flow diagram </a:t>
            </a:r>
          </a:p>
          <a:p>
            <a:pPr lvl="1"/>
            <a:r>
              <a:rPr lang="en-US" sz="2000" b="1" dirty="0"/>
              <a:t>Walk through.</a:t>
            </a:r>
          </a:p>
        </p:txBody>
      </p:sp>
      <p:pic>
        <p:nvPicPr>
          <p:cNvPr id="5" name="Picture 4"/>
          <p:cNvPicPr>
            <a:picLocks noChangeAspect="1"/>
          </p:cNvPicPr>
          <p:nvPr/>
        </p:nvPicPr>
        <p:blipFill>
          <a:blip r:embed="rId2"/>
          <a:stretch>
            <a:fillRect/>
          </a:stretch>
        </p:blipFill>
        <p:spPr>
          <a:xfrm>
            <a:off x="7207313" y="1692999"/>
            <a:ext cx="4671588" cy="2453489"/>
          </a:xfrm>
          <a:prstGeom prst="rect">
            <a:avLst/>
          </a:prstGeom>
        </p:spPr>
      </p:pic>
      <p:sp>
        <p:nvSpPr>
          <p:cNvPr id="3" name="Date Placeholder 2">
            <a:extLst>
              <a:ext uri="{FF2B5EF4-FFF2-40B4-BE49-F238E27FC236}">
                <a16:creationId xmlns:a16="http://schemas.microsoft.com/office/drawing/2014/main" id="{F14F9B46-6D39-44B0-9BCF-FAE8EDB68A67}"/>
              </a:ext>
            </a:extLst>
          </p:cNvPr>
          <p:cNvSpPr>
            <a:spLocks noGrp="1"/>
          </p:cNvSpPr>
          <p:nvPr>
            <p:ph type="dt" sz="half" idx="10"/>
          </p:nvPr>
        </p:nvSpPr>
        <p:spPr/>
        <p:txBody>
          <a:bodyPr/>
          <a:lstStyle/>
          <a:p>
            <a:fld id="{83257368-0EE5-4935-8779-1E5790065AC5}" type="datetime1">
              <a:rPr lang="en-US" smtClean="0"/>
              <a:t>12/3/2020</a:t>
            </a:fld>
            <a:endParaRPr lang="en-US"/>
          </a:p>
        </p:txBody>
      </p:sp>
      <p:sp>
        <p:nvSpPr>
          <p:cNvPr id="6" name="Footer Placeholder 5">
            <a:extLst>
              <a:ext uri="{FF2B5EF4-FFF2-40B4-BE49-F238E27FC236}">
                <a16:creationId xmlns:a16="http://schemas.microsoft.com/office/drawing/2014/main" id="{0C21C533-246A-4628-8D6C-C935711C0211}"/>
              </a:ext>
            </a:extLst>
          </p:cNvPr>
          <p:cNvSpPr>
            <a:spLocks noGrp="1"/>
          </p:cNvSpPr>
          <p:nvPr>
            <p:ph type="ftr" sz="quarter" idx="11"/>
          </p:nvPr>
        </p:nvSpPr>
        <p:spPr/>
        <p:txBody>
          <a:bodyPr/>
          <a:lstStyle/>
          <a:p>
            <a:r>
              <a:rPr lang="en-US"/>
              <a:t>Unit 1 Lecture 6</a:t>
            </a:r>
          </a:p>
        </p:txBody>
      </p:sp>
      <p:sp>
        <p:nvSpPr>
          <p:cNvPr id="7" name="Slide Number Placeholder 6">
            <a:extLst>
              <a:ext uri="{FF2B5EF4-FFF2-40B4-BE49-F238E27FC236}">
                <a16:creationId xmlns:a16="http://schemas.microsoft.com/office/drawing/2014/main" id="{D5BF7DE9-E111-4D85-8F99-DADB609B92C5}"/>
              </a:ext>
            </a:extLst>
          </p:cNvPr>
          <p:cNvSpPr>
            <a:spLocks noGrp="1"/>
          </p:cNvSpPr>
          <p:nvPr>
            <p:ph type="sldNum" sz="quarter" idx="12"/>
          </p:nvPr>
        </p:nvSpPr>
        <p:spPr/>
        <p:txBody>
          <a:bodyPr/>
          <a:lstStyle/>
          <a:p>
            <a:fld id="{B05A5846-2D9C-4896-9987-A1DE2A7AC1A4}" type="slidenum">
              <a:rPr lang="en-US" smtClean="0"/>
              <a:t>26</a:t>
            </a:fld>
            <a:endParaRPr lang="en-US"/>
          </a:p>
        </p:txBody>
      </p:sp>
    </p:spTree>
    <p:extLst>
      <p:ext uri="{BB962C8B-B14F-4D97-AF65-F5344CB8AC3E}">
        <p14:creationId xmlns:p14="http://schemas.microsoft.com/office/powerpoint/2010/main" val="4012202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5518"/>
          </a:xfrm>
          <a:solidFill>
            <a:schemeClr val="accent2"/>
          </a:solidFill>
        </p:spPr>
        <p:txBody>
          <a:bodyPr>
            <a:normAutofit/>
          </a:bodyPr>
          <a:lstStyle/>
          <a:p>
            <a:pPr algn="ctr"/>
            <a:r>
              <a:rPr lang="en-US" b="1" dirty="0"/>
              <a:t>SEVEN PRINCIPLES OF HACCP SYSTEM</a:t>
            </a:r>
            <a:endParaRPr lang="en-US" dirty="0"/>
          </a:p>
        </p:txBody>
      </p:sp>
      <p:sp>
        <p:nvSpPr>
          <p:cNvPr id="3" name="Content Placeholder 2"/>
          <p:cNvSpPr>
            <a:spLocks noGrp="1"/>
          </p:cNvSpPr>
          <p:nvPr>
            <p:ph idx="1"/>
          </p:nvPr>
        </p:nvSpPr>
        <p:spPr>
          <a:xfrm>
            <a:off x="358219" y="1140644"/>
            <a:ext cx="11557261" cy="5640402"/>
          </a:xfrm>
          <a:ln>
            <a:solidFill>
              <a:schemeClr val="accent1"/>
            </a:solidFill>
          </a:ln>
        </p:spPr>
        <p:txBody>
          <a:bodyPr>
            <a:normAutofit lnSpcReduction="10000"/>
          </a:bodyPr>
          <a:lstStyle/>
          <a:p>
            <a:pPr algn="just"/>
            <a:r>
              <a:rPr lang="en-US" sz="2000" b="1" dirty="0"/>
              <a:t>Conduct a Hazard analysis</a:t>
            </a:r>
          </a:p>
          <a:p>
            <a:pPr algn="just"/>
            <a:endParaRPr lang="en-US" sz="2000" b="1" dirty="0"/>
          </a:p>
          <a:p>
            <a:pPr algn="just"/>
            <a:r>
              <a:rPr lang="en-US" sz="2000" b="1" dirty="0"/>
              <a:t>Determine critical control points (CCP’s)</a:t>
            </a:r>
          </a:p>
          <a:p>
            <a:pPr algn="just"/>
            <a:endParaRPr lang="en-US" sz="2000" b="1" dirty="0"/>
          </a:p>
          <a:p>
            <a:pPr algn="just"/>
            <a:r>
              <a:rPr lang="en-US" sz="2000" b="1" dirty="0"/>
              <a:t>Establish Critical Limits.</a:t>
            </a:r>
          </a:p>
          <a:p>
            <a:pPr algn="just"/>
            <a:endParaRPr lang="en-US" sz="2000" b="1" dirty="0"/>
          </a:p>
          <a:p>
            <a:pPr algn="just"/>
            <a:r>
              <a:rPr lang="en-US" sz="2000" b="1" dirty="0"/>
              <a:t>Establish a system to monitor &amp; control CCP’s.</a:t>
            </a:r>
          </a:p>
          <a:p>
            <a:pPr algn="just"/>
            <a:endParaRPr lang="en-US" sz="2000" b="1" dirty="0"/>
          </a:p>
          <a:p>
            <a:pPr algn="just"/>
            <a:r>
              <a:rPr lang="en-US" sz="2000" b="1" dirty="0"/>
              <a:t>Establish corrective action to be taken when monitoring indicated that a particular CCP is not under control.</a:t>
            </a:r>
          </a:p>
          <a:p>
            <a:pPr algn="just"/>
            <a:endParaRPr lang="en-US" sz="2000" b="1" dirty="0"/>
          </a:p>
          <a:p>
            <a:pPr algn="just"/>
            <a:r>
              <a:rPr lang="en-US" sz="2000" b="1" dirty="0"/>
              <a:t>Establish procedures for verification to confirm that HACCP system is working effectively.</a:t>
            </a:r>
          </a:p>
          <a:p>
            <a:pPr algn="just"/>
            <a:endParaRPr lang="en-US" sz="2000" b="1" dirty="0"/>
          </a:p>
          <a:p>
            <a:pPr algn="just"/>
            <a:r>
              <a:rPr lang="en-US" sz="2000" b="1" dirty="0"/>
              <a:t>Establish Documentation concerning all procedures and records appropriate to these principles and their applications.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480" y="1063690"/>
            <a:ext cx="5715000" cy="3013672"/>
          </a:xfrm>
          <a:prstGeom prst="rect">
            <a:avLst/>
          </a:prstGeom>
        </p:spPr>
      </p:pic>
      <p:sp>
        <p:nvSpPr>
          <p:cNvPr id="4" name="Date Placeholder 3">
            <a:extLst>
              <a:ext uri="{FF2B5EF4-FFF2-40B4-BE49-F238E27FC236}">
                <a16:creationId xmlns:a16="http://schemas.microsoft.com/office/drawing/2014/main" id="{DDA123EB-8207-40B5-A99C-3149787F3673}"/>
              </a:ext>
            </a:extLst>
          </p:cNvPr>
          <p:cNvSpPr>
            <a:spLocks noGrp="1"/>
          </p:cNvSpPr>
          <p:nvPr>
            <p:ph type="dt" sz="half" idx="10"/>
          </p:nvPr>
        </p:nvSpPr>
        <p:spPr/>
        <p:txBody>
          <a:bodyPr/>
          <a:lstStyle/>
          <a:p>
            <a:fld id="{745CAA6A-A4E8-4B83-9EA0-8DDE4A88D07E}" type="datetime1">
              <a:rPr lang="en-US" smtClean="0"/>
              <a:t>12/3/2020</a:t>
            </a:fld>
            <a:endParaRPr lang="en-US"/>
          </a:p>
        </p:txBody>
      </p:sp>
      <p:sp>
        <p:nvSpPr>
          <p:cNvPr id="6" name="Footer Placeholder 5">
            <a:extLst>
              <a:ext uri="{FF2B5EF4-FFF2-40B4-BE49-F238E27FC236}">
                <a16:creationId xmlns:a16="http://schemas.microsoft.com/office/drawing/2014/main" id="{7CAA049F-1C16-4033-89B2-878DFD9D73D8}"/>
              </a:ext>
            </a:extLst>
          </p:cNvPr>
          <p:cNvSpPr>
            <a:spLocks noGrp="1"/>
          </p:cNvSpPr>
          <p:nvPr>
            <p:ph type="ftr" sz="quarter" idx="11"/>
          </p:nvPr>
        </p:nvSpPr>
        <p:spPr/>
        <p:txBody>
          <a:bodyPr/>
          <a:lstStyle/>
          <a:p>
            <a:r>
              <a:rPr lang="en-US"/>
              <a:t>Unit 1 Lecture 6</a:t>
            </a:r>
          </a:p>
        </p:txBody>
      </p:sp>
      <p:sp>
        <p:nvSpPr>
          <p:cNvPr id="7" name="Slide Number Placeholder 6">
            <a:extLst>
              <a:ext uri="{FF2B5EF4-FFF2-40B4-BE49-F238E27FC236}">
                <a16:creationId xmlns:a16="http://schemas.microsoft.com/office/drawing/2014/main" id="{21A1B3D8-3104-4118-BF33-B5FC101FF7B5}"/>
              </a:ext>
            </a:extLst>
          </p:cNvPr>
          <p:cNvSpPr>
            <a:spLocks noGrp="1"/>
          </p:cNvSpPr>
          <p:nvPr>
            <p:ph type="sldNum" sz="quarter" idx="12"/>
          </p:nvPr>
        </p:nvSpPr>
        <p:spPr/>
        <p:txBody>
          <a:bodyPr/>
          <a:lstStyle/>
          <a:p>
            <a:fld id="{B05A5846-2D9C-4896-9987-A1DE2A7AC1A4}" type="slidenum">
              <a:rPr lang="en-US" smtClean="0"/>
              <a:t>27</a:t>
            </a:fld>
            <a:endParaRPr lang="en-US"/>
          </a:p>
        </p:txBody>
      </p:sp>
    </p:spTree>
    <p:extLst>
      <p:ext uri="{BB962C8B-B14F-4D97-AF65-F5344CB8AC3E}">
        <p14:creationId xmlns:p14="http://schemas.microsoft.com/office/powerpoint/2010/main" val="170050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WordArt 2"/>
          <p:cNvSpPr>
            <a:spLocks noChangeArrowheads="1" noChangeShapeType="1"/>
          </p:cNvSpPr>
          <p:nvPr/>
        </p:nvSpPr>
        <p:spPr bwMode="auto">
          <a:xfrm rot="5400000">
            <a:off x="3455194" y="3021806"/>
            <a:ext cx="4800600" cy="1042988"/>
          </a:xfrm>
          <a:prstGeom prst="rect">
            <a:avLst/>
          </a:prstGeom>
        </p:spPr>
        <p:txBody>
          <a:bodyPr vert="wordArtVert" wrap="none" fromWordArt="1">
            <a:prstTxWarp prst="textWave4">
              <a:avLst>
                <a:gd name="adj1" fmla="val 13005"/>
                <a:gd name="adj2" fmla="val 0"/>
              </a:avLst>
            </a:prstTxWarp>
          </a:bodyPr>
          <a:lstStyle/>
          <a:p>
            <a:pPr algn="ctr" fontAlgn="auto"/>
            <a:r>
              <a:rPr lang="en-US" sz="5400" b="1" kern="10">
                <a:ln w="9525">
                  <a:solidFill>
                    <a:schemeClr val="tx2"/>
                  </a:solidFill>
                  <a:round/>
                  <a:headEnd/>
                  <a:tailEnd/>
                </a:ln>
                <a:gradFill rotWithShape="1">
                  <a:gsLst>
                    <a:gs pos="0">
                      <a:srgbClr val="CC0000"/>
                    </a:gs>
                    <a:gs pos="100000">
                      <a:schemeClr val="accent2"/>
                    </a:gs>
                  </a:gsLst>
                  <a:lin ang="0" scaled="1"/>
                </a:gradFill>
                <a:effectLst>
                  <a:outerShdw dist="99190" dir="7788334" algn="ctr" rotWithShape="0">
                    <a:srgbClr val="000080"/>
                  </a:outerShdw>
                </a:effectLst>
                <a:latin typeface="Times New Roman" panose="02020603050405020304" pitchFamily="18" charset="0"/>
                <a:cs typeface="Times New Roman" panose="02020603050405020304" pitchFamily="18" charset="0"/>
              </a:rPr>
              <a:t>HACCP   PLAN</a:t>
            </a:r>
          </a:p>
        </p:txBody>
      </p:sp>
      <p:sp>
        <p:nvSpPr>
          <p:cNvPr id="14339" name="AutoShape 3"/>
          <p:cNvSpPr>
            <a:spLocks noChangeArrowheads="1"/>
          </p:cNvSpPr>
          <p:nvPr/>
        </p:nvSpPr>
        <p:spPr bwMode="auto">
          <a:xfrm rot="902724">
            <a:off x="2514600" y="762000"/>
            <a:ext cx="2286000" cy="762000"/>
          </a:xfrm>
          <a:prstGeom prst="homePlate">
            <a:avLst>
              <a:gd name="adj" fmla="val 75000"/>
            </a:avLst>
          </a:prstGeom>
          <a:solidFill>
            <a:srgbClr val="CC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tx2"/>
                </a:solidFill>
                <a:latin typeface="Constantia" panose="02030602050306030303" pitchFamily="18" charset="0"/>
              </a:rPr>
              <a:t>Hazards</a:t>
            </a:r>
            <a:endParaRPr lang="en-US" altLang="en-US">
              <a:latin typeface="Constantia" panose="02030602050306030303" pitchFamily="18" charset="0"/>
            </a:endParaRPr>
          </a:p>
        </p:txBody>
      </p:sp>
      <p:sp>
        <p:nvSpPr>
          <p:cNvPr id="14340" name="AutoShape 4"/>
          <p:cNvSpPr>
            <a:spLocks noChangeArrowheads="1"/>
          </p:cNvSpPr>
          <p:nvPr/>
        </p:nvSpPr>
        <p:spPr bwMode="auto">
          <a:xfrm rot="10145096">
            <a:off x="7162800" y="762000"/>
            <a:ext cx="2438400" cy="762000"/>
          </a:xfrm>
          <a:prstGeom prst="homePlate">
            <a:avLst>
              <a:gd name="adj" fmla="val 80000"/>
            </a:avLst>
          </a:prstGeom>
          <a:solidFill>
            <a:schemeClr val="accent1"/>
          </a:solidFill>
          <a:ln w="9525">
            <a:solidFill>
              <a:schemeClr val="tx1"/>
            </a:solidFill>
            <a:miter lim="800000"/>
            <a:headEnd/>
            <a:tailEnd/>
          </a:ln>
        </p:spPr>
        <p:txBody>
          <a:bodyPr rot="10800000"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tx2"/>
                </a:solidFill>
                <a:latin typeface="Constantia" panose="02030602050306030303" pitchFamily="18" charset="0"/>
              </a:rPr>
              <a:t>Control</a:t>
            </a:r>
          </a:p>
          <a:p>
            <a:pPr eaLnBrk="1" hangingPunct="1"/>
            <a:r>
              <a:rPr lang="en-GB" altLang="en-US" b="1">
                <a:solidFill>
                  <a:schemeClr val="tx2"/>
                </a:solidFill>
                <a:latin typeface="Constantia" panose="02030602050306030303" pitchFamily="18" charset="0"/>
              </a:rPr>
              <a:t>Measures</a:t>
            </a:r>
            <a:endParaRPr lang="en-US" altLang="en-US" b="1"/>
          </a:p>
        </p:txBody>
      </p:sp>
      <p:sp>
        <p:nvSpPr>
          <p:cNvPr id="14341" name="AutoShape 5"/>
          <p:cNvSpPr>
            <a:spLocks noChangeArrowheads="1"/>
          </p:cNvSpPr>
          <p:nvPr/>
        </p:nvSpPr>
        <p:spPr bwMode="auto">
          <a:xfrm>
            <a:off x="2514600" y="2286000"/>
            <a:ext cx="2667000" cy="838200"/>
          </a:xfrm>
          <a:prstGeom prst="homePlate">
            <a:avLst>
              <a:gd name="adj" fmla="val 79545"/>
            </a:avLst>
          </a:prstGeom>
          <a:solidFill>
            <a:srgbClr val="FF33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chemeClr val="tx2"/>
                </a:solidFill>
                <a:latin typeface="Constantia" panose="02030602050306030303" pitchFamily="18" charset="0"/>
              </a:rPr>
              <a:t>Critical Control </a:t>
            </a:r>
          </a:p>
          <a:p>
            <a:pPr eaLnBrk="1" hangingPunct="1"/>
            <a:r>
              <a:rPr lang="en-GB" altLang="en-US" b="1" dirty="0">
                <a:solidFill>
                  <a:schemeClr val="tx2"/>
                </a:solidFill>
                <a:latin typeface="Constantia" panose="02030602050306030303" pitchFamily="18" charset="0"/>
              </a:rPr>
              <a:t>Points (CCPs)</a:t>
            </a:r>
            <a:endParaRPr lang="en-US" altLang="en-US" dirty="0">
              <a:latin typeface="Constantia" panose="02030602050306030303" pitchFamily="18" charset="0"/>
            </a:endParaRPr>
          </a:p>
        </p:txBody>
      </p:sp>
      <p:sp>
        <p:nvSpPr>
          <p:cNvPr id="14342" name="AutoShape 6"/>
          <p:cNvSpPr>
            <a:spLocks noChangeArrowheads="1"/>
          </p:cNvSpPr>
          <p:nvPr/>
        </p:nvSpPr>
        <p:spPr bwMode="auto">
          <a:xfrm rot="10800000">
            <a:off x="7086600" y="2133600"/>
            <a:ext cx="2286000" cy="914400"/>
          </a:xfrm>
          <a:prstGeom prst="homePlate">
            <a:avLst>
              <a:gd name="adj" fmla="val 62500"/>
            </a:avLst>
          </a:prstGeom>
          <a:solidFill>
            <a:srgbClr val="FF6699"/>
          </a:solidFill>
          <a:ln w="9525">
            <a:solidFill>
              <a:schemeClr val="tx1"/>
            </a:solidFill>
            <a:miter lim="800000"/>
            <a:headEnd/>
            <a:tailEnd/>
          </a:ln>
        </p:spPr>
        <p:txBody>
          <a:bodyPr rot="10800000"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tx2"/>
                </a:solidFill>
                <a:latin typeface="Constantia" panose="02030602050306030303" pitchFamily="18" charset="0"/>
              </a:rPr>
              <a:t>Critical Limits</a:t>
            </a:r>
            <a:endParaRPr lang="en-US" altLang="en-US" b="1">
              <a:solidFill>
                <a:schemeClr val="tx2"/>
              </a:solidFill>
              <a:latin typeface="Constantia" panose="02030602050306030303" pitchFamily="18" charset="0"/>
            </a:endParaRPr>
          </a:p>
        </p:txBody>
      </p:sp>
      <p:sp>
        <p:nvSpPr>
          <p:cNvPr id="14343" name="AutoShape 7"/>
          <p:cNvSpPr>
            <a:spLocks noChangeArrowheads="1"/>
          </p:cNvSpPr>
          <p:nvPr/>
        </p:nvSpPr>
        <p:spPr bwMode="auto">
          <a:xfrm>
            <a:off x="2514600" y="3733800"/>
            <a:ext cx="2286000" cy="914400"/>
          </a:xfrm>
          <a:prstGeom prst="homePlate">
            <a:avLst>
              <a:gd name="adj" fmla="val 62500"/>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tx2"/>
                </a:solidFill>
                <a:latin typeface="Constantia" panose="02030602050306030303" pitchFamily="18" charset="0"/>
              </a:rPr>
              <a:t>Monitoring</a:t>
            </a:r>
            <a:endParaRPr lang="en-US" altLang="en-US" b="1"/>
          </a:p>
        </p:txBody>
      </p:sp>
      <p:sp>
        <p:nvSpPr>
          <p:cNvPr id="14344" name="AutoShape 8"/>
          <p:cNvSpPr>
            <a:spLocks noChangeArrowheads="1"/>
          </p:cNvSpPr>
          <p:nvPr/>
        </p:nvSpPr>
        <p:spPr bwMode="auto">
          <a:xfrm rot="20754927">
            <a:off x="2895600" y="5334000"/>
            <a:ext cx="1828800" cy="914400"/>
          </a:xfrm>
          <a:prstGeom prst="homePlate">
            <a:avLst>
              <a:gd name="adj" fmla="val 50000"/>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tx2"/>
                </a:solidFill>
                <a:latin typeface="Constantia" panose="02030602050306030303" pitchFamily="18" charset="0"/>
              </a:rPr>
              <a:t>Validation</a:t>
            </a:r>
            <a:endParaRPr lang="en-US" altLang="en-US">
              <a:latin typeface="Constantia" panose="02030602050306030303" pitchFamily="18" charset="0"/>
            </a:endParaRPr>
          </a:p>
        </p:txBody>
      </p:sp>
      <p:sp>
        <p:nvSpPr>
          <p:cNvPr id="14345" name="AutoShape 9"/>
          <p:cNvSpPr>
            <a:spLocks noChangeArrowheads="1"/>
          </p:cNvSpPr>
          <p:nvPr/>
        </p:nvSpPr>
        <p:spPr bwMode="auto">
          <a:xfrm rot="11626552">
            <a:off x="7239000" y="5334000"/>
            <a:ext cx="2209800" cy="838200"/>
          </a:xfrm>
          <a:prstGeom prst="homePlate">
            <a:avLst>
              <a:gd name="adj" fmla="val 65909"/>
            </a:avLst>
          </a:prstGeom>
          <a:solidFill>
            <a:schemeClr val="hlink"/>
          </a:solidFill>
          <a:ln w="9525">
            <a:solidFill>
              <a:schemeClr val="tx1"/>
            </a:solidFill>
            <a:miter lim="800000"/>
            <a:headEnd/>
            <a:tailEnd/>
          </a:ln>
        </p:spPr>
        <p:txBody>
          <a:bodyPr rot="10800000"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b="1">
              <a:solidFill>
                <a:schemeClr val="tx2"/>
              </a:solidFill>
              <a:latin typeface="Constantia" panose="02030602050306030303" pitchFamily="18" charset="0"/>
            </a:endParaRPr>
          </a:p>
          <a:p>
            <a:pPr eaLnBrk="1" hangingPunct="1"/>
            <a:r>
              <a:rPr lang="en-GB" altLang="en-US" b="1">
                <a:solidFill>
                  <a:schemeClr val="tx2"/>
                </a:solidFill>
                <a:latin typeface="Constantia" panose="02030602050306030303" pitchFamily="18" charset="0"/>
              </a:rPr>
              <a:t>Verification</a:t>
            </a:r>
            <a:endParaRPr lang="en-US" altLang="en-US" b="1">
              <a:solidFill>
                <a:schemeClr val="tx2"/>
              </a:solidFill>
              <a:latin typeface="Constantia" panose="02030602050306030303" pitchFamily="18" charset="0"/>
            </a:endParaRPr>
          </a:p>
          <a:p>
            <a:pPr eaLnBrk="1" hangingPunct="1"/>
            <a:endParaRPr lang="en-US" altLang="en-US" b="1">
              <a:solidFill>
                <a:schemeClr val="tx2"/>
              </a:solidFill>
              <a:latin typeface="Constantia" panose="02030602050306030303" pitchFamily="18" charset="0"/>
            </a:endParaRPr>
          </a:p>
        </p:txBody>
      </p:sp>
      <p:sp>
        <p:nvSpPr>
          <p:cNvPr id="14346" name="AutoShape 10"/>
          <p:cNvSpPr>
            <a:spLocks noChangeArrowheads="1"/>
          </p:cNvSpPr>
          <p:nvPr/>
        </p:nvSpPr>
        <p:spPr bwMode="auto">
          <a:xfrm rot="10807684">
            <a:off x="7391400" y="3733800"/>
            <a:ext cx="2438400" cy="762000"/>
          </a:xfrm>
          <a:prstGeom prst="homePlate">
            <a:avLst>
              <a:gd name="adj" fmla="val 80000"/>
            </a:avLst>
          </a:prstGeom>
          <a:solidFill>
            <a:srgbClr val="FFFF00"/>
          </a:solidFill>
          <a:ln w="9525">
            <a:solidFill>
              <a:schemeClr val="tx1"/>
            </a:solidFill>
            <a:miter lim="800000"/>
            <a:headEnd/>
            <a:tailEnd/>
          </a:ln>
        </p:spPr>
        <p:txBody>
          <a:bodyPr rot="10800000"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tx2"/>
                </a:solidFill>
                <a:latin typeface="Constantia" panose="02030602050306030303" pitchFamily="18" charset="0"/>
              </a:rPr>
              <a:t>Corrective</a:t>
            </a:r>
          </a:p>
          <a:p>
            <a:pPr eaLnBrk="1" hangingPunct="1"/>
            <a:r>
              <a:rPr lang="en-GB" altLang="en-US" b="1">
                <a:solidFill>
                  <a:schemeClr val="tx2"/>
                </a:solidFill>
                <a:latin typeface="Constantia" panose="02030602050306030303" pitchFamily="18" charset="0"/>
              </a:rPr>
              <a:t>Actions</a:t>
            </a:r>
            <a:endParaRPr lang="en-US" altLang="en-US" b="1">
              <a:solidFill>
                <a:schemeClr val="tx2"/>
              </a:solidFill>
              <a:latin typeface="Constantia" panose="02030602050306030303" pitchFamily="18" charset="0"/>
            </a:endParaRPr>
          </a:p>
        </p:txBody>
      </p:sp>
      <p:sp>
        <p:nvSpPr>
          <p:cNvPr id="2" name="Date Placeholder 1">
            <a:extLst>
              <a:ext uri="{FF2B5EF4-FFF2-40B4-BE49-F238E27FC236}">
                <a16:creationId xmlns:a16="http://schemas.microsoft.com/office/drawing/2014/main" id="{5A629FC8-D3FE-46B5-B4DE-CE849678666B}"/>
              </a:ext>
            </a:extLst>
          </p:cNvPr>
          <p:cNvSpPr>
            <a:spLocks noGrp="1"/>
          </p:cNvSpPr>
          <p:nvPr>
            <p:ph type="dt" sz="half" idx="10"/>
          </p:nvPr>
        </p:nvSpPr>
        <p:spPr/>
        <p:txBody>
          <a:bodyPr/>
          <a:lstStyle/>
          <a:p>
            <a:fld id="{C0698613-4E0D-4EBC-877E-72A62807CEEE}" type="datetime1">
              <a:rPr lang="en-US" smtClean="0"/>
              <a:t>12/3/2020</a:t>
            </a:fld>
            <a:endParaRPr lang="en-US"/>
          </a:p>
        </p:txBody>
      </p:sp>
      <p:sp>
        <p:nvSpPr>
          <p:cNvPr id="3" name="Footer Placeholder 2">
            <a:extLst>
              <a:ext uri="{FF2B5EF4-FFF2-40B4-BE49-F238E27FC236}">
                <a16:creationId xmlns:a16="http://schemas.microsoft.com/office/drawing/2014/main" id="{DCBD39A3-6382-41ED-9300-4AED449AAB19}"/>
              </a:ext>
            </a:extLst>
          </p:cNvPr>
          <p:cNvSpPr>
            <a:spLocks noGrp="1"/>
          </p:cNvSpPr>
          <p:nvPr>
            <p:ph type="ftr" sz="quarter" idx="11"/>
          </p:nvPr>
        </p:nvSpPr>
        <p:spPr/>
        <p:txBody>
          <a:bodyPr/>
          <a:lstStyle/>
          <a:p>
            <a:r>
              <a:rPr lang="en-US"/>
              <a:t>Unit 1 Lecture 6</a:t>
            </a:r>
          </a:p>
        </p:txBody>
      </p:sp>
      <p:sp>
        <p:nvSpPr>
          <p:cNvPr id="4" name="Slide Number Placeholder 3">
            <a:extLst>
              <a:ext uri="{FF2B5EF4-FFF2-40B4-BE49-F238E27FC236}">
                <a16:creationId xmlns:a16="http://schemas.microsoft.com/office/drawing/2014/main" id="{074DA30B-7754-4356-A395-BFDA98CEA840}"/>
              </a:ext>
            </a:extLst>
          </p:cNvPr>
          <p:cNvSpPr>
            <a:spLocks noGrp="1"/>
          </p:cNvSpPr>
          <p:nvPr>
            <p:ph type="sldNum" sz="quarter" idx="12"/>
          </p:nvPr>
        </p:nvSpPr>
        <p:spPr/>
        <p:txBody>
          <a:bodyPr/>
          <a:lstStyle/>
          <a:p>
            <a:fld id="{B05A5846-2D9C-4896-9987-A1DE2A7AC1A4}" type="slidenum">
              <a:rPr lang="en-US" smtClean="0"/>
              <a:t>28</a:t>
            </a:fld>
            <a:endParaRPr lang="en-US"/>
          </a:p>
        </p:txBody>
      </p:sp>
    </p:spTree>
    <p:extLst>
      <p:ext uri="{BB962C8B-B14F-4D97-AF65-F5344CB8AC3E}">
        <p14:creationId xmlns:p14="http://schemas.microsoft.com/office/powerpoint/2010/main" val="2463872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slide(fromLeft)">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slide(fromRight)">
                                      <p:cBhvr>
                                        <p:cTn id="12" dur="5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slide(fromLeft)">
                                      <p:cBhvr>
                                        <p:cTn id="17" dur="500"/>
                                        <p:tgtEl>
                                          <p:spTgt spid="143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14342"/>
                                        </p:tgtEl>
                                        <p:attrNameLst>
                                          <p:attrName>style.visibility</p:attrName>
                                        </p:attrNameLst>
                                      </p:cBhvr>
                                      <p:to>
                                        <p:strVal val="visible"/>
                                      </p:to>
                                    </p:set>
                                    <p:animEffect transition="in" filter="slide(fromRight)">
                                      <p:cBhvr>
                                        <p:cTn id="22" dur="500"/>
                                        <p:tgtEl>
                                          <p:spTgt spid="143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4343"/>
                                        </p:tgtEl>
                                        <p:attrNameLst>
                                          <p:attrName>style.visibility</p:attrName>
                                        </p:attrNameLst>
                                      </p:cBhvr>
                                      <p:to>
                                        <p:strVal val="visible"/>
                                      </p:to>
                                    </p:set>
                                    <p:animEffect transition="in" filter="slide(fromLeft)">
                                      <p:cBhvr>
                                        <p:cTn id="27" dur="500"/>
                                        <p:tgtEl>
                                          <p:spTgt spid="143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14346"/>
                                        </p:tgtEl>
                                        <p:attrNameLst>
                                          <p:attrName>style.visibility</p:attrName>
                                        </p:attrNameLst>
                                      </p:cBhvr>
                                      <p:to>
                                        <p:strVal val="visible"/>
                                      </p:to>
                                    </p:set>
                                    <p:animEffect transition="in" filter="slide(fromRight)">
                                      <p:cBhvr>
                                        <p:cTn id="32" dur="500"/>
                                        <p:tgtEl>
                                          <p:spTgt spid="143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4344"/>
                                        </p:tgtEl>
                                        <p:attrNameLst>
                                          <p:attrName>style.visibility</p:attrName>
                                        </p:attrNameLst>
                                      </p:cBhvr>
                                      <p:to>
                                        <p:strVal val="visible"/>
                                      </p:to>
                                    </p:set>
                                    <p:animEffect transition="in" filter="slide(fromLeft)">
                                      <p:cBhvr>
                                        <p:cTn id="37" dur="500"/>
                                        <p:tgtEl>
                                          <p:spTgt spid="143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14345"/>
                                        </p:tgtEl>
                                        <p:attrNameLst>
                                          <p:attrName>style.visibility</p:attrName>
                                        </p:attrNameLst>
                                      </p:cBhvr>
                                      <p:to>
                                        <p:strVal val="visible"/>
                                      </p:to>
                                    </p:set>
                                    <p:animEffect transition="in" filter="slide(fromRight)">
                                      <p:cBhvr>
                                        <p:cTn id="42"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P spid="14340" grpId="0" animBg="1" autoUpdateAnimBg="0"/>
      <p:bldP spid="14341" grpId="0" animBg="1" autoUpdateAnimBg="0"/>
      <p:bldP spid="14342" grpId="0" animBg="1" autoUpdateAnimBg="0"/>
      <p:bldP spid="14343" grpId="0" animBg="1" autoUpdateAnimBg="0"/>
      <p:bldP spid="14344" grpId="0" animBg="1" autoUpdateAnimBg="0"/>
      <p:bldP spid="14345" grpId="0" animBg="1" autoUpdateAnimBg="0"/>
      <p:bldP spid="14346"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0933"/>
          </a:xfrm>
          <a:solidFill>
            <a:schemeClr val="accent1">
              <a:lumMod val="20000"/>
              <a:lumOff val="80000"/>
            </a:schemeClr>
          </a:solidFill>
        </p:spPr>
        <p:txBody>
          <a:bodyPr>
            <a:normAutofit fontScale="90000"/>
          </a:bodyPr>
          <a:lstStyle/>
          <a:p>
            <a:pPr algn="ctr"/>
            <a:r>
              <a:rPr lang="en-IN" sz="3100" b="1" dirty="0"/>
              <a:t>Predisposing factors that influence microbiological quality of milk at different stages of production and handling:</a:t>
            </a:r>
            <a:endParaRPr lang="en-US" b="1" dirty="0"/>
          </a:p>
        </p:txBody>
      </p:sp>
      <p:sp>
        <p:nvSpPr>
          <p:cNvPr id="3" name="Content Placeholder 2"/>
          <p:cNvSpPr>
            <a:spLocks noGrp="1"/>
          </p:cNvSpPr>
          <p:nvPr>
            <p:ph idx="1"/>
          </p:nvPr>
        </p:nvSpPr>
        <p:spPr>
          <a:xfrm>
            <a:off x="103695" y="1348033"/>
            <a:ext cx="12000321" cy="5420412"/>
          </a:xfrm>
          <a:ln>
            <a:solidFill>
              <a:schemeClr val="accent1"/>
            </a:solidFill>
          </a:ln>
        </p:spPr>
        <p:txBody>
          <a:bodyPr>
            <a:noAutofit/>
          </a:bodyPr>
          <a:lstStyle/>
          <a:p>
            <a:pPr algn="just"/>
            <a:r>
              <a:rPr lang="en-US" sz="2000" b="1" dirty="0">
                <a:solidFill>
                  <a:srgbClr val="C00000"/>
                </a:solidFill>
              </a:rPr>
              <a:t>1. </a:t>
            </a:r>
            <a:r>
              <a:rPr lang="en-IN" sz="2000" b="1" dirty="0" err="1">
                <a:solidFill>
                  <a:srgbClr val="C00000"/>
                </a:solidFill>
              </a:rPr>
              <a:t>Milch</a:t>
            </a:r>
            <a:r>
              <a:rPr lang="en-IN" sz="2000" b="1" dirty="0">
                <a:solidFill>
                  <a:srgbClr val="C00000"/>
                </a:solidFill>
              </a:rPr>
              <a:t> animals</a:t>
            </a:r>
            <a:endParaRPr lang="en-US" sz="2000" b="1" dirty="0">
              <a:solidFill>
                <a:srgbClr val="C00000"/>
              </a:solidFill>
            </a:endParaRPr>
          </a:p>
          <a:p>
            <a:pPr lvl="1" algn="just"/>
            <a:r>
              <a:rPr lang="en-IN" sz="2000" b="1" dirty="0">
                <a:solidFill>
                  <a:schemeClr val="accent1"/>
                </a:solidFill>
              </a:rPr>
              <a:t>Health of the animal: </a:t>
            </a:r>
          </a:p>
          <a:p>
            <a:pPr lvl="1" algn="just">
              <a:buFont typeface="Wingdings" panose="05000000000000000000" pitchFamily="2" charset="2"/>
              <a:buChar char="ü"/>
            </a:pPr>
            <a:r>
              <a:rPr lang="en-IN" sz="2000" b="1" dirty="0"/>
              <a:t>Free from </a:t>
            </a:r>
            <a:r>
              <a:rPr lang="en-IN" sz="2000" b="1" dirty="0">
                <a:solidFill>
                  <a:srgbClr val="FF0000"/>
                </a:solidFill>
              </a:rPr>
              <a:t>systemic diseases </a:t>
            </a:r>
            <a:r>
              <a:rPr lang="en-IN" sz="2000" b="1" dirty="0"/>
              <a:t>(</a:t>
            </a:r>
            <a:r>
              <a:rPr lang="en-IN" sz="2000" b="1" i="1" dirty="0"/>
              <a:t>Mycobacterium tuberculosis, Coxiella </a:t>
            </a:r>
            <a:r>
              <a:rPr lang="en-IN" sz="2000" b="1" i="1" dirty="0" err="1"/>
              <a:t>burnetti</a:t>
            </a:r>
            <a:r>
              <a:rPr lang="en-IN" sz="2000" b="1" i="1" dirty="0"/>
              <a:t>, Brucella abortus </a:t>
            </a:r>
            <a:r>
              <a:rPr lang="en-IN" sz="2000" b="1" dirty="0"/>
              <a:t>can be communicated to man through milk).</a:t>
            </a:r>
          </a:p>
          <a:p>
            <a:pPr lvl="1" algn="just">
              <a:buFont typeface="Wingdings" panose="05000000000000000000" pitchFamily="2" charset="2"/>
              <a:buChar char="ü"/>
            </a:pPr>
            <a:r>
              <a:rPr lang="en-IN" sz="2000" b="1" dirty="0"/>
              <a:t>Free from </a:t>
            </a:r>
            <a:r>
              <a:rPr lang="en-IN" sz="2000" b="1" dirty="0">
                <a:solidFill>
                  <a:srgbClr val="FF0000"/>
                </a:solidFill>
              </a:rPr>
              <a:t>bacterial diseases </a:t>
            </a:r>
            <a:r>
              <a:rPr lang="en-IN" sz="2000" b="1" dirty="0"/>
              <a:t>such as salmonellosis, anthrax, Shigellosis, enteropathogenic </a:t>
            </a:r>
            <a:r>
              <a:rPr lang="en-IN" sz="2000" b="1" i="1" dirty="0"/>
              <a:t>Escherichia coli</a:t>
            </a:r>
            <a:r>
              <a:rPr lang="en-IN" sz="2000" b="1" dirty="0"/>
              <a:t>, Streptococcus, and other bacterial infections. </a:t>
            </a:r>
          </a:p>
          <a:p>
            <a:pPr lvl="1" algn="just">
              <a:buFont typeface="Wingdings" panose="05000000000000000000" pitchFamily="2" charset="2"/>
              <a:buChar char="ü"/>
            </a:pPr>
            <a:r>
              <a:rPr lang="en-IN" sz="2000" b="1" dirty="0">
                <a:solidFill>
                  <a:srgbClr val="FF0000"/>
                </a:solidFill>
              </a:rPr>
              <a:t>Viral infections </a:t>
            </a:r>
            <a:r>
              <a:rPr lang="en-IN" sz="2000" b="1" dirty="0"/>
              <a:t>such as vaccinia, pseudo cowpox, </a:t>
            </a:r>
            <a:r>
              <a:rPr lang="en-IN" sz="2000" b="1" dirty="0" err="1"/>
              <a:t>louping</a:t>
            </a:r>
            <a:r>
              <a:rPr lang="en-IN" sz="2000" b="1" dirty="0"/>
              <a:t> ill (Tick-borne encephalitis), foot-and-mouth disease, etc.</a:t>
            </a:r>
          </a:p>
          <a:p>
            <a:pPr lvl="1" algn="just"/>
            <a:r>
              <a:rPr lang="en-IN" sz="2000" b="1" dirty="0">
                <a:solidFill>
                  <a:schemeClr val="accent1"/>
                </a:solidFill>
              </a:rPr>
              <a:t>Cleaning of animals: </a:t>
            </a:r>
          </a:p>
          <a:p>
            <a:pPr lvl="1" algn="just">
              <a:buFont typeface="Wingdings" panose="05000000000000000000" pitchFamily="2" charset="2"/>
              <a:buChar char="ü"/>
            </a:pPr>
            <a:r>
              <a:rPr lang="en-IN" sz="2000" b="1" dirty="0">
                <a:solidFill>
                  <a:srgbClr val="FF0000"/>
                </a:solidFill>
              </a:rPr>
              <a:t>Dung, mud, bedding materials, straws </a:t>
            </a:r>
            <a:r>
              <a:rPr lang="en-IN" sz="2000" b="1" dirty="0"/>
              <a:t>contaminated by micrococci, staphylococci, streptococci and enterococci. </a:t>
            </a:r>
          </a:p>
          <a:p>
            <a:pPr lvl="1" algn="just">
              <a:buFont typeface="Wingdings" panose="05000000000000000000" pitchFamily="2" charset="2"/>
              <a:buChar char="ü"/>
            </a:pPr>
            <a:r>
              <a:rPr lang="en-IN" sz="2000" b="1" dirty="0"/>
              <a:t>To prevent the entry of these contaminants into milk, </a:t>
            </a:r>
            <a:r>
              <a:rPr lang="en-IN" sz="2000" b="1" dirty="0">
                <a:solidFill>
                  <a:srgbClr val="FF0000"/>
                </a:solidFill>
              </a:rPr>
              <a:t>routine grooming, brushing and washing</a:t>
            </a:r>
            <a:r>
              <a:rPr lang="en-IN" sz="2000" b="1" dirty="0"/>
              <a:t> should be carried out.</a:t>
            </a:r>
          </a:p>
          <a:p>
            <a:pPr lvl="1" algn="just">
              <a:buFont typeface="Wingdings" panose="05000000000000000000" pitchFamily="2" charset="2"/>
              <a:buChar char="ü"/>
            </a:pPr>
            <a:r>
              <a:rPr lang="en-IN" sz="2000" b="1" dirty="0">
                <a:solidFill>
                  <a:srgbClr val="FF0000"/>
                </a:solidFill>
              </a:rPr>
              <a:t>Washing of teat </a:t>
            </a:r>
            <a:r>
              <a:rPr lang="en-IN" sz="2000" b="1" dirty="0"/>
              <a:t>with towel soaked in bleaching powder (10mg/litre) or potassium permanganate (1%) should be adopted. </a:t>
            </a:r>
          </a:p>
          <a:p>
            <a:pPr lvl="1" algn="just">
              <a:buFont typeface="Wingdings" panose="05000000000000000000" pitchFamily="2" charset="2"/>
              <a:buChar char="ü"/>
            </a:pPr>
            <a:r>
              <a:rPr lang="en-IN" sz="2000" b="1" dirty="0"/>
              <a:t>The </a:t>
            </a:r>
            <a:r>
              <a:rPr lang="en-IN" sz="2000" b="1" dirty="0">
                <a:solidFill>
                  <a:srgbClr val="FF0000"/>
                </a:solidFill>
              </a:rPr>
              <a:t>foremilk</a:t>
            </a:r>
            <a:r>
              <a:rPr lang="en-IN" sz="2000" b="1" dirty="0"/>
              <a:t> may contain the microorganisms and it should be collected in a small pail and removed from the cow shed. </a:t>
            </a:r>
            <a:endParaRPr lang="en-US" sz="2000" b="1" dirty="0"/>
          </a:p>
        </p:txBody>
      </p:sp>
      <p:sp>
        <p:nvSpPr>
          <p:cNvPr id="4" name="Date Placeholder 3">
            <a:extLst>
              <a:ext uri="{FF2B5EF4-FFF2-40B4-BE49-F238E27FC236}">
                <a16:creationId xmlns:a16="http://schemas.microsoft.com/office/drawing/2014/main" id="{D90EDE98-0608-4A48-AE06-544C7991B7BF}"/>
              </a:ext>
            </a:extLst>
          </p:cNvPr>
          <p:cNvSpPr>
            <a:spLocks noGrp="1"/>
          </p:cNvSpPr>
          <p:nvPr>
            <p:ph type="dt" sz="half" idx="10"/>
          </p:nvPr>
        </p:nvSpPr>
        <p:spPr/>
        <p:txBody>
          <a:bodyPr/>
          <a:lstStyle/>
          <a:p>
            <a:fld id="{6C85A701-C8A6-417C-9A73-F2835C43689E}" type="datetime1">
              <a:rPr lang="en-US" smtClean="0"/>
              <a:t>12/3/2020</a:t>
            </a:fld>
            <a:endParaRPr lang="en-US"/>
          </a:p>
        </p:txBody>
      </p:sp>
      <p:sp>
        <p:nvSpPr>
          <p:cNvPr id="6" name="Slide Number Placeholder 5">
            <a:extLst>
              <a:ext uri="{FF2B5EF4-FFF2-40B4-BE49-F238E27FC236}">
                <a16:creationId xmlns:a16="http://schemas.microsoft.com/office/drawing/2014/main" id="{366BB9F7-619A-442C-ABAD-A23B17E442E8}"/>
              </a:ext>
            </a:extLst>
          </p:cNvPr>
          <p:cNvSpPr>
            <a:spLocks noGrp="1"/>
          </p:cNvSpPr>
          <p:nvPr>
            <p:ph type="sldNum" sz="quarter" idx="12"/>
          </p:nvPr>
        </p:nvSpPr>
        <p:spPr/>
        <p:txBody>
          <a:bodyPr/>
          <a:lstStyle/>
          <a:p>
            <a:fld id="{A3E92B6A-930D-4657-9C31-136ABF4FA0D0}" type="slidenum">
              <a:rPr lang="en-US" smtClean="0"/>
              <a:t>3</a:t>
            </a:fld>
            <a:endParaRPr lang="en-US"/>
          </a:p>
        </p:txBody>
      </p:sp>
    </p:spTree>
    <p:extLst>
      <p:ext uri="{BB962C8B-B14F-4D97-AF65-F5344CB8AC3E}">
        <p14:creationId xmlns:p14="http://schemas.microsoft.com/office/powerpoint/2010/main" val="265952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85" y="827315"/>
            <a:ext cx="11670383" cy="5127172"/>
          </a:xfrm>
          <a:ln>
            <a:solidFill>
              <a:schemeClr val="accent1"/>
            </a:solidFill>
          </a:ln>
        </p:spPr>
        <p:txBody>
          <a:bodyPr>
            <a:normAutofit/>
          </a:bodyPr>
          <a:lstStyle/>
          <a:p>
            <a:pPr algn="just"/>
            <a:r>
              <a:rPr lang="en-US" sz="2000" b="1" dirty="0">
                <a:solidFill>
                  <a:srgbClr val="C00000"/>
                </a:solidFill>
              </a:rPr>
              <a:t>2. </a:t>
            </a:r>
            <a:r>
              <a:rPr lang="en-IN" sz="2000" b="1" dirty="0">
                <a:solidFill>
                  <a:srgbClr val="C00000"/>
                </a:solidFill>
              </a:rPr>
              <a:t>Environment </a:t>
            </a:r>
            <a:endParaRPr lang="en-US" sz="2000" b="1" dirty="0">
              <a:solidFill>
                <a:srgbClr val="C00000"/>
              </a:solidFill>
            </a:endParaRPr>
          </a:p>
          <a:p>
            <a:pPr lvl="1" algn="just"/>
            <a:endParaRPr lang="en-IN" sz="2000" b="1" dirty="0">
              <a:solidFill>
                <a:srgbClr val="00B0F0"/>
              </a:solidFill>
            </a:endParaRPr>
          </a:p>
          <a:p>
            <a:pPr lvl="1" algn="just"/>
            <a:r>
              <a:rPr lang="en-IN" sz="2000" b="1" dirty="0">
                <a:solidFill>
                  <a:srgbClr val="00B0F0"/>
                </a:solidFill>
              </a:rPr>
              <a:t>Stables/cow-shed/barns: </a:t>
            </a:r>
          </a:p>
          <a:p>
            <a:pPr lvl="1" algn="just">
              <a:buFont typeface="Wingdings" panose="05000000000000000000" pitchFamily="2" charset="2"/>
              <a:buChar char="ü"/>
            </a:pPr>
            <a:r>
              <a:rPr lang="en-IN" sz="2000" b="1" dirty="0"/>
              <a:t>Should be clean, well ventilated and well lighted. </a:t>
            </a:r>
          </a:p>
          <a:p>
            <a:pPr lvl="1" algn="just">
              <a:buFont typeface="Wingdings" panose="05000000000000000000" pitchFamily="2" charset="2"/>
              <a:buChar char="ü"/>
            </a:pPr>
            <a:r>
              <a:rPr lang="en-IN" sz="2000" b="1" dirty="0"/>
              <a:t>If the stall is built with its </a:t>
            </a:r>
            <a:r>
              <a:rPr lang="en-IN" sz="2000" b="1" dirty="0">
                <a:solidFill>
                  <a:srgbClr val="FF0000"/>
                </a:solidFill>
              </a:rPr>
              <a:t>length North-South</a:t>
            </a:r>
            <a:r>
              <a:rPr lang="en-IN" sz="2000" b="1" dirty="0"/>
              <a:t>, it gets benefit of both the morning and evening sun. </a:t>
            </a:r>
          </a:p>
          <a:p>
            <a:pPr lvl="1" algn="just">
              <a:buFont typeface="Wingdings" panose="05000000000000000000" pitchFamily="2" charset="2"/>
              <a:buChar char="ü"/>
            </a:pPr>
            <a:r>
              <a:rPr lang="en-IN" sz="2000" b="1" dirty="0"/>
              <a:t>The </a:t>
            </a:r>
            <a:r>
              <a:rPr lang="en-IN" sz="2000" b="1" dirty="0">
                <a:solidFill>
                  <a:srgbClr val="FF0000"/>
                </a:solidFill>
              </a:rPr>
              <a:t>stall air </a:t>
            </a:r>
            <a:r>
              <a:rPr lang="en-IN" sz="2000" b="1" dirty="0"/>
              <a:t>should always be fresh, pure and free from dust and dirt.</a:t>
            </a:r>
            <a:endParaRPr lang="en-US" sz="2000" b="1" dirty="0"/>
          </a:p>
          <a:p>
            <a:pPr lvl="1" algn="just"/>
            <a:endParaRPr lang="en-IN" sz="2000" b="1" dirty="0">
              <a:solidFill>
                <a:srgbClr val="00B0F0"/>
              </a:solidFill>
            </a:endParaRPr>
          </a:p>
          <a:p>
            <a:pPr lvl="1" algn="just"/>
            <a:r>
              <a:rPr lang="en-IN" sz="2000" b="1" dirty="0">
                <a:solidFill>
                  <a:srgbClr val="00B0F0"/>
                </a:solidFill>
              </a:rPr>
              <a:t>Good housing and manure disposal system:</a:t>
            </a:r>
          </a:p>
          <a:p>
            <a:pPr lvl="1" algn="just">
              <a:buFont typeface="Wingdings" panose="05000000000000000000" pitchFamily="2" charset="2"/>
              <a:buChar char="ü"/>
            </a:pPr>
            <a:r>
              <a:rPr lang="en-IN" sz="2000" b="1" dirty="0"/>
              <a:t>It is essential that the place where milking is done is kept </a:t>
            </a:r>
            <a:r>
              <a:rPr lang="en-IN" sz="2000" b="1" dirty="0">
                <a:solidFill>
                  <a:srgbClr val="FF0000"/>
                </a:solidFill>
              </a:rPr>
              <a:t>clean </a:t>
            </a:r>
            <a:r>
              <a:rPr lang="en-IN" sz="2000" b="1" dirty="0" err="1">
                <a:solidFill>
                  <a:srgbClr val="FF0000"/>
                </a:solidFill>
              </a:rPr>
              <a:t>atleast</a:t>
            </a:r>
            <a:r>
              <a:rPr lang="en-IN" sz="2000" b="1" dirty="0">
                <a:solidFill>
                  <a:srgbClr val="FF0000"/>
                </a:solidFill>
              </a:rPr>
              <a:t> 1 hour before </a:t>
            </a:r>
            <a:r>
              <a:rPr lang="en-IN" sz="2000" b="1" dirty="0"/>
              <a:t>the milking starts. </a:t>
            </a:r>
          </a:p>
          <a:p>
            <a:pPr lvl="1" algn="just">
              <a:buFont typeface="Wingdings" panose="05000000000000000000" pitchFamily="2" charset="2"/>
              <a:buChar char="ü"/>
            </a:pPr>
            <a:r>
              <a:rPr lang="en-IN" sz="2000" b="1" dirty="0">
                <a:solidFill>
                  <a:srgbClr val="FF0000"/>
                </a:solidFill>
              </a:rPr>
              <a:t>Accumulations of dung and urine </a:t>
            </a:r>
            <a:r>
              <a:rPr lang="en-IN" sz="2000" b="1" dirty="0"/>
              <a:t>in barns should be avoided. </a:t>
            </a:r>
          </a:p>
          <a:p>
            <a:pPr lvl="1" algn="just">
              <a:buFont typeface="Wingdings" panose="05000000000000000000" pitchFamily="2" charset="2"/>
              <a:buChar char="ü"/>
            </a:pPr>
            <a:r>
              <a:rPr lang="en-IN" sz="2000" b="1" dirty="0"/>
              <a:t>It should be </a:t>
            </a:r>
            <a:r>
              <a:rPr lang="en-IN" sz="2000" b="1" dirty="0">
                <a:solidFill>
                  <a:srgbClr val="FF0000"/>
                </a:solidFill>
              </a:rPr>
              <a:t>protected from </a:t>
            </a:r>
            <a:r>
              <a:rPr lang="en-IN" sz="2000" b="1" dirty="0"/>
              <a:t>flies, mosquitoes, rats, cockroaches and birds, etc. </a:t>
            </a:r>
          </a:p>
          <a:p>
            <a:pPr lvl="1" algn="just">
              <a:buFont typeface="Wingdings" panose="05000000000000000000" pitchFamily="2" charset="2"/>
              <a:buChar char="ü"/>
            </a:pPr>
            <a:r>
              <a:rPr lang="en-IN" sz="2000" b="1" dirty="0">
                <a:solidFill>
                  <a:srgbClr val="FF0000"/>
                </a:solidFill>
              </a:rPr>
              <a:t>White washing </a:t>
            </a:r>
            <a:r>
              <a:rPr lang="en-IN" sz="2000" b="1" dirty="0"/>
              <a:t>of walls should be done periodically.</a:t>
            </a:r>
          </a:p>
          <a:p>
            <a:pPr marL="0" indent="0" algn="just">
              <a:buNone/>
            </a:pPr>
            <a:endParaRPr lang="en-US" sz="2000" b="1" dirty="0"/>
          </a:p>
        </p:txBody>
      </p:sp>
      <p:sp>
        <p:nvSpPr>
          <p:cNvPr id="4" name="Date Placeholder 3">
            <a:extLst>
              <a:ext uri="{FF2B5EF4-FFF2-40B4-BE49-F238E27FC236}">
                <a16:creationId xmlns:a16="http://schemas.microsoft.com/office/drawing/2014/main" id="{99D97450-2823-4BCD-AA2D-71B1296A3693}"/>
              </a:ext>
            </a:extLst>
          </p:cNvPr>
          <p:cNvSpPr>
            <a:spLocks noGrp="1"/>
          </p:cNvSpPr>
          <p:nvPr>
            <p:ph type="dt" sz="half" idx="10"/>
          </p:nvPr>
        </p:nvSpPr>
        <p:spPr/>
        <p:txBody>
          <a:bodyPr/>
          <a:lstStyle/>
          <a:p>
            <a:fld id="{24D35313-E708-40B0-B319-2779FDB1C3FD}" type="datetime1">
              <a:rPr lang="en-US" smtClean="0"/>
              <a:t>12/3/2020</a:t>
            </a:fld>
            <a:endParaRPr lang="en-US"/>
          </a:p>
        </p:txBody>
      </p:sp>
      <p:sp>
        <p:nvSpPr>
          <p:cNvPr id="6" name="Slide Number Placeholder 5">
            <a:extLst>
              <a:ext uri="{FF2B5EF4-FFF2-40B4-BE49-F238E27FC236}">
                <a16:creationId xmlns:a16="http://schemas.microsoft.com/office/drawing/2014/main" id="{C584A5A8-0C6C-4CC9-A664-EBE13F6C8AD1}"/>
              </a:ext>
            </a:extLst>
          </p:cNvPr>
          <p:cNvSpPr>
            <a:spLocks noGrp="1"/>
          </p:cNvSpPr>
          <p:nvPr>
            <p:ph type="sldNum" sz="quarter" idx="12"/>
          </p:nvPr>
        </p:nvSpPr>
        <p:spPr/>
        <p:txBody>
          <a:bodyPr/>
          <a:lstStyle/>
          <a:p>
            <a:fld id="{A3E92B6A-930D-4657-9C31-136ABF4FA0D0}" type="slidenum">
              <a:rPr lang="en-US" smtClean="0"/>
              <a:t>4</a:t>
            </a:fld>
            <a:endParaRPr lang="en-US"/>
          </a:p>
        </p:txBody>
      </p:sp>
    </p:spTree>
    <p:extLst>
      <p:ext uri="{BB962C8B-B14F-4D97-AF65-F5344CB8AC3E}">
        <p14:creationId xmlns:p14="http://schemas.microsoft.com/office/powerpoint/2010/main" val="63427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353" y="1208314"/>
            <a:ext cx="11462993" cy="4968649"/>
          </a:xfrm>
          <a:ln>
            <a:solidFill>
              <a:schemeClr val="accent1"/>
            </a:solidFill>
          </a:ln>
        </p:spPr>
        <p:txBody>
          <a:bodyPr>
            <a:normAutofit/>
          </a:bodyPr>
          <a:lstStyle/>
          <a:p>
            <a:pPr marL="0" indent="0" algn="just">
              <a:buNone/>
            </a:pPr>
            <a:r>
              <a:rPr lang="en-IN" sz="2000" b="1" dirty="0">
                <a:solidFill>
                  <a:srgbClr val="C00000"/>
                </a:solidFill>
              </a:rPr>
              <a:t>3. Feed and water:</a:t>
            </a:r>
          </a:p>
          <a:p>
            <a:pPr algn="just"/>
            <a:r>
              <a:rPr lang="en-IN" sz="2000" b="1" dirty="0">
                <a:solidFill>
                  <a:srgbClr val="00B0F0"/>
                </a:solidFill>
              </a:rPr>
              <a:t>Feeds:</a:t>
            </a:r>
            <a:r>
              <a:rPr lang="en-IN" sz="2000" b="1" dirty="0"/>
              <a:t> </a:t>
            </a:r>
          </a:p>
          <a:p>
            <a:pPr algn="just"/>
            <a:r>
              <a:rPr lang="en-IN" sz="2000" b="1" dirty="0"/>
              <a:t>Giving </a:t>
            </a:r>
            <a:r>
              <a:rPr lang="en-IN" sz="2000" b="1" dirty="0">
                <a:solidFill>
                  <a:srgbClr val="FF0000"/>
                </a:solidFill>
              </a:rPr>
              <a:t>off flavour </a:t>
            </a:r>
            <a:r>
              <a:rPr lang="en-IN" sz="2000" b="1" dirty="0"/>
              <a:t>should be avoided. </a:t>
            </a:r>
          </a:p>
          <a:p>
            <a:pPr algn="just"/>
            <a:r>
              <a:rPr lang="en-IN" sz="2000" b="1" dirty="0"/>
              <a:t>The feed which has been contaminated with </a:t>
            </a:r>
            <a:r>
              <a:rPr lang="en-IN" sz="2000" b="1" dirty="0">
                <a:solidFill>
                  <a:srgbClr val="FF0000"/>
                </a:solidFill>
              </a:rPr>
              <a:t>aflatoxins, plant toxins, heavy metals and radioactive substances</a:t>
            </a:r>
            <a:r>
              <a:rPr lang="en-IN" sz="2000" b="1" dirty="0"/>
              <a:t> should be avoided.</a:t>
            </a:r>
            <a:endParaRPr lang="en-US" sz="2000" b="1" dirty="0"/>
          </a:p>
          <a:p>
            <a:pPr algn="just"/>
            <a:endParaRPr lang="en-IN" sz="2000" b="1" dirty="0">
              <a:solidFill>
                <a:srgbClr val="00B0F0"/>
              </a:solidFill>
            </a:endParaRPr>
          </a:p>
          <a:p>
            <a:pPr algn="just"/>
            <a:r>
              <a:rPr lang="en-IN" sz="2000" b="1" dirty="0">
                <a:solidFill>
                  <a:srgbClr val="00B0F0"/>
                </a:solidFill>
              </a:rPr>
              <a:t>Water supply:</a:t>
            </a:r>
          </a:p>
          <a:p>
            <a:pPr algn="just"/>
            <a:r>
              <a:rPr lang="en-IN" sz="2000" b="1" dirty="0"/>
              <a:t>One of the most important sources of microbial contamination.</a:t>
            </a:r>
          </a:p>
          <a:p>
            <a:pPr algn="just"/>
            <a:r>
              <a:rPr lang="en-IN" sz="2000" b="1" dirty="0"/>
              <a:t>The quality of water used at farm for different purposes should be of </a:t>
            </a:r>
            <a:r>
              <a:rPr lang="en-IN" sz="2000" b="1" dirty="0">
                <a:solidFill>
                  <a:srgbClr val="FF0000"/>
                </a:solidFill>
              </a:rPr>
              <a:t>satisfactory quality</a:t>
            </a:r>
            <a:r>
              <a:rPr lang="en-IN" sz="2000" b="1" dirty="0"/>
              <a:t>. </a:t>
            </a:r>
          </a:p>
          <a:p>
            <a:pPr algn="just"/>
            <a:r>
              <a:rPr lang="en-IN" sz="2000" b="1" dirty="0">
                <a:solidFill>
                  <a:srgbClr val="FF0000"/>
                </a:solidFill>
              </a:rPr>
              <a:t>Clean potable water </a:t>
            </a:r>
            <a:r>
              <a:rPr lang="en-IN" sz="2000" b="1" dirty="0"/>
              <a:t>supply should always be available.</a:t>
            </a:r>
            <a:endParaRPr lang="en-US" sz="2000" b="1" dirty="0"/>
          </a:p>
          <a:p>
            <a:pPr marL="0" indent="0" algn="just">
              <a:buNone/>
            </a:pPr>
            <a:endParaRPr lang="en-IN" sz="2000" b="1" dirty="0"/>
          </a:p>
          <a:p>
            <a:pPr algn="just"/>
            <a:endParaRPr lang="en-US" sz="2000" b="1" dirty="0"/>
          </a:p>
        </p:txBody>
      </p:sp>
      <p:sp>
        <p:nvSpPr>
          <p:cNvPr id="4" name="Date Placeholder 3">
            <a:extLst>
              <a:ext uri="{FF2B5EF4-FFF2-40B4-BE49-F238E27FC236}">
                <a16:creationId xmlns:a16="http://schemas.microsoft.com/office/drawing/2014/main" id="{27C28C54-197C-4FF8-8D86-03149BC4F718}"/>
              </a:ext>
            </a:extLst>
          </p:cNvPr>
          <p:cNvSpPr>
            <a:spLocks noGrp="1"/>
          </p:cNvSpPr>
          <p:nvPr>
            <p:ph type="dt" sz="half" idx="10"/>
          </p:nvPr>
        </p:nvSpPr>
        <p:spPr/>
        <p:txBody>
          <a:bodyPr/>
          <a:lstStyle/>
          <a:p>
            <a:fld id="{343BF3B8-A8ED-4CCB-80C2-4257195359CA}" type="datetime1">
              <a:rPr lang="en-US" smtClean="0"/>
              <a:t>12/3/2020</a:t>
            </a:fld>
            <a:endParaRPr lang="en-US"/>
          </a:p>
        </p:txBody>
      </p:sp>
      <p:sp>
        <p:nvSpPr>
          <p:cNvPr id="6" name="Slide Number Placeholder 5">
            <a:extLst>
              <a:ext uri="{FF2B5EF4-FFF2-40B4-BE49-F238E27FC236}">
                <a16:creationId xmlns:a16="http://schemas.microsoft.com/office/drawing/2014/main" id="{2966AA7A-C646-42BF-BE45-6A519B1FF9CA}"/>
              </a:ext>
            </a:extLst>
          </p:cNvPr>
          <p:cNvSpPr>
            <a:spLocks noGrp="1"/>
          </p:cNvSpPr>
          <p:nvPr>
            <p:ph type="sldNum" sz="quarter" idx="12"/>
          </p:nvPr>
        </p:nvSpPr>
        <p:spPr/>
        <p:txBody>
          <a:bodyPr/>
          <a:lstStyle/>
          <a:p>
            <a:fld id="{A3E92B6A-930D-4657-9C31-136ABF4FA0D0}" type="slidenum">
              <a:rPr lang="en-US" smtClean="0"/>
              <a:t>5</a:t>
            </a:fld>
            <a:endParaRPr lang="en-US"/>
          </a:p>
        </p:txBody>
      </p:sp>
    </p:spTree>
    <p:extLst>
      <p:ext uri="{BB962C8B-B14F-4D97-AF65-F5344CB8AC3E}">
        <p14:creationId xmlns:p14="http://schemas.microsoft.com/office/powerpoint/2010/main" val="269514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097" y="1825625"/>
            <a:ext cx="11868346" cy="4351338"/>
          </a:xfrm>
          <a:ln>
            <a:solidFill>
              <a:schemeClr val="accent1"/>
            </a:solidFill>
          </a:ln>
        </p:spPr>
        <p:txBody>
          <a:bodyPr>
            <a:normAutofit/>
          </a:bodyPr>
          <a:lstStyle/>
          <a:p>
            <a:pPr marL="0" indent="0" algn="just">
              <a:buNone/>
            </a:pPr>
            <a:r>
              <a:rPr lang="en-IN" sz="2000" b="1" dirty="0">
                <a:solidFill>
                  <a:srgbClr val="C00000"/>
                </a:solidFill>
              </a:rPr>
              <a:t>4. Utensils:</a:t>
            </a:r>
          </a:p>
          <a:p>
            <a:pPr algn="just"/>
            <a:r>
              <a:rPr lang="en-IN" sz="2000" b="1" dirty="0"/>
              <a:t>Microbial contamination of milk with dust at the time of milking can be minimized by using </a:t>
            </a:r>
            <a:r>
              <a:rPr lang="en-IN" sz="2000" b="1" dirty="0">
                <a:solidFill>
                  <a:srgbClr val="FF0000"/>
                </a:solidFill>
              </a:rPr>
              <a:t>small topped containers</a:t>
            </a:r>
            <a:r>
              <a:rPr lang="en-IN" sz="2000" b="1" dirty="0"/>
              <a:t>.</a:t>
            </a:r>
          </a:p>
          <a:p>
            <a:pPr algn="just"/>
            <a:r>
              <a:rPr lang="en-IN" sz="2000" b="1" dirty="0"/>
              <a:t> Milking pails and utensils should be </a:t>
            </a:r>
            <a:r>
              <a:rPr lang="en-IN" sz="2000" b="1" dirty="0">
                <a:solidFill>
                  <a:srgbClr val="FF0000"/>
                </a:solidFill>
              </a:rPr>
              <a:t>cleaned and sterilized regularly </a:t>
            </a:r>
            <a:r>
              <a:rPr lang="en-IN" sz="2000" b="1" dirty="0"/>
              <a:t>to avoid contamination. </a:t>
            </a:r>
          </a:p>
          <a:p>
            <a:pPr algn="just"/>
            <a:r>
              <a:rPr lang="en-IN" sz="2000" b="1" dirty="0"/>
              <a:t>Use of </a:t>
            </a:r>
            <a:r>
              <a:rPr lang="en-IN" sz="2000" b="1" dirty="0">
                <a:solidFill>
                  <a:srgbClr val="FF0000"/>
                </a:solidFill>
              </a:rPr>
              <a:t>strainer</a:t>
            </a:r>
            <a:r>
              <a:rPr lang="en-IN" sz="2000" b="1" dirty="0"/>
              <a:t> to remove large sized objects. </a:t>
            </a:r>
          </a:p>
          <a:p>
            <a:pPr algn="just"/>
            <a:r>
              <a:rPr lang="en-IN" sz="2000" b="1" dirty="0"/>
              <a:t>Freshly drawn milk has a temperature of approximately 38</a:t>
            </a:r>
            <a:r>
              <a:rPr lang="en-IN" sz="2000" b="1" baseline="30000" dirty="0"/>
              <a:t>0</a:t>
            </a:r>
            <a:r>
              <a:rPr lang="en-IN" sz="2000" b="1" dirty="0"/>
              <a:t>C which is highly suitable for bacterial growth. </a:t>
            </a:r>
          </a:p>
          <a:p>
            <a:pPr algn="just"/>
            <a:r>
              <a:rPr lang="en-IN" sz="2000" b="1" dirty="0"/>
              <a:t>Hence milk should be </a:t>
            </a:r>
            <a:r>
              <a:rPr lang="en-IN" sz="2000" b="1" dirty="0">
                <a:solidFill>
                  <a:srgbClr val="FF0000"/>
                </a:solidFill>
              </a:rPr>
              <a:t>cooled to less than 10</a:t>
            </a:r>
            <a:r>
              <a:rPr lang="en-IN" sz="2000" b="1" baseline="30000" dirty="0">
                <a:solidFill>
                  <a:srgbClr val="FF0000"/>
                </a:solidFill>
              </a:rPr>
              <a:t>0</a:t>
            </a:r>
            <a:r>
              <a:rPr lang="en-IN" sz="2000" b="1" dirty="0">
                <a:solidFill>
                  <a:srgbClr val="FF0000"/>
                </a:solidFill>
              </a:rPr>
              <a:t>C </a:t>
            </a:r>
            <a:r>
              <a:rPr lang="en-IN" sz="2000" b="1" dirty="0"/>
              <a:t>as quickly as possible after milking.</a:t>
            </a:r>
          </a:p>
          <a:p>
            <a:pPr algn="just"/>
            <a:endParaRPr lang="en-US" sz="2000" b="1" dirty="0"/>
          </a:p>
          <a:p>
            <a:pPr algn="just"/>
            <a:endParaRPr lang="en-US" sz="2000" b="1" dirty="0"/>
          </a:p>
        </p:txBody>
      </p:sp>
      <p:sp>
        <p:nvSpPr>
          <p:cNvPr id="4" name="Date Placeholder 3">
            <a:extLst>
              <a:ext uri="{FF2B5EF4-FFF2-40B4-BE49-F238E27FC236}">
                <a16:creationId xmlns:a16="http://schemas.microsoft.com/office/drawing/2014/main" id="{0EBD4E44-7F0A-4C36-96BB-844B1A3BA7B8}"/>
              </a:ext>
            </a:extLst>
          </p:cNvPr>
          <p:cNvSpPr>
            <a:spLocks noGrp="1"/>
          </p:cNvSpPr>
          <p:nvPr>
            <p:ph type="dt" sz="half" idx="10"/>
          </p:nvPr>
        </p:nvSpPr>
        <p:spPr/>
        <p:txBody>
          <a:bodyPr/>
          <a:lstStyle/>
          <a:p>
            <a:fld id="{E137D8E6-46D7-4A11-A5FE-2992167D1E57}" type="datetime1">
              <a:rPr lang="en-US" smtClean="0"/>
              <a:t>12/3/2020</a:t>
            </a:fld>
            <a:endParaRPr lang="en-US"/>
          </a:p>
        </p:txBody>
      </p:sp>
      <p:sp>
        <p:nvSpPr>
          <p:cNvPr id="6" name="Slide Number Placeholder 5">
            <a:extLst>
              <a:ext uri="{FF2B5EF4-FFF2-40B4-BE49-F238E27FC236}">
                <a16:creationId xmlns:a16="http://schemas.microsoft.com/office/drawing/2014/main" id="{E835C896-B1BB-44B5-938E-9D6A2A74818C}"/>
              </a:ext>
            </a:extLst>
          </p:cNvPr>
          <p:cNvSpPr>
            <a:spLocks noGrp="1"/>
          </p:cNvSpPr>
          <p:nvPr>
            <p:ph type="sldNum" sz="quarter" idx="12"/>
          </p:nvPr>
        </p:nvSpPr>
        <p:spPr/>
        <p:txBody>
          <a:bodyPr/>
          <a:lstStyle/>
          <a:p>
            <a:fld id="{A3E92B6A-930D-4657-9C31-136ABF4FA0D0}" type="slidenum">
              <a:rPr lang="en-US" smtClean="0"/>
              <a:t>6</a:t>
            </a:fld>
            <a:endParaRPr lang="en-US"/>
          </a:p>
        </p:txBody>
      </p:sp>
    </p:spTree>
    <p:extLst>
      <p:ext uri="{BB962C8B-B14F-4D97-AF65-F5344CB8AC3E}">
        <p14:creationId xmlns:p14="http://schemas.microsoft.com/office/powerpoint/2010/main" val="282218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6243" y="1825625"/>
            <a:ext cx="11811786" cy="4351338"/>
          </a:xfrm>
          <a:ln>
            <a:solidFill>
              <a:schemeClr val="accent1"/>
            </a:solidFill>
          </a:ln>
        </p:spPr>
        <p:txBody>
          <a:bodyPr>
            <a:normAutofit/>
          </a:bodyPr>
          <a:lstStyle/>
          <a:p>
            <a:pPr marL="0" indent="0">
              <a:buNone/>
            </a:pPr>
            <a:r>
              <a:rPr lang="en-IN" sz="2000" b="1" dirty="0">
                <a:solidFill>
                  <a:srgbClr val="C00000"/>
                </a:solidFill>
              </a:rPr>
              <a:t>5. </a:t>
            </a:r>
            <a:r>
              <a:rPr lang="en-IN" sz="2000" b="1" dirty="0" err="1">
                <a:solidFill>
                  <a:srgbClr val="C00000"/>
                </a:solidFill>
              </a:rPr>
              <a:t>Milker’s</a:t>
            </a:r>
            <a:r>
              <a:rPr lang="en-IN" sz="2000" b="1" dirty="0">
                <a:solidFill>
                  <a:srgbClr val="C00000"/>
                </a:solidFill>
              </a:rPr>
              <a:t> hygiene:</a:t>
            </a:r>
          </a:p>
          <a:p>
            <a:pPr>
              <a:buFont typeface="Wingdings" panose="05000000000000000000" pitchFamily="2" charset="2"/>
              <a:buChar char="ü"/>
            </a:pPr>
            <a:r>
              <a:rPr lang="en-IN" sz="2000" b="1" dirty="0"/>
              <a:t>The </a:t>
            </a:r>
            <a:r>
              <a:rPr lang="en-IN" sz="2000" b="1" dirty="0" err="1"/>
              <a:t>milker</a:t>
            </a:r>
            <a:r>
              <a:rPr lang="en-IN" sz="2000" b="1" dirty="0"/>
              <a:t> should be </a:t>
            </a:r>
            <a:r>
              <a:rPr lang="en-IN" sz="2000" b="1" dirty="0">
                <a:solidFill>
                  <a:srgbClr val="FF0000"/>
                </a:solidFill>
              </a:rPr>
              <a:t>clean</a:t>
            </a:r>
            <a:r>
              <a:rPr lang="en-IN" sz="2000" b="1" dirty="0"/>
              <a:t> and he should </a:t>
            </a:r>
            <a:r>
              <a:rPr lang="en-IN" sz="2000" b="1" dirty="0">
                <a:solidFill>
                  <a:srgbClr val="FF0000"/>
                </a:solidFill>
              </a:rPr>
              <a:t>avoid sneezing, coughing, smoking as well as chewing of tobacco </a:t>
            </a:r>
            <a:r>
              <a:rPr lang="en-IN" sz="2000" b="1" dirty="0"/>
              <a:t>just before and during milking.</a:t>
            </a:r>
            <a:endParaRPr lang="en-US" sz="2000" b="1" dirty="0"/>
          </a:p>
          <a:p>
            <a:pPr>
              <a:buFont typeface="Wingdings" panose="05000000000000000000" pitchFamily="2" charset="2"/>
              <a:buChar char="ü"/>
            </a:pPr>
            <a:r>
              <a:rPr lang="en-IN" sz="2000" b="1" dirty="0"/>
              <a:t>Milker should be </a:t>
            </a:r>
            <a:r>
              <a:rPr lang="en-IN" sz="2000" b="1" dirty="0">
                <a:solidFill>
                  <a:srgbClr val="FF0000"/>
                </a:solidFill>
              </a:rPr>
              <a:t>free from contagious diseases </a:t>
            </a:r>
            <a:r>
              <a:rPr lang="en-IN" sz="2000" b="1" dirty="0"/>
              <a:t>like cholera, typhoid, diphtheria and tuberculosis and should be monitored for these diseases rigorously on regular basis.</a:t>
            </a:r>
            <a:endParaRPr lang="en-US" sz="2000" b="1" dirty="0"/>
          </a:p>
          <a:p>
            <a:pPr>
              <a:buFont typeface="Wingdings" panose="05000000000000000000" pitchFamily="2" charset="2"/>
              <a:buChar char="ü"/>
            </a:pPr>
            <a:r>
              <a:rPr lang="en-IN" sz="2000" b="1" dirty="0"/>
              <a:t>Milkers should thoroughly </a:t>
            </a:r>
            <a:r>
              <a:rPr lang="en-IN" sz="2000" b="1" dirty="0">
                <a:solidFill>
                  <a:srgbClr val="FF0000"/>
                </a:solidFill>
              </a:rPr>
              <a:t>clean their hands and arms </a:t>
            </a:r>
            <a:r>
              <a:rPr lang="en-IN" sz="2000" b="1" dirty="0"/>
              <a:t>before milking.</a:t>
            </a:r>
          </a:p>
          <a:p>
            <a:pPr>
              <a:buFont typeface="Wingdings" panose="05000000000000000000" pitchFamily="2" charset="2"/>
              <a:buChar char="ü"/>
            </a:pPr>
            <a:r>
              <a:rPr lang="en-IN" sz="2000" b="1" dirty="0">
                <a:solidFill>
                  <a:srgbClr val="FF0000"/>
                </a:solidFill>
              </a:rPr>
              <a:t>Fingernails</a:t>
            </a:r>
            <a:r>
              <a:rPr lang="en-IN" sz="2000" b="1" dirty="0"/>
              <a:t> should be kept </a:t>
            </a:r>
            <a:r>
              <a:rPr lang="en-IN" sz="2000" b="1" dirty="0">
                <a:solidFill>
                  <a:srgbClr val="FF0000"/>
                </a:solidFill>
              </a:rPr>
              <a:t>trim.</a:t>
            </a:r>
          </a:p>
          <a:p>
            <a:pPr>
              <a:buFont typeface="Wingdings" panose="05000000000000000000" pitchFamily="2" charset="2"/>
              <a:buChar char="ü"/>
            </a:pPr>
            <a:r>
              <a:rPr lang="en-IN" sz="2000" b="1" dirty="0"/>
              <a:t>Soap and clean towels should always be provided for the </a:t>
            </a:r>
            <a:r>
              <a:rPr lang="en-IN" sz="2000" b="1" dirty="0" err="1"/>
              <a:t>milkers</a:t>
            </a:r>
            <a:r>
              <a:rPr lang="en-IN" sz="2000" b="1" dirty="0"/>
              <a:t>.</a:t>
            </a:r>
            <a:endParaRPr lang="en-US" sz="2000" b="1" dirty="0"/>
          </a:p>
          <a:p>
            <a:pPr>
              <a:buFont typeface="Wingdings" panose="05000000000000000000" pitchFamily="2" charset="2"/>
              <a:buChar char="ü"/>
            </a:pPr>
            <a:r>
              <a:rPr lang="en-IN" sz="2000" b="1" dirty="0"/>
              <a:t>Milker should avoid the </a:t>
            </a:r>
            <a:r>
              <a:rPr lang="en-IN" sz="2000" b="1" dirty="0">
                <a:solidFill>
                  <a:srgbClr val="FF0000"/>
                </a:solidFill>
              </a:rPr>
              <a:t>wrong milking practice like knuckling </a:t>
            </a:r>
            <a:r>
              <a:rPr lang="en-IN" sz="2000" b="1" dirty="0"/>
              <a:t>and </a:t>
            </a:r>
            <a:r>
              <a:rPr lang="en-IN" sz="2000" b="1" dirty="0">
                <a:solidFill>
                  <a:srgbClr val="FF0000"/>
                </a:solidFill>
              </a:rPr>
              <a:t>incomplete milking</a:t>
            </a:r>
            <a:r>
              <a:rPr lang="en-IN" sz="2000" b="1" dirty="0"/>
              <a:t>, which leads to multiplication of organisms in the left over milk.</a:t>
            </a:r>
            <a:endParaRPr lang="en-US" sz="2000" b="1" dirty="0"/>
          </a:p>
          <a:p>
            <a:pPr>
              <a:buFont typeface="Wingdings" panose="05000000000000000000" pitchFamily="2" charset="2"/>
              <a:buChar char="ü"/>
            </a:pPr>
            <a:endParaRPr lang="en-US" sz="2000" b="1" dirty="0"/>
          </a:p>
          <a:p>
            <a:endParaRPr lang="en-US" sz="2000" b="1" dirty="0"/>
          </a:p>
        </p:txBody>
      </p:sp>
      <p:sp>
        <p:nvSpPr>
          <p:cNvPr id="4" name="Date Placeholder 3">
            <a:extLst>
              <a:ext uri="{FF2B5EF4-FFF2-40B4-BE49-F238E27FC236}">
                <a16:creationId xmlns:a16="http://schemas.microsoft.com/office/drawing/2014/main" id="{3A611F8E-E635-40D4-AB25-D82737BF015F}"/>
              </a:ext>
            </a:extLst>
          </p:cNvPr>
          <p:cNvSpPr>
            <a:spLocks noGrp="1"/>
          </p:cNvSpPr>
          <p:nvPr>
            <p:ph type="dt" sz="half" idx="10"/>
          </p:nvPr>
        </p:nvSpPr>
        <p:spPr/>
        <p:txBody>
          <a:bodyPr/>
          <a:lstStyle/>
          <a:p>
            <a:fld id="{092CBA55-F6EA-429B-8E60-1FCCB613C6F6}" type="datetime1">
              <a:rPr lang="en-US" smtClean="0"/>
              <a:t>12/3/2020</a:t>
            </a:fld>
            <a:endParaRPr lang="en-US"/>
          </a:p>
        </p:txBody>
      </p:sp>
      <p:sp>
        <p:nvSpPr>
          <p:cNvPr id="6" name="Slide Number Placeholder 5">
            <a:extLst>
              <a:ext uri="{FF2B5EF4-FFF2-40B4-BE49-F238E27FC236}">
                <a16:creationId xmlns:a16="http://schemas.microsoft.com/office/drawing/2014/main" id="{899BE1A4-F00C-4706-AD18-985AE2192332}"/>
              </a:ext>
            </a:extLst>
          </p:cNvPr>
          <p:cNvSpPr>
            <a:spLocks noGrp="1"/>
          </p:cNvSpPr>
          <p:nvPr>
            <p:ph type="sldNum" sz="quarter" idx="12"/>
          </p:nvPr>
        </p:nvSpPr>
        <p:spPr/>
        <p:txBody>
          <a:bodyPr/>
          <a:lstStyle/>
          <a:p>
            <a:fld id="{A3E92B6A-930D-4657-9C31-136ABF4FA0D0}" type="slidenum">
              <a:rPr lang="en-US" smtClean="0"/>
              <a:t>7</a:t>
            </a:fld>
            <a:endParaRPr lang="en-US"/>
          </a:p>
        </p:txBody>
      </p:sp>
    </p:spTree>
    <p:extLst>
      <p:ext uri="{BB962C8B-B14F-4D97-AF65-F5344CB8AC3E}">
        <p14:creationId xmlns:p14="http://schemas.microsoft.com/office/powerpoint/2010/main" val="317532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122" y="1659118"/>
            <a:ext cx="11943760" cy="4232635"/>
          </a:xfrm>
          <a:ln>
            <a:solidFill>
              <a:schemeClr val="accent1"/>
            </a:solidFill>
          </a:ln>
        </p:spPr>
        <p:txBody>
          <a:bodyPr>
            <a:normAutofit/>
          </a:bodyPr>
          <a:lstStyle/>
          <a:p>
            <a:pPr marL="0" indent="0" algn="just">
              <a:buNone/>
            </a:pPr>
            <a:r>
              <a:rPr lang="en-IN" sz="2000" b="1" dirty="0">
                <a:solidFill>
                  <a:srgbClr val="C00000"/>
                </a:solidFill>
              </a:rPr>
              <a:t>6. Educative propaganda and incentive payment plan:</a:t>
            </a:r>
          </a:p>
          <a:p>
            <a:pPr algn="just"/>
            <a:r>
              <a:rPr lang="en-IN" sz="2000" b="1" dirty="0"/>
              <a:t>In India due to population explosion and urbanization, the demand of liquid milk outstrips the supply. </a:t>
            </a:r>
          </a:p>
          <a:p>
            <a:pPr algn="just"/>
            <a:r>
              <a:rPr lang="en-IN" sz="2000" b="1" dirty="0"/>
              <a:t>Short supply of liquid milk is the major cause of adulteration in India. </a:t>
            </a:r>
          </a:p>
          <a:p>
            <a:pPr algn="just"/>
            <a:r>
              <a:rPr lang="en-IN" sz="2000" b="1" dirty="0"/>
              <a:t>Each farmer contributes very small quantities of milk and farmers are by and large not well aware of good practices of milk production. </a:t>
            </a:r>
          </a:p>
          <a:p>
            <a:pPr algn="just"/>
            <a:r>
              <a:rPr lang="en-IN" sz="2000" b="1" dirty="0"/>
              <a:t>Therefore, there is a </a:t>
            </a:r>
            <a:r>
              <a:rPr lang="en-IN" sz="2000" b="1" dirty="0">
                <a:solidFill>
                  <a:srgbClr val="FF0000"/>
                </a:solidFill>
              </a:rPr>
              <a:t>need to train and educate the farmer for ensuring the adoption of good animal husbandry practices</a:t>
            </a:r>
            <a:r>
              <a:rPr lang="en-IN" sz="2000" b="1" dirty="0"/>
              <a:t>, which will result in limiting bacterial contamination.</a:t>
            </a:r>
          </a:p>
          <a:p>
            <a:pPr algn="just"/>
            <a:r>
              <a:rPr lang="en-IN" sz="2000" b="1" dirty="0"/>
              <a:t>To maintain the highest standards of bacteriological quality of milk, the present system of payment, which is based on fat and SNF needs to be </a:t>
            </a:r>
            <a:r>
              <a:rPr lang="en-IN" sz="2000" b="1" dirty="0">
                <a:solidFill>
                  <a:srgbClr val="FF0000"/>
                </a:solidFill>
              </a:rPr>
              <a:t>changed to incorporate the payment based on bacteriological quality</a:t>
            </a:r>
            <a:r>
              <a:rPr lang="en-IN" sz="2000" b="1" dirty="0"/>
              <a:t> (methylene blue reduction time). </a:t>
            </a:r>
          </a:p>
          <a:p>
            <a:pPr algn="just"/>
            <a:r>
              <a:rPr lang="en-IN" sz="2000" b="1" dirty="0"/>
              <a:t>This will ensure that the raw milk of highest bacteriological quality is available for production of milk products that would meet the international standards.</a:t>
            </a:r>
            <a:endParaRPr lang="en-US" sz="2000" b="1" dirty="0"/>
          </a:p>
          <a:p>
            <a:pPr algn="just"/>
            <a:endParaRPr lang="en-US" sz="2000" b="1" dirty="0"/>
          </a:p>
          <a:p>
            <a:pPr algn="just"/>
            <a:endParaRPr lang="en-US" sz="2000" b="1" dirty="0"/>
          </a:p>
        </p:txBody>
      </p:sp>
      <p:sp>
        <p:nvSpPr>
          <p:cNvPr id="2" name="Date Placeholder 1">
            <a:extLst>
              <a:ext uri="{FF2B5EF4-FFF2-40B4-BE49-F238E27FC236}">
                <a16:creationId xmlns:a16="http://schemas.microsoft.com/office/drawing/2014/main" id="{8198703D-AE0F-48C0-8F25-021753E3A572}"/>
              </a:ext>
            </a:extLst>
          </p:cNvPr>
          <p:cNvSpPr>
            <a:spLocks noGrp="1"/>
          </p:cNvSpPr>
          <p:nvPr>
            <p:ph type="dt" sz="half" idx="10"/>
          </p:nvPr>
        </p:nvSpPr>
        <p:spPr/>
        <p:txBody>
          <a:bodyPr/>
          <a:lstStyle/>
          <a:p>
            <a:fld id="{493C72DE-F38D-4D7E-ABEE-EDA418349653}" type="datetime1">
              <a:rPr lang="en-US" smtClean="0"/>
              <a:t>12/3/2020</a:t>
            </a:fld>
            <a:endParaRPr lang="en-US"/>
          </a:p>
        </p:txBody>
      </p:sp>
      <p:sp>
        <p:nvSpPr>
          <p:cNvPr id="5" name="Slide Number Placeholder 4">
            <a:extLst>
              <a:ext uri="{FF2B5EF4-FFF2-40B4-BE49-F238E27FC236}">
                <a16:creationId xmlns:a16="http://schemas.microsoft.com/office/drawing/2014/main" id="{0D713CA9-0A4B-4ADC-B321-DD3B681BD1D4}"/>
              </a:ext>
            </a:extLst>
          </p:cNvPr>
          <p:cNvSpPr>
            <a:spLocks noGrp="1"/>
          </p:cNvSpPr>
          <p:nvPr>
            <p:ph type="sldNum" sz="quarter" idx="12"/>
          </p:nvPr>
        </p:nvSpPr>
        <p:spPr/>
        <p:txBody>
          <a:bodyPr/>
          <a:lstStyle/>
          <a:p>
            <a:fld id="{A3E92B6A-930D-4657-9C31-136ABF4FA0D0}" type="slidenum">
              <a:rPr lang="en-US" smtClean="0"/>
              <a:t>8</a:t>
            </a:fld>
            <a:endParaRPr lang="en-US"/>
          </a:p>
        </p:txBody>
      </p:sp>
    </p:spTree>
    <p:extLst>
      <p:ext uri="{BB962C8B-B14F-4D97-AF65-F5344CB8AC3E}">
        <p14:creationId xmlns:p14="http://schemas.microsoft.com/office/powerpoint/2010/main" val="239269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3" y="1109843"/>
            <a:ext cx="5788843" cy="539848"/>
          </a:xfrm>
          <a:solidFill>
            <a:schemeClr val="accent1">
              <a:lumMod val="20000"/>
              <a:lumOff val="80000"/>
            </a:schemeClr>
          </a:solidFill>
          <a:ln>
            <a:solidFill>
              <a:schemeClr val="accent1"/>
            </a:solidFill>
          </a:ln>
        </p:spPr>
        <p:txBody>
          <a:bodyPr>
            <a:normAutofit fontScale="90000"/>
          </a:bodyPr>
          <a:lstStyle/>
          <a:p>
            <a:pPr algn="ctr"/>
            <a:r>
              <a:rPr lang="en-IN" b="1"/>
              <a:t>Dairy plant hygiene</a:t>
            </a:r>
            <a:endParaRPr lang="en-US"/>
          </a:p>
        </p:txBody>
      </p:sp>
      <p:sp>
        <p:nvSpPr>
          <p:cNvPr id="3" name="Content Placeholder 2"/>
          <p:cNvSpPr>
            <a:spLocks noGrp="1"/>
          </p:cNvSpPr>
          <p:nvPr>
            <p:ph idx="1"/>
          </p:nvPr>
        </p:nvSpPr>
        <p:spPr>
          <a:xfrm>
            <a:off x="358219" y="1825624"/>
            <a:ext cx="11510127" cy="4883519"/>
          </a:xfrm>
          <a:ln>
            <a:solidFill>
              <a:schemeClr val="accent1"/>
            </a:solidFill>
          </a:ln>
        </p:spPr>
        <p:txBody>
          <a:bodyPr>
            <a:normAutofit/>
          </a:bodyPr>
          <a:lstStyle/>
          <a:p>
            <a:pPr algn="just"/>
            <a:r>
              <a:rPr lang="en-IN" sz="2000" b="1" dirty="0"/>
              <a:t>The </a:t>
            </a:r>
            <a:r>
              <a:rPr lang="en-IN" sz="2000" b="1" dirty="0">
                <a:solidFill>
                  <a:srgbClr val="FF0000"/>
                </a:solidFill>
              </a:rPr>
              <a:t>prerequisite</a:t>
            </a:r>
            <a:r>
              <a:rPr lang="en-IN" sz="2000" b="1" dirty="0"/>
              <a:t> for production of a high quality product is the </a:t>
            </a:r>
            <a:r>
              <a:rPr lang="en-IN" sz="2000" b="1" dirty="0">
                <a:solidFill>
                  <a:srgbClr val="FF0000"/>
                </a:solidFill>
              </a:rPr>
              <a:t>cleaning and sanitization of </a:t>
            </a:r>
            <a:r>
              <a:rPr lang="en-IN" sz="2000" b="1" dirty="0"/>
              <a:t>the milk and milk product contact surfaces, which </a:t>
            </a:r>
            <a:r>
              <a:rPr lang="en-IN" sz="2000" b="1" dirty="0">
                <a:solidFill>
                  <a:srgbClr val="FF0000"/>
                </a:solidFill>
              </a:rPr>
              <a:t>contributes to 60% of the total contamination</a:t>
            </a:r>
            <a:r>
              <a:rPr lang="en-IN" sz="2000" b="1" dirty="0"/>
              <a:t>. </a:t>
            </a:r>
          </a:p>
          <a:p>
            <a:pPr algn="just"/>
            <a:endParaRPr lang="en-IN" sz="2000" b="1" dirty="0"/>
          </a:p>
          <a:p>
            <a:pPr algn="just"/>
            <a:r>
              <a:rPr lang="en-IN" sz="2000" b="1" dirty="0"/>
              <a:t>Not only the dairy equipment should be clean but also the dairy plant atmosphere should be free from pathogens.</a:t>
            </a:r>
            <a:endParaRPr lang="en-US" sz="2000" b="1" dirty="0"/>
          </a:p>
          <a:p>
            <a:pPr algn="just"/>
            <a:endParaRPr lang="en-US" sz="2000" b="1" dirty="0"/>
          </a:p>
        </p:txBody>
      </p:sp>
      <p:pic>
        <p:nvPicPr>
          <p:cNvPr id="4098" name="Picture 2" descr="Image result for dairy plant hygi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16" y="3570514"/>
            <a:ext cx="10611292" cy="278583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1B961028-4781-47D6-9D52-12E57CDC21E0}"/>
              </a:ext>
            </a:extLst>
          </p:cNvPr>
          <p:cNvSpPr>
            <a:spLocks noGrp="1"/>
          </p:cNvSpPr>
          <p:nvPr>
            <p:ph type="dt" sz="half" idx="10"/>
          </p:nvPr>
        </p:nvSpPr>
        <p:spPr/>
        <p:txBody>
          <a:bodyPr/>
          <a:lstStyle/>
          <a:p>
            <a:fld id="{51B8120A-85C6-4719-9D0C-7A1F32CBA90C}" type="datetime1">
              <a:rPr lang="en-US" smtClean="0"/>
              <a:t>12/3/2020</a:t>
            </a:fld>
            <a:endParaRPr lang="en-US"/>
          </a:p>
        </p:txBody>
      </p:sp>
      <p:sp>
        <p:nvSpPr>
          <p:cNvPr id="6" name="Slide Number Placeholder 5">
            <a:extLst>
              <a:ext uri="{FF2B5EF4-FFF2-40B4-BE49-F238E27FC236}">
                <a16:creationId xmlns:a16="http://schemas.microsoft.com/office/drawing/2014/main" id="{DBC94F78-1B86-477B-B874-09D6B1716B8D}"/>
              </a:ext>
            </a:extLst>
          </p:cNvPr>
          <p:cNvSpPr>
            <a:spLocks noGrp="1"/>
          </p:cNvSpPr>
          <p:nvPr>
            <p:ph type="sldNum" sz="quarter" idx="12"/>
          </p:nvPr>
        </p:nvSpPr>
        <p:spPr/>
        <p:txBody>
          <a:bodyPr/>
          <a:lstStyle/>
          <a:p>
            <a:fld id="{A3E92B6A-930D-4657-9C31-136ABF4FA0D0}" type="slidenum">
              <a:rPr lang="en-US" smtClean="0"/>
              <a:t>9</a:t>
            </a:fld>
            <a:endParaRPr lang="en-US"/>
          </a:p>
        </p:txBody>
      </p:sp>
    </p:spTree>
    <p:extLst>
      <p:ext uri="{BB962C8B-B14F-4D97-AF65-F5344CB8AC3E}">
        <p14:creationId xmlns:p14="http://schemas.microsoft.com/office/powerpoint/2010/main" val="2658336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2585</Words>
  <Application>Microsoft Office PowerPoint</Application>
  <PresentationFormat>Widescreen</PresentationFormat>
  <Paragraphs>299</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Constantia</vt:lpstr>
      <vt:lpstr>Times New Roman</vt:lpstr>
      <vt:lpstr>Wingdings</vt:lpstr>
      <vt:lpstr>Wingdings 2</vt:lpstr>
      <vt:lpstr>Office Theme</vt:lpstr>
      <vt:lpstr>PowerPoint Presentation</vt:lpstr>
      <vt:lpstr>PowerPoint Presentation</vt:lpstr>
      <vt:lpstr>Predisposing factors that influence microbiological quality of milk at different stages of production and handling:</vt:lpstr>
      <vt:lpstr>PowerPoint Presentation</vt:lpstr>
      <vt:lpstr>PowerPoint Presentation</vt:lpstr>
      <vt:lpstr>PowerPoint Presentation</vt:lpstr>
      <vt:lpstr>PowerPoint Presentation</vt:lpstr>
      <vt:lpstr>PowerPoint Presentation</vt:lpstr>
      <vt:lpstr>Dairy plant hygiene</vt:lpstr>
      <vt:lpstr>The following factors influence the dairy plant hygiene:</vt:lpstr>
      <vt:lpstr>PowerPoint Presentation</vt:lpstr>
      <vt:lpstr>PowerPoint Presentation</vt:lpstr>
      <vt:lpstr>PowerPoint Presentation</vt:lpstr>
      <vt:lpstr>PowerPoint Presentation</vt:lpstr>
      <vt:lpstr>PowerPoint Presentation</vt:lpstr>
      <vt:lpstr>Hygienic control equipment</vt:lpstr>
      <vt:lpstr>PowerPoint Presentation</vt:lpstr>
      <vt:lpstr>PowerPoint Presentation</vt:lpstr>
      <vt:lpstr>Cleaning in place (CIP)</vt:lpstr>
      <vt:lpstr>HAZARD ANALYSIS AND CRITICAL CONTROL POINTS (HACCP) </vt:lpstr>
      <vt:lpstr>PowerPoint Presentation</vt:lpstr>
      <vt:lpstr>PowerPoint Presentation</vt:lpstr>
      <vt:lpstr>PowerPoint Presentation</vt:lpstr>
      <vt:lpstr>PowerPoint Presentation</vt:lpstr>
      <vt:lpstr>PowerPoint Presentation</vt:lpstr>
      <vt:lpstr>Prerequisite for HACCP</vt:lpstr>
      <vt:lpstr>SEVEN PRINCIPLES OF HACCP SYSTEM</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dranjayvet@gmail.com</dc:creator>
  <cp:lastModifiedBy>dranjayvet@gmail.com</cp:lastModifiedBy>
  <cp:revision>50</cp:revision>
  <dcterms:created xsi:type="dcterms:W3CDTF">2019-08-06T06:19:40Z</dcterms:created>
  <dcterms:modified xsi:type="dcterms:W3CDTF">2020-12-03T16:41:39Z</dcterms:modified>
</cp:coreProperties>
</file>