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4" r:id="rId2"/>
    <p:sldId id="270" r:id="rId3"/>
    <p:sldId id="271" r:id="rId4"/>
    <p:sldId id="272" r:id="rId5"/>
    <p:sldId id="260" r:id="rId6"/>
    <p:sldId id="261" r:id="rId7"/>
    <p:sldId id="262" r:id="rId8"/>
    <p:sldId id="263" r:id="rId9"/>
    <p:sldId id="264" r:id="rId10"/>
    <p:sldId id="265" r:id="rId11"/>
    <p:sldId id="266" r:id="rId12"/>
    <p:sldId id="267" r:id="rId13"/>
    <p:sldId id="268"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131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DADD80B-1779-4F83-AB76-1DFED25126C5}" type="datetimeFigureOut">
              <a:rPr lang="en-US" smtClean="0"/>
              <a:t>12/1/2020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871F8FC-921F-4C5A-BCA4-3A2A98AC2D0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ADD80B-1779-4F83-AB76-1DFED25126C5}"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1F8FC-921F-4C5A-BCA4-3A2A98AC2D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ADD80B-1779-4F83-AB76-1DFED25126C5}"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1F8FC-921F-4C5A-BCA4-3A2A98AC2D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ADD80B-1779-4F83-AB76-1DFED25126C5}"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1F8FC-921F-4C5A-BCA4-3A2A98AC2D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ADD80B-1779-4F83-AB76-1DFED25126C5}"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1F8FC-921F-4C5A-BCA4-3A2A98AC2D0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ADD80B-1779-4F83-AB76-1DFED25126C5}"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1F8FC-921F-4C5A-BCA4-3A2A98AC2D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ADD80B-1779-4F83-AB76-1DFED25126C5}"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71F8FC-921F-4C5A-BCA4-3A2A98AC2D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ADD80B-1779-4F83-AB76-1DFED25126C5}"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71F8FC-921F-4C5A-BCA4-3A2A98AC2D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ADD80B-1779-4F83-AB76-1DFED25126C5}"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71F8FC-921F-4C5A-BCA4-3A2A98AC2D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ADD80B-1779-4F83-AB76-1DFED25126C5}"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1F8FC-921F-4C5A-BCA4-3A2A98AC2D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ADD80B-1779-4F83-AB76-1DFED25126C5}"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871F8FC-921F-4C5A-BCA4-3A2A98AC2D0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ADD80B-1779-4F83-AB76-1DFED25126C5}" type="datetimeFigureOut">
              <a:rPr lang="en-US" smtClean="0"/>
              <a:t>12/1/2020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871F8FC-921F-4C5A-BCA4-3A2A98AC2D0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354088"/>
            <a:ext cx="8229600" cy="1440160"/>
          </a:xfrm>
        </p:spPr>
        <p:txBody>
          <a:bodyPr>
            <a:normAutofit fontScale="90000"/>
          </a:bodyPr>
          <a:lstStyle/>
          <a:p>
            <a:pPr algn="ct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r>
              <a:rPr lang="en-US" sz="3600" dirty="0" smtClean="0">
                <a:latin typeface="Times New Roman" pitchFamily="18" charset="0"/>
                <a:cs typeface="Times New Roman" pitchFamily="18" charset="0"/>
              </a:rPr>
              <a:t> Veterolegal Pathology</a:t>
            </a:r>
            <a:br>
              <a:rPr lang="en-US" sz="3600" dirty="0" smtClean="0">
                <a:latin typeface="Times New Roman" pitchFamily="18" charset="0"/>
                <a:cs typeface="Times New Roman" pitchFamily="18" charset="0"/>
              </a:rPr>
            </a:b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Euthanasia  </a:t>
            </a:r>
            <a:r>
              <a:rPr lang="en-GB" sz="3600" dirty="0">
                <a:latin typeface="Times New Roman" panose="02020603050405020304" pitchFamily="18" charset="0"/>
                <a:cs typeface="Times New Roman" panose="02020603050405020304" pitchFamily="18" charset="0"/>
              </a:rPr>
              <a:t/>
            </a:r>
            <a:br>
              <a:rPr lang="en-GB" sz="3600" dirty="0">
                <a:latin typeface="Times New Roman" panose="02020603050405020304" pitchFamily="18" charset="0"/>
                <a:cs typeface="Times New Roman" panose="02020603050405020304" pitchFamily="18" charset="0"/>
              </a:rPr>
            </a:br>
            <a:endParaRPr lang="en-GB" sz="3600" dirty="0"/>
          </a:p>
        </p:txBody>
      </p:sp>
      <p:sp>
        <p:nvSpPr>
          <p:cNvPr id="3" name="Content Placeholder 2"/>
          <p:cNvSpPr>
            <a:spLocks noGrp="1"/>
          </p:cNvSpPr>
          <p:nvPr>
            <p:ph idx="1"/>
          </p:nvPr>
        </p:nvSpPr>
        <p:spPr>
          <a:xfrm>
            <a:off x="457200" y="2852936"/>
            <a:ext cx="8229600" cy="2880320"/>
          </a:xfrm>
        </p:spPr>
        <p:txBody>
          <a:bodyPr/>
          <a:lstStyle/>
          <a:p>
            <a:pPr marL="0" indent="0">
              <a:lnSpc>
                <a:spcPct val="90000"/>
              </a:lnSpc>
              <a:buNone/>
            </a:pPr>
            <a:r>
              <a:rPr lang="en-GB" altLang="en-US" b="1" dirty="0" smtClean="0">
                <a:latin typeface="Times New Roman" panose="02020603050405020304" pitchFamily="18" charset="0"/>
                <a:cs typeface="Times New Roman" panose="02020603050405020304" pitchFamily="18" charset="0"/>
              </a:rPr>
              <a:t>    </a:t>
            </a:r>
            <a:r>
              <a:rPr lang="en-GB" altLang="en-US" sz="2400" b="1" dirty="0" smtClean="0">
                <a:solidFill>
                  <a:schemeClr val="tx2"/>
                </a:solidFill>
                <a:latin typeface="Times New Roman" panose="02020603050405020304" pitchFamily="18" charset="0"/>
                <a:cs typeface="Times New Roman" panose="02020603050405020304" pitchFamily="18" charset="0"/>
              </a:rPr>
              <a:t>Presented </a:t>
            </a:r>
            <a:r>
              <a:rPr lang="en-GB" altLang="en-US" sz="2400" b="1" dirty="0">
                <a:solidFill>
                  <a:schemeClr val="tx2"/>
                </a:solidFill>
                <a:latin typeface="Times New Roman" panose="02020603050405020304" pitchFamily="18" charset="0"/>
                <a:cs typeface="Times New Roman" panose="02020603050405020304" pitchFamily="18" charset="0"/>
              </a:rPr>
              <a:t>by</a:t>
            </a:r>
          </a:p>
          <a:p>
            <a:pPr marL="0" indent="0">
              <a:lnSpc>
                <a:spcPct val="90000"/>
              </a:lnSpc>
              <a:buNone/>
            </a:pPr>
            <a:r>
              <a:rPr lang="en-GB" altLang="en-US" sz="2400" b="1" i="1" dirty="0" smtClean="0">
                <a:solidFill>
                  <a:schemeClr val="tx2"/>
                </a:solidFill>
                <a:latin typeface="Times New Roman" panose="02020603050405020304" pitchFamily="18" charset="0"/>
                <a:cs typeface="Times New Roman" panose="02020603050405020304" pitchFamily="18" charset="0"/>
              </a:rPr>
              <a:t>    Dr.Imran </a:t>
            </a:r>
            <a:r>
              <a:rPr lang="en-GB" altLang="en-US" sz="2400" b="1" i="1" dirty="0">
                <a:solidFill>
                  <a:schemeClr val="tx2"/>
                </a:solidFill>
                <a:latin typeface="Times New Roman" panose="02020603050405020304" pitchFamily="18" charset="0"/>
                <a:cs typeface="Times New Roman" panose="02020603050405020304" pitchFamily="18" charset="0"/>
              </a:rPr>
              <a:t>Ali </a:t>
            </a:r>
          </a:p>
          <a:p>
            <a:pPr marL="0" indent="0">
              <a:lnSpc>
                <a:spcPct val="90000"/>
              </a:lnSpc>
              <a:buNone/>
            </a:pPr>
            <a:r>
              <a:rPr lang="en-GB" altLang="en-US" sz="2400" b="1" dirty="0" smtClean="0">
                <a:solidFill>
                  <a:schemeClr val="tx2"/>
                </a:solidFill>
                <a:latin typeface="Times New Roman" panose="02020603050405020304" pitchFamily="18" charset="0"/>
                <a:cs typeface="Times New Roman" panose="02020603050405020304" pitchFamily="18" charset="0"/>
              </a:rPr>
              <a:t>    Asst</a:t>
            </a:r>
            <a:r>
              <a:rPr lang="en-GB" altLang="en-US" sz="2400" b="1" dirty="0">
                <a:solidFill>
                  <a:schemeClr val="tx2"/>
                </a:solidFill>
                <a:latin typeface="Times New Roman" panose="02020603050405020304" pitchFamily="18" charset="0"/>
                <a:cs typeface="Times New Roman" panose="02020603050405020304" pitchFamily="18" charset="0"/>
              </a:rPr>
              <a:t>. Professor Veterinary Pathology</a:t>
            </a:r>
          </a:p>
          <a:p>
            <a:pPr marL="0" indent="0">
              <a:lnSpc>
                <a:spcPct val="90000"/>
              </a:lnSpc>
              <a:buNone/>
            </a:pPr>
            <a:r>
              <a:rPr lang="en-GB" altLang="en-US" sz="2400" b="1" dirty="0" smtClean="0">
                <a:solidFill>
                  <a:schemeClr val="tx2"/>
                </a:solidFill>
                <a:latin typeface="Times New Roman" panose="02020603050405020304" pitchFamily="18" charset="0"/>
                <a:cs typeface="Times New Roman" panose="02020603050405020304" pitchFamily="18" charset="0"/>
              </a:rPr>
              <a:t>    Bihar </a:t>
            </a:r>
            <a:r>
              <a:rPr lang="en-GB" altLang="en-US" sz="2400" b="1" dirty="0">
                <a:solidFill>
                  <a:schemeClr val="tx2"/>
                </a:solidFill>
                <a:latin typeface="Times New Roman" panose="02020603050405020304" pitchFamily="18" charset="0"/>
                <a:cs typeface="Times New Roman" panose="02020603050405020304" pitchFamily="18" charset="0"/>
              </a:rPr>
              <a:t>Veterinary College Patna-14 </a:t>
            </a:r>
          </a:p>
          <a:p>
            <a:endParaRPr lang="en-GB" dirty="0"/>
          </a:p>
        </p:txBody>
      </p:sp>
      <p:pic>
        <p:nvPicPr>
          <p:cNvPr id="4" name="Picture 7" descr="C:\Users\Imran\Desktop\download.jpg"/>
          <p:cNvPicPr>
            <a:picLocks noChangeAspect="1" noChangeArrowheads="1"/>
          </p:cNvPicPr>
          <p:nvPr/>
        </p:nvPicPr>
        <p:blipFill>
          <a:blip r:embed="rId2"/>
          <a:srcRect/>
          <a:stretch>
            <a:fillRect/>
          </a:stretch>
        </p:blipFill>
        <p:spPr bwMode="auto">
          <a:xfrm>
            <a:off x="246312" y="152400"/>
            <a:ext cx="1524000" cy="1066800"/>
          </a:xfrm>
          <a:prstGeom prst="rect">
            <a:avLst/>
          </a:prstGeom>
          <a:noFill/>
        </p:spPr>
      </p:pic>
      <p:pic>
        <p:nvPicPr>
          <p:cNvPr id="5" name="Picture 3"/>
          <p:cNvPicPr>
            <a:picLocks noChangeAspect="1" noChangeArrowheads="1"/>
          </p:cNvPicPr>
          <p:nvPr/>
        </p:nvPicPr>
        <p:blipFill>
          <a:blip r:embed="rId3"/>
          <a:srcRect/>
          <a:stretch>
            <a:fillRect/>
          </a:stretch>
        </p:blipFill>
        <p:spPr bwMode="auto">
          <a:xfrm>
            <a:off x="7659413" y="152400"/>
            <a:ext cx="1447801" cy="990600"/>
          </a:xfrm>
          <a:prstGeom prst="rect">
            <a:avLst/>
          </a:prstGeom>
          <a:noFill/>
          <a:ln w="9525">
            <a:noFill/>
            <a:miter lim="800000"/>
            <a:headEnd/>
            <a:tailEnd/>
          </a:ln>
          <a:effectLst/>
        </p:spPr>
      </p:pic>
    </p:spTree>
    <p:extLst>
      <p:ext uri="{BB962C8B-B14F-4D97-AF65-F5344CB8AC3E}">
        <p14:creationId xmlns:p14="http://schemas.microsoft.com/office/powerpoint/2010/main" val="4065145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Times New Roman" pitchFamily="18" charset="0"/>
                <a:cs typeface="Times New Roman" pitchFamily="18" charset="0"/>
              </a:rPr>
              <a:t>NON-INHALANT AGENTS</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r>
              <a:rPr lang="en-US" sz="2000" dirty="0" smtClean="0">
                <a:latin typeface="Times New Roman" pitchFamily="18" charset="0"/>
                <a:cs typeface="Times New Roman" pitchFamily="18" charset="0"/>
              </a:rPr>
              <a:t>A) </a:t>
            </a:r>
            <a:r>
              <a:rPr lang="en-US" sz="2000" dirty="0" smtClean="0">
                <a:solidFill>
                  <a:schemeClr val="tx2"/>
                </a:solidFill>
                <a:latin typeface="Times New Roman" pitchFamily="18" charset="0"/>
                <a:cs typeface="Times New Roman" pitchFamily="18" charset="0"/>
              </a:rPr>
              <a:t>Barbiturates: - Any of the </a:t>
            </a:r>
            <a:r>
              <a:rPr lang="en-US" sz="2000" dirty="0" err="1" smtClean="0">
                <a:solidFill>
                  <a:schemeClr val="tx2"/>
                </a:solidFill>
                <a:latin typeface="Times New Roman" pitchFamily="18" charset="0"/>
                <a:cs typeface="Times New Roman" pitchFamily="18" charset="0"/>
              </a:rPr>
              <a:t>Barbituric</a:t>
            </a:r>
            <a:r>
              <a:rPr lang="en-US" sz="2000" dirty="0" smtClean="0">
                <a:solidFill>
                  <a:schemeClr val="tx2"/>
                </a:solidFill>
                <a:latin typeface="Times New Roman" pitchFamily="18" charset="0"/>
                <a:cs typeface="Times New Roman" pitchFamily="18" charset="0"/>
              </a:rPr>
              <a:t> acid derivatives can be used in excessive dosage to produce euthanasia of individual dogs, cats, and other small animals. The barbiturates are generally given intravenously for the purpose of euthanasia.</a:t>
            </a:r>
          </a:p>
          <a:p>
            <a:pPr algn="just">
              <a:buNone/>
            </a:pPr>
            <a:r>
              <a:rPr lang="en-US" sz="2000" dirty="0" smtClean="0">
                <a:solidFill>
                  <a:schemeClr val="tx2"/>
                </a:solidFill>
                <a:latin typeface="Times New Roman" pitchFamily="18" charset="0"/>
                <a:cs typeface="Times New Roman" pitchFamily="18" charset="0"/>
              </a:rPr>
              <a:t>B) Chloral Hydrate: - Chloral hydrate is used for euthanasia in large animals. It fatally depresses the respiratory centers. It is not recommended for use in small animals because of its slow action and death is preceded by unpleasant manifestations such as crying, muscular spasms and gasping.</a:t>
            </a:r>
          </a:p>
          <a:p>
            <a:pPr algn="just">
              <a:buNone/>
            </a:pPr>
            <a:r>
              <a:rPr lang="en-US" sz="2000" dirty="0" smtClean="0">
                <a:solidFill>
                  <a:schemeClr val="tx2"/>
                </a:solidFill>
                <a:latin typeface="Times New Roman" pitchFamily="18" charset="0"/>
                <a:cs typeface="Times New Roman" pitchFamily="18" charset="0"/>
              </a:rPr>
              <a:t>C) Strychnine: - Strychnine in any form should not be used for euthanasia for any animal. It increases the excitability produces violent muscular contractions. The convulsion produces excruciating pain.</a:t>
            </a:r>
          </a:p>
          <a:p>
            <a:pPr algn="just">
              <a:buNone/>
            </a:pPr>
            <a:r>
              <a:rPr lang="en-US" sz="2000" dirty="0" smtClean="0">
                <a:solidFill>
                  <a:schemeClr val="tx2"/>
                </a:solidFill>
                <a:latin typeface="Times New Roman" pitchFamily="18" charset="0"/>
                <a:cs typeface="Times New Roman" pitchFamily="18" charset="0"/>
              </a:rPr>
              <a:t>D) Hydrocyanic Acid: - Hydrocyanic acid causes </a:t>
            </a:r>
            <a:r>
              <a:rPr lang="en-US" sz="2000" dirty="0" err="1" smtClean="0">
                <a:solidFill>
                  <a:schemeClr val="tx2"/>
                </a:solidFill>
                <a:latin typeface="Times New Roman" pitchFamily="18" charset="0"/>
                <a:cs typeface="Times New Roman" pitchFamily="18" charset="0"/>
              </a:rPr>
              <a:t>histotoxic</a:t>
            </a:r>
            <a:r>
              <a:rPr lang="en-US" sz="2000" dirty="0" smtClean="0">
                <a:solidFill>
                  <a:schemeClr val="tx2"/>
                </a:solidFill>
                <a:latin typeface="Times New Roman" pitchFamily="18" charset="0"/>
                <a:cs typeface="Times New Roman" pitchFamily="18" charset="0"/>
              </a:rPr>
              <a:t> and paralysis of the tissues enzyme system. Death appears to be painful. It produces muscular </a:t>
            </a:r>
            <a:r>
              <a:rPr lang="en-US" sz="2000" dirty="0" err="1" smtClean="0">
                <a:solidFill>
                  <a:schemeClr val="tx2"/>
                </a:solidFill>
                <a:latin typeface="Times New Roman" pitchFamily="18" charset="0"/>
                <a:cs typeface="Times New Roman" pitchFamily="18" charset="0"/>
              </a:rPr>
              <a:t>tetany</a:t>
            </a:r>
            <a:r>
              <a:rPr lang="en-US" sz="2000" dirty="0" smtClean="0">
                <a:solidFill>
                  <a:schemeClr val="tx2"/>
                </a:solidFill>
                <a:latin typeface="Times New Roman" pitchFamily="18" charset="0"/>
                <a:cs typeface="Times New Roman" pitchFamily="18" charset="0"/>
              </a:rPr>
              <a:t> and the animal cries loudly before becoming unconscious. Hydrocyanic acid is not recommended for euthanasia.</a:t>
            </a:r>
          </a:p>
          <a:p>
            <a:pPr algn="just">
              <a:buNone/>
            </a:pPr>
            <a:endParaRPr lang="en-US" sz="2000" dirty="0">
              <a:solidFill>
                <a:schemeClr val="tx2"/>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3966"/>
          </a:xfrm>
        </p:spPr>
        <p:txBody>
          <a:bodyPr>
            <a:normAutofit fontScale="90000"/>
          </a:bodyPr>
          <a:lstStyle/>
          <a:p>
            <a:r>
              <a:rPr lang="en-US" dirty="0" smtClean="0"/>
              <a:t>-</a:t>
            </a:r>
            <a:br>
              <a:rPr lang="en-US" dirty="0" smtClean="0"/>
            </a:br>
            <a:endParaRPr lang="en-US" dirty="0"/>
          </a:p>
        </p:txBody>
      </p:sp>
      <p:sp>
        <p:nvSpPr>
          <p:cNvPr id="3" name="Content Placeholder 2"/>
          <p:cNvSpPr>
            <a:spLocks noGrp="1"/>
          </p:cNvSpPr>
          <p:nvPr>
            <p:ph idx="1"/>
          </p:nvPr>
        </p:nvSpPr>
        <p:spPr>
          <a:xfrm>
            <a:off x="457200" y="214290"/>
            <a:ext cx="8229600" cy="5911873"/>
          </a:xfrm>
        </p:spPr>
        <p:txBody>
          <a:bodyPr>
            <a:normAutofit/>
          </a:bodyPr>
          <a:lstStyle/>
          <a:p>
            <a:pPr marL="514350" indent="-514350" algn="just">
              <a:buNone/>
            </a:pPr>
            <a:r>
              <a:rPr lang="en-US" sz="2000" dirty="0" smtClean="0">
                <a:latin typeface="Times New Roman" pitchFamily="18" charset="0"/>
                <a:cs typeface="Times New Roman" pitchFamily="18" charset="0"/>
              </a:rPr>
              <a:t>E) </a:t>
            </a:r>
            <a:r>
              <a:rPr lang="en-US" sz="2000" dirty="0" smtClean="0">
                <a:solidFill>
                  <a:schemeClr val="tx2"/>
                </a:solidFill>
                <a:latin typeface="Times New Roman" pitchFamily="18" charset="0"/>
                <a:cs typeface="Times New Roman" pitchFamily="18" charset="0"/>
              </a:rPr>
              <a:t>Magnesium Sulphate: - Magnesium </a:t>
            </a:r>
            <a:r>
              <a:rPr lang="en-US" sz="2000" dirty="0" err="1" smtClean="0">
                <a:solidFill>
                  <a:schemeClr val="tx2"/>
                </a:solidFill>
                <a:latin typeface="Times New Roman" pitchFamily="18" charset="0"/>
                <a:cs typeface="Times New Roman" pitchFamily="18" charset="0"/>
              </a:rPr>
              <a:t>sulphate</a:t>
            </a:r>
            <a:r>
              <a:rPr lang="en-US" sz="2000" dirty="0" smtClean="0">
                <a:solidFill>
                  <a:schemeClr val="tx2"/>
                </a:solidFill>
                <a:latin typeface="Times New Roman" pitchFamily="18" charset="0"/>
                <a:cs typeface="Times New Roman" pitchFamily="18" charset="0"/>
              </a:rPr>
              <a:t> can be used to produce  euthanasia in both small and large animals. The magnesium ion depresses all parts of the central nervous system and unconsciousness occurs prior to fatal respiratory paralysis.</a:t>
            </a:r>
          </a:p>
          <a:p>
            <a:pPr marL="514350" indent="-514350" algn="just">
              <a:buNone/>
            </a:pPr>
            <a:r>
              <a:rPr lang="en-US" sz="2000" dirty="0" smtClean="0">
                <a:solidFill>
                  <a:schemeClr val="tx2"/>
                </a:solidFill>
                <a:latin typeface="Times New Roman" pitchFamily="18" charset="0"/>
                <a:cs typeface="Times New Roman" pitchFamily="18" charset="0"/>
              </a:rPr>
              <a:t>F)  Curariform Drugs: - The use of curariform drugs has been suggested for euthanasia. These drugs produce death by immobilising the respiratory muscles. There is no depressant action on brain. The use of these drugs to produce euthanasia is not recommended.</a:t>
            </a:r>
          </a:p>
          <a:p>
            <a:pPr marL="514350" indent="-514350" algn="just">
              <a:buNone/>
            </a:pPr>
            <a:r>
              <a:rPr lang="en-US" sz="2000" dirty="0" smtClean="0">
                <a:solidFill>
                  <a:schemeClr val="tx2"/>
                </a:solidFill>
                <a:latin typeface="Times New Roman" pitchFamily="18" charset="0"/>
                <a:cs typeface="Times New Roman" pitchFamily="18" charset="0"/>
              </a:rPr>
              <a:t> </a:t>
            </a:r>
            <a:endParaRPr lang="en-US" sz="2000" dirty="0">
              <a:solidFill>
                <a:schemeClr val="tx2"/>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Times New Roman" pitchFamily="18" charset="0"/>
                <a:cs typeface="Times New Roman" pitchFamily="18" charset="0"/>
              </a:rPr>
              <a:t>PHYSICAL METHODS</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457200" indent="-457200" algn="just">
              <a:buAutoNum type="alphaUcParenR"/>
            </a:pPr>
            <a:r>
              <a:rPr lang="en-US" sz="2000" dirty="0" smtClean="0">
                <a:solidFill>
                  <a:schemeClr val="tx2"/>
                </a:solidFill>
                <a:latin typeface="Times New Roman" pitchFamily="18" charset="0"/>
                <a:cs typeface="Times New Roman" pitchFamily="18" charset="0"/>
              </a:rPr>
              <a:t>Electrocution:-  Electrocution as a form of euthanasia has been used for various species of animals. Originally, only the simplest apparatus was used. The usual procedure for electrical destruction of cats to pass on alternating current from the fore feet to hind feet for about one minute, with open-circuit voltage of 500 to 1000  volts.</a:t>
            </a:r>
          </a:p>
          <a:p>
            <a:pPr marL="857250" lvl="1" indent="-457200" algn="just">
              <a:buNone/>
            </a:pPr>
            <a:r>
              <a:rPr lang="en-US" sz="2000" dirty="0" smtClean="0">
                <a:solidFill>
                  <a:schemeClr val="tx2"/>
                </a:solidFill>
                <a:latin typeface="Times New Roman" pitchFamily="18" charset="0"/>
                <a:cs typeface="Times New Roman" pitchFamily="18" charset="0"/>
              </a:rPr>
              <a:t>       Experiments in dogs and in man have shown the necessity of directing the electrical current through the brain in order to produce unconsciousness. </a:t>
            </a:r>
          </a:p>
          <a:p>
            <a:pPr marL="857250" lvl="1" indent="-457200" algn="just">
              <a:buNone/>
            </a:pPr>
            <a:r>
              <a:rPr lang="en-US" sz="2000" dirty="0" smtClean="0">
                <a:solidFill>
                  <a:schemeClr val="tx2"/>
                </a:solidFill>
                <a:latin typeface="Times New Roman" pitchFamily="18" charset="0"/>
                <a:cs typeface="Times New Roman" pitchFamily="18" charset="0"/>
              </a:rPr>
              <a:t>B) Shooting:-  Accurate and careful shooting is the most humane and the most rapid method of euthanasia. Almost any gun that fires a projectile can be used. A shotgun is preferable to a riffle. The target point for the most species can be located by drawing imaginary lines from each ear to the opposite eye.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Times New Roman" pitchFamily="18" charset="0"/>
                <a:cs typeface="Times New Roman" pitchFamily="18" charset="0"/>
              </a:rPr>
              <a:t>CONSENT FORM FOR EUTHANASIA</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buNone/>
            </a:pPr>
            <a:r>
              <a:rPr lang="en-US" sz="1600" dirty="0" smtClean="0">
                <a:latin typeface="Times New Roman" pitchFamily="18" charset="0"/>
                <a:cs typeface="Times New Roman" pitchFamily="18" charset="0"/>
              </a:rPr>
              <a:t>Species ………….	Sex ………….	Age …………</a:t>
            </a:r>
          </a:p>
          <a:p>
            <a:pPr>
              <a:buNone/>
            </a:pPr>
            <a:r>
              <a:rPr lang="en-US" sz="1600" dirty="0" smtClean="0">
                <a:latin typeface="Times New Roman" pitchFamily="18" charset="0"/>
                <a:cs typeface="Times New Roman" pitchFamily="18" charset="0"/>
              </a:rPr>
              <a:t>Breed …………..	</a:t>
            </a:r>
            <a:r>
              <a:rPr lang="en-US" sz="1600" dirty="0" err="1" smtClean="0">
                <a:latin typeface="Times New Roman" pitchFamily="18" charset="0"/>
                <a:cs typeface="Times New Roman" pitchFamily="18" charset="0"/>
              </a:rPr>
              <a:t>Colour</a:t>
            </a:r>
            <a:r>
              <a:rPr lang="en-US" sz="1600" dirty="0" smtClean="0">
                <a:latin typeface="Times New Roman" pitchFamily="18" charset="0"/>
                <a:cs typeface="Times New Roman" pitchFamily="18" charset="0"/>
              </a:rPr>
              <a:t> ……….	Identification Marks …………</a:t>
            </a:r>
          </a:p>
          <a:p>
            <a:pPr>
              <a:buNone/>
            </a:pPr>
            <a:r>
              <a:rPr lang="en-US" sz="1600" dirty="0" smtClean="0">
                <a:latin typeface="Times New Roman" pitchFamily="18" charset="0"/>
                <a:cs typeface="Times New Roman" pitchFamily="18" charset="0"/>
              </a:rPr>
              <a:t>………………………………………………………………………………..</a:t>
            </a:r>
          </a:p>
          <a:p>
            <a:pPr>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I, the undersigned, do hereby certify that I am owner (duly </a:t>
            </a:r>
            <a:r>
              <a:rPr lang="en-US" sz="1600" dirty="0" err="1" smtClean="0">
                <a:latin typeface="Times New Roman" pitchFamily="18" charset="0"/>
                <a:cs typeface="Times New Roman" pitchFamily="18" charset="0"/>
              </a:rPr>
              <a:t>authorised</a:t>
            </a:r>
            <a:r>
              <a:rPr lang="en-US" sz="1600" dirty="0" smtClean="0">
                <a:latin typeface="Times New Roman" pitchFamily="18" charset="0"/>
                <a:cs typeface="Times New Roman" pitchFamily="18" charset="0"/>
              </a:rPr>
              <a:t> agent for the owner) of the above mentioned animal, that I do hereby given the veterinarians of the …………..  ( Name of the Veterinary Hospital)</a:t>
            </a:r>
          </a:p>
          <a:p>
            <a:pPr>
              <a:buNone/>
            </a:pPr>
            <a:endParaRPr lang="en-US" sz="1600" dirty="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Place …………			……………………………………..</a:t>
            </a:r>
          </a:p>
          <a:p>
            <a:pPr>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(Signature of the owner or authorized agent)</a:t>
            </a:r>
          </a:p>
          <a:p>
            <a:pPr>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Name ……………….</a:t>
            </a:r>
          </a:p>
          <a:p>
            <a:pPr>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Address ……………</a:t>
            </a:r>
          </a:p>
          <a:p>
            <a:pPr>
              <a:buNone/>
            </a:pPr>
            <a:r>
              <a:rPr lang="en-US" sz="1600" dirty="0" smtClean="0">
                <a:latin typeface="Times New Roman" pitchFamily="18" charset="0"/>
                <a:cs typeface="Times New Roman" pitchFamily="18" charset="0"/>
              </a:rPr>
              <a:t>___________________________________________________________________________</a:t>
            </a:r>
          </a:p>
          <a:p>
            <a:pPr>
              <a:buNone/>
            </a:pPr>
            <a:r>
              <a:rPr lang="en-US" sz="1600" dirty="0" smtClean="0">
                <a:latin typeface="Times New Roman" pitchFamily="18" charset="0"/>
                <a:cs typeface="Times New Roman" pitchFamily="18" charset="0"/>
              </a:rPr>
              <a:t>(To be filled-in by the Veterinary Doctor)</a:t>
            </a:r>
          </a:p>
          <a:p>
            <a:pPr>
              <a:buNone/>
            </a:pPr>
            <a:r>
              <a:rPr lang="en-US" sz="1600" dirty="0" smtClean="0">
                <a:latin typeface="Times New Roman" pitchFamily="18" charset="0"/>
                <a:cs typeface="Times New Roman" pitchFamily="18" charset="0"/>
              </a:rPr>
              <a:t>Mode of euthanasia …………………</a:t>
            </a:r>
          </a:p>
          <a:p>
            <a:pPr>
              <a:buNone/>
            </a:pPr>
            <a:r>
              <a:rPr lang="en-US" sz="1600" dirty="0" smtClean="0">
                <a:latin typeface="Times New Roman" pitchFamily="18" charset="0"/>
                <a:cs typeface="Times New Roman" pitchFamily="18" charset="0"/>
              </a:rPr>
              <a:t>Mode of disposal of carcass …………….</a:t>
            </a:r>
          </a:p>
          <a:p>
            <a:pPr>
              <a:buNone/>
            </a:pPr>
            <a:r>
              <a:rPr lang="en-US" sz="1600" dirty="0" smtClean="0">
                <a:latin typeface="Times New Roman" pitchFamily="18" charset="0"/>
                <a:cs typeface="Times New Roman" pitchFamily="18" charset="0"/>
              </a:rPr>
              <a:t>Date ………..				Signature of Doctor ………..</a:t>
            </a:r>
          </a:p>
          <a:p>
            <a:pPr>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Seal</a:t>
            </a:r>
          </a:p>
          <a:p>
            <a:pPr>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Registration No. ……….</a:t>
            </a:r>
            <a:endParaRPr lang="en-US" sz="16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ctr">
              <a:buNone/>
            </a:pPr>
            <a:endParaRPr lang="en-GB" sz="2000" dirty="0" smtClean="0">
              <a:solidFill>
                <a:srgbClr val="92D050"/>
              </a:solidFill>
              <a:latin typeface="Times New Roman" panose="02020603050405020304" pitchFamily="18" charset="0"/>
              <a:cs typeface="Times New Roman" panose="02020603050405020304" pitchFamily="18" charset="0"/>
            </a:endParaRPr>
          </a:p>
          <a:p>
            <a:pPr algn="ctr">
              <a:buNone/>
            </a:pPr>
            <a:endParaRPr lang="en-GB" sz="2000" dirty="0">
              <a:solidFill>
                <a:srgbClr val="92D050"/>
              </a:solidFill>
              <a:latin typeface="Times New Roman" panose="02020603050405020304" pitchFamily="18" charset="0"/>
              <a:cs typeface="Times New Roman" panose="02020603050405020304" pitchFamily="18" charset="0"/>
            </a:endParaRPr>
          </a:p>
          <a:p>
            <a:pPr algn="ctr">
              <a:buNone/>
            </a:pPr>
            <a:endParaRPr lang="en-GB" sz="2000" dirty="0" smtClean="0">
              <a:solidFill>
                <a:srgbClr val="92D050"/>
              </a:solidFill>
              <a:latin typeface="Times New Roman" panose="02020603050405020304" pitchFamily="18" charset="0"/>
              <a:cs typeface="Times New Roman" panose="02020603050405020304" pitchFamily="18" charset="0"/>
            </a:endParaRPr>
          </a:p>
          <a:p>
            <a:pPr algn="ctr">
              <a:buNone/>
            </a:pPr>
            <a:r>
              <a:rPr lang="en-GB" sz="2000" dirty="0" smtClean="0">
                <a:solidFill>
                  <a:srgbClr val="92D050"/>
                </a:solidFill>
                <a:latin typeface="Times New Roman" panose="02020603050405020304" pitchFamily="18" charset="0"/>
                <a:cs typeface="Times New Roman" panose="02020603050405020304" pitchFamily="18" charset="0"/>
              </a:rPr>
              <a:t>THE </a:t>
            </a:r>
            <a:r>
              <a:rPr lang="en-GB" sz="2000" dirty="0">
                <a:solidFill>
                  <a:srgbClr val="92D050"/>
                </a:solidFill>
                <a:latin typeface="Times New Roman" panose="02020603050405020304" pitchFamily="18" charset="0"/>
                <a:cs typeface="Times New Roman" panose="02020603050405020304" pitchFamily="18" charset="0"/>
              </a:rPr>
              <a:t>END</a:t>
            </a:r>
          </a:p>
          <a:p>
            <a:pPr algn="ctr">
              <a:buNone/>
            </a:pPr>
            <a:r>
              <a:rPr lang="en-GB" sz="1600" i="1" dirty="0">
                <a:latin typeface="Times New Roman" panose="02020603050405020304" pitchFamily="18" charset="0"/>
                <a:cs typeface="Times New Roman" panose="02020603050405020304" pitchFamily="18" charset="0"/>
              </a:rPr>
              <a:t>The resources available on </a:t>
            </a:r>
            <a:r>
              <a:rPr lang="en-GB" sz="1600" i="1" dirty="0" smtClean="0">
                <a:latin typeface="Times New Roman" panose="02020603050405020304" pitchFamily="18" charset="0"/>
                <a:cs typeface="Times New Roman" panose="02020603050405020304" pitchFamily="18" charset="0"/>
              </a:rPr>
              <a:t>book chapter </a:t>
            </a:r>
            <a:r>
              <a:rPr lang="en-GB" sz="1600" i="1" dirty="0">
                <a:latin typeface="Times New Roman" panose="02020603050405020304" pitchFamily="18" charset="0"/>
                <a:cs typeface="Times New Roman" panose="02020603050405020304" pitchFamily="18" charset="0"/>
              </a:rPr>
              <a:t>and used for the purpose of teaching </a:t>
            </a:r>
            <a:r>
              <a:rPr lang="en-GB" sz="1600" i="1" dirty="0" smtClean="0">
                <a:latin typeface="Times New Roman" panose="02020603050405020304" pitchFamily="18" charset="0"/>
                <a:cs typeface="Times New Roman" panose="02020603050405020304" pitchFamily="18" charset="0"/>
              </a:rPr>
              <a:t>students only.</a:t>
            </a:r>
            <a:endParaRPr lang="en-GB" sz="1600" dirty="0"/>
          </a:p>
        </p:txBody>
      </p:sp>
    </p:spTree>
    <p:extLst>
      <p:ext uri="{BB962C8B-B14F-4D97-AF65-F5344CB8AC3E}">
        <p14:creationId xmlns:p14="http://schemas.microsoft.com/office/powerpoint/2010/main" val="1614857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a:latin typeface="Times New Roman" pitchFamily="18" charset="0"/>
                <a:cs typeface="Times New Roman" pitchFamily="18" charset="0"/>
              </a:rPr>
              <a:t>EUTHANASIA</a:t>
            </a:r>
            <a:endParaRPr lang="en-GB" sz="2400" dirty="0"/>
          </a:p>
        </p:txBody>
      </p:sp>
      <p:sp>
        <p:nvSpPr>
          <p:cNvPr id="3" name="Content Placeholder 2"/>
          <p:cNvSpPr>
            <a:spLocks noGrp="1"/>
          </p:cNvSpPr>
          <p:nvPr>
            <p:ph idx="1"/>
          </p:nvPr>
        </p:nvSpPr>
        <p:spPr/>
        <p:txBody>
          <a:bodyPr/>
          <a:lstStyle/>
          <a:p>
            <a:r>
              <a:rPr lang="en-US" sz="2800" dirty="0">
                <a:solidFill>
                  <a:schemeClr val="tx2"/>
                </a:solidFill>
                <a:latin typeface="Times New Roman" pitchFamily="18" charset="0"/>
                <a:cs typeface="Times New Roman" pitchFamily="18" charset="0"/>
              </a:rPr>
              <a:t>Euthanasia is the production of quiet, painless death in an animal for humane reasons. Euthanasia is performed for the hopeless cases when treatment would be ineffective and the animal is suffering severe pain.</a:t>
            </a:r>
          </a:p>
          <a:p>
            <a:pPr marL="0" indent="0">
              <a:buNone/>
            </a:pPr>
            <a:endParaRPr lang="en-GB" dirty="0"/>
          </a:p>
        </p:txBody>
      </p:sp>
    </p:spTree>
    <p:extLst>
      <p:ext uri="{BB962C8B-B14F-4D97-AF65-F5344CB8AC3E}">
        <p14:creationId xmlns:p14="http://schemas.microsoft.com/office/powerpoint/2010/main" val="3624216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latin typeface="Times New Roman" pitchFamily="18" charset="0"/>
                <a:cs typeface="Times New Roman" pitchFamily="18" charset="0"/>
              </a:rPr>
              <a:t>The selection of the method of euthanasia is dependent upon the species of the animal, available means of control of the animal, numbers of animals, economic considerations and the wishes of the owner. While selecting the method of euthanasia the following points should be kept in mind</a:t>
            </a:r>
            <a:endParaRPr lang="en-GB" sz="2000"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100" dirty="0">
                <a:solidFill>
                  <a:schemeClr val="tx2"/>
                </a:solidFill>
                <a:latin typeface="Times New Roman" pitchFamily="18" charset="0"/>
                <a:cs typeface="Times New Roman" pitchFamily="18" charset="0"/>
              </a:rPr>
              <a:t>The method should produce death without pain.</a:t>
            </a:r>
          </a:p>
          <a:p>
            <a:pPr marL="457200" indent="-457200">
              <a:buFont typeface="+mj-lt"/>
              <a:buAutoNum type="arabicPeriod"/>
            </a:pPr>
            <a:r>
              <a:rPr lang="en-US" sz="2100" dirty="0">
                <a:solidFill>
                  <a:schemeClr val="tx2"/>
                </a:solidFill>
                <a:latin typeface="Times New Roman" pitchFamily="18" charset="0"/>
                <a:cs typeface="Times New Roman" pitchFamily="18" charset="0"/>
              </a:rPr>
              <a:t>The time to produce unconsciousness and death should be short.</a:t>
            </a:r>
          </a:p>
          <a:p>
            <a:pPr marL="457200" indent="-457200">
              <a:buFont typeface="+mj-lt"/>
              <a:buAutoNum type="arabicPeriod"/>
            </a:pPr>
            <a:r>
              <a:rPr lang="en-US" sz="2100" dirty="0">
                <a:solidFill>
                  <a:schemeClr val="tx2"/>
                </a:solidFill>
                <a:latin typeface="Times New Roman" pitchFamily="18" charset="0"/>
                <a:cs typeface="Times New Roman" pitchFamily="18" charset="0"/>
              </a:rPr>
              <a:t>The method should be reliable.</a:t>
            </a:r>
          </a:p>
          <a:p>
            <a:pPr marL="457200" indent="-457200">
              <a:buFont typeface="+mj-lt"/>
              <a:buAutoNum type="arabicPeriod"/>
            </a:pPr>
            <a:r>
              <a:rPr lang="en-US" sz="2100" dirty="0">
                <a:solidFill>
                  <a:schemeClr val="tx2"/>
                </a:solidFill>
                <a:latin typeface="Times New Roman" pitchFamily="18" charset="0"/>
                <a:cs typeface="Times New Roman" pitchFamily="18" charset="0"/>
              </a:rPr>
              <a:t>The  method should minimize undesirable psychological stress.</a:t>
            </a:r>
          </a:p>
          <a:p>
            <a:pPr marL="457200" indent="-457200">
              <a:buFont typeface="+mj-lt"/>
              <a:buAutoNum type="arabicPeriod"/>
            </a:pPr>
            <a:r>
              <a:rPr lang="en-US" sz="2100" dirty="0">
                <a:solidFill>
                  <a:schemeClr val="tx2"/>
                </a:solidFill>
                <a:latin typeface="Times New Roman" pitchFamily="18" charset="0"/>
                <a:cs typeface="Times New Roman" pitchFamily="18" charset="0"/>
              </a:rPr>
              <a:t>The method should be compatible with its purposes.</a:t>
            </a:r>
          </a:p>
          <a:p>
            <a:pPr marL="457200" indent="-457200">
              <a:buFont typeface="+mj-lt"/>
              <a:buAutoNum type="arabicPeriod"/>
            </a:pPr>
            <a:r>
              <a:rPr lang="en-US" sz="2100" dirty="0">
                <a:solidFill>
                  <a:schemeClr val="tx2"/>
                </a:solidFill>
                <a:latin typeface="Times New Roman" pitchFamily="18" charset="0"/>
                <a:cs typeface="Times New Roman" pitchFamily="18" charset="0"/>
              </a:rPr>
              <a:t>It should minimize the emotional effect upon observers and operators.</a:t>
            </a:r>
          </a:p>
          <a:p>
            <a:pPr marL="457200" indent="-457200">
              <a:buFont typeface="+mj-lt"/>
              <a:buAutoNum type="arabicPeriod"/>
            </a:pPr>
            <a:r>
              <a:rPr lang="en-US" sz="2100" dirty="0">
                <a:solidFill>
                  <a:schemeClr val="tx2"/>
                </a:solidFill>
                <a:latin typeface="Times New Roman" pitchFamily="18" charset="0"/>
                <a:cs typeface="Times New Roman" pitchFamily="18" charset="0"/>
              </a:rPr>
              <a:t>It should be economically feasible.</a:t>
            </a:r>
          </a:p>
          <a:p>
            <a:pPr marL="457200" indent="-457200">
              <a:buFont typeface="+mj-lt"/>
              <a:buAutoNum type="arabicPeriod"/>
            </a:pPr>
            <a:r>
              <a:rPr lang="en-US" sz="2100" dirty="0">
                <a:solidFill>
                  <a:schemeClr val="tx2"/>
                </a:solidFill>
                <a:latin typeface="Times New Roman" pitchFamily="18" charset="0"/>
                <a:cs typeface="Times New Roman" pitchFamily="18" charset="0"/>
              </a:rPr>
              <a:t>It should have a restricted environmental impact.</a:t>
            </a:r>
          </a:p>
          <a:p>
            <a:pPr marL="457200" indent="-457200">
              <a:buFont typeface="+mj-lt"/>
              <a:buAutoNum type="arabicPeriod"/>
            </a:pPr>
            <a:r>
              <a:rPr lang="en-US" sz="2100" dirty="0">
                <a:solidFill>
                  <a:schemeClr val="tx2"/>
                </a:solidFill>
                <a:latin typeface="Times New Roman" pitchFamily="18" charset="0"/>
                <a:cs typeface="Times New Roman" pitchFamily="18" charset="0"/>
              </a:rPr>
              <a:t>It should be safe for the personnel involved.</a:t>
            </a:r>
          </a:p>
          <a:p>
            <a:pPr marL="457200" indent="-457200">
              <a:buFont typeface="+mj-lt"/>
              <a:buAutoNum type="arabicPeriod"/>
            </a:pPr>
            <a:endParaRPr lang="en-US" sz="2800"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652331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latin typeface="Times New Roman" pitchFamily="18" charset="0"/>
                <a:cs typeface="Times New Roman" pitchFamily="18" charset="0"/>
              </a:rPr>
              <a:t>METHODS OF EUTHANASIA</a:t>
            </a:r>
            <a:endParaRPr lang="en-GB" sz="3200" dirty="0"/>
          </a:p>
        </p:txBody>
      </p:sp>
      <p:sp>
        <p:nvSpPr>
          <p:cNvPr id="3" name="Content Placeholder 2"/>
          <p:cNvSpPr>
            <a:spLocks noGrp="1"/>
          </p:cNvSpPr>
          <p:nvPr>
            <p:ph idx="1"/>
          </p:nvPr>
        </p:nvSpPr>
        <p:spPr/>
        <p:txBody>
          <a:bodyPr/>
          <a:lstStyle/>
          <a:p>
            <a:pPr marL="457200" indent="-457200">
              <a:buAutoNum type="arabicPeriod"/>
            </a:pPr>
            <a:r>
              <a:rPr lang="en-US" sz="2000" dirty="0">
                <a:solidFill>
                  <a:schemeClr val="tx2"/>
                </a:solidFill>
                <a:latin typeface="Times New Roman" pitchFamily="18" charset="0"/>
                <a:cs typeface="Times New Roman" pitchFamily="18" charset="0"/>
              </a:rPr>
              <a:t>Inhalant Agents</a:t>
            </a:r>
          </a:p>
          <a:p>
            <a:pPr marL="400050" lvl="1" indent="0">
              <a:buNone/>
            </a:pPr>
            <a:r>
              <a:rPr lang="en-US" sz="2000" dirty="0" smtClean="0">
                <a:solidFill>
                  <a:schemeClr val="tx2"/>
                </a:solidFill>
                <a:latin typeface="Times New Roman" pitchFamily="18" charset="0"/>
                <a:cs typeface="Times New Roman" pitchFamily="18" charset="0"/>
              </a:rPr>
              <a:t>a) Inhalant </a:t>
            </a:r>
            <a:r>
              <a:rPr lang="en-US" sz="2000" dirty="0">
                <a:solidFill>
                  <a:schemeClr val="tx2"/>
                </a:solidFill>
                <a:latin typeface="Times New Roman" pitchFamily="18" charset="0"/>
                <a:cs typeface="Times New Roman" pitchFamily="18" charset="0"/>
              </a:rPr>
              <a:t>Anaesthetics</a:t>
            </a:r>
          </a:p>
          <a:p>
            <a:pPr marL="857250" lvl="1" indent="-457200" algn="just">
              <a:buNone/>
            </a:pPr>
            <a:r>
              <a:rPr lang="en-US" sz="2000" dirty="0" smtClean="0">
                <a:solidFill>
                  <a:schemeClr val="tx2"/>
                </a:solidFill>
                <a:latin typeface="Times New Roman" pitchFamily="18" charset="0"/>
                <a:cs typeface="Times New Roman" pitchFamily="18" charset="0"/>
              </a:rPr>
              <a:t>       The inhalant </a:t>
            </a:r>
            <a:r>
              <a:rPr lang="en-US" sz="2000" dirty="0">
                <a:solidFill>
                  <a:schemeClr val="tx2"/>
                </a:solidFill>
                <a:latin typeface="Times New Roman" pitchFamily="18" charset="0"/>
                <a:cs typeface="Times New Roman" pitchFamily="18" charset="0"/>
              </a:rPr>
              <a:t>anaesthetics, primarily chloroform, ether, nalothane and </a:t>
            </a:r>
            <a:r>
              <a:rPr lang="en-US" sz="2000" dirty="0" smtClean="0">
                <a:solidFill>
                  <a:schemeClr val="tx2"/>
                </a:solidFill>
                <a:latin typeface="Times New Roman" pitchFamily="18" charset="0"/>
                <a:cs typeface="Times New Roman" pitchFamily="18" charset="0"/>
              </a:rPr>
              <a:t>methoxyflurane</a:t>
            </a:r>
            <a:r>
              <a:rPr lang="en-US" sz="2000" dirty="0">
                <a:solidFill>
                  <a:schemeClr val="tx2"/>
                </a:solidFill>
                <a:latin typeface="Times New Roman" pitchFamily="18" charset="0"/>
                <a:cs typeface="Times New Roman" pitchFamily="18" charset="0"/>
              </a:rPr>
              <a:t>, have been used for the euthanasia of pups and kittens. The animals are confined in a small, closed chamber into which cotton or gauze saturated with anaesthetics liquid is placed. The vapours are inhaled by the animal until death ensues.</a:t>
            </a:r>
          </a:p>
          <a:p>
            <a:endParaRPr lang="en-GB" dirty="0">
              <a:solidFill>
                <a:schemeClr val="tx2"/>
              </a:solidFill>
            </a:endParaRPr>
          </a:p>
        </p:txBody>
      </p:sp>
    </p:spTree>
    <p:extLst>
      <p:ext uri="{BB962C8B-B14F-4D97-AF65-F5344CB8AC3E}">
        <p14:creationId xmlns:p14="http://schemas.microsoft.com/office/powerpoint/2010/main" val="3545990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Times New Roman" pitchFamily="18" charset="0"/>
                <a:cs typeface="Times New Roman" pitchFamily="18" charset="0"/>
              </a:rPr>
              <a:t>DISADVANTAGES</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000" dirty="0" smtClean="0">
                <a:solidFill>
                  <a:schemeClr val="tx2"/>
                </a:solidFill>
                <a:latin typeface="Times New Roman" pitchFamily="18" charset="0"/>
                <a:cs typeface="Times New Roman" pitchFamily="18" charset="0"/>
              </a:rPr>
              <a:t>The struggling and excitement caused by irritant vapours and the stimulation of central nervous system during the induction stage of anaesthesia are undesirable.</a:t>
            </a:r>
          </a:p>
          <a:p>
            <a:pPr marL="514350" indent="-514350">
              <a:buFont typeface="+mj-lt"/>
              <a:buAutoNum type="arabicPeriod"/>
            </a:pPr>
            <a:r>
              <a:rPr lang="en-US" sz="2000" dirty="0" smtClean="0">
                <a:solidFill>
                  <a:schemeClr val="tx2"/>
                </a:solidFill>
                <a:latin typeface="Times New Roman" pitchFamily="18" charset="0"/>
                <a:cs typeface="Times New Roman" pitchFamily="18" charset="0"/>
              </a:rPr>
              <a:t>Ether is flammable hence cannot be used near an open flame.</a:t>
            </a:r>
          </a:p>
          <a:p>
            <a:pPr marL="514350" indent="-514350">
              <a:buFont typeface="+mj-lt"/>
              <a:buAutoNum type="arabicPeriod"/>
            </a:pPr>
            <a:r>
              <a:rPr lang="en-US" sz="2000" dirty="0" smtClean="0">
                <a:solidFill>
                  <a:schemeClr val="tx2"/>
                </a:solidFill>
                <a:latin typeface="Times New Roman" pitchFamily="18" charset="0"/>
                <a:cs typeface="Times New Roman" pitchFamily="18" charset="0"/>
              </a:rPr>
              <a:t>Chronic exposure to chloroform or halothane or methoxyflurane is injurious to personnel.</a:t>
            </a:r>
          </a:p>
          <a:p>
            <a:pPr marL="514350" indent="-514350">
              <a:buFont typeface="+mj-lt"/>
              <a:buAutoNum type="arabicPeriod"/>
            </a:pPr>
            <a:r>
              <a:rPr lang="en-US" sz="2000" dirty="0" smtClean="0">
                <a:solidFill>
                  <a:schemeClr val="tx2"/>
                </a:solidFill>
                <a:latin typeface="Times New Roman" pitchFamily="18" charset="0"/>
                <a:cs typeface="Times New Roman" pitchFamily="18" charset="0"/>
              </a:rPr>
              <a:t>Both halothane and methoxyflurane are expensive.</a:t>
            </a:r>
          </a:p>
          <a:p>
            <a:pPr marL="514350" indent="-514350">
              <a:buFont typeface="+mj-lt"/>
              <a:buAutoNum type="arabicPeriod"/>
            </a:pPr>
            <a:endParaRPr lang="en-US"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Times New Roman" pitchFamily="18" charset="0"/>
                <a:cs typeface="Times New Roman" pitchFamily="18" charset="0"/>
              </a:rPr>
              <a:t>CARBON MONOXIDE</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sz="2000" dirty="0" smtClean="0">
                <a:solidFill>
                  <a:schemeClr val="tx2"/>
                </a:solidFill>
                <a:latin typeface="Times New Roman" pitchFamily="18" charset="0"/>
                <a:cs typeface="Times New Roman" pitchFamily="18" charset="0"/>
              </a:rPr>
              <a:t>     Inhalation of pure carbon monoxide (CO) causes rapid and painless death. It converts the hemoglobin to </a:t>
            </a:r>
            <a:r>
              <a:rPr lang="en-US" sz="2000" dirty="0" err="1" smtClean="0">
                <a:solidFill>
                  <a:schemeClr val="tx2"/>
                </a:solidFill>
                <a:latin typeface="Times New Roman" pitchFamily="18" charset="0"/>
                <a:cs typeface="Times New Roman" pitchFamily="18" charset="0"/>
              </a:rPr>
              <a:t>carboxyhaemoglobin</a:t>
            </a:r>
            <a:r>
              <a:rPr lang="en-US" sz="2000" dirty="0" smtClean="0">
                <a:solidFill>
                  <a:schemeClr val="tx2"/>
                </a:solidFill>
                <a:latin typeface="Times New Roman" pitchFamily="18" charset="0"/>
                <a:cs typeface="Times New Roman" pitchFamily="18" charset="0"/>
              </a:rPr>
              <a:t> and causes anoxia. Carbon monoxide can be effectively used for the euthanasia of small animals including dog and cats provided that proper equipment is available and adequate safety precautions are observed. There are three methods of carbon monoxide production:</a:t>
            </a:r>
          </a:p>
          <a:p>
            <a:pPr marL="457200" indent="-457200" algn="just">
              <a:buFont typeface="+mj-lt"/>
              <a:buAutoNum type="arabicPeriod"/>
            </a:pPr>
            <a:r>
              <a:rPr lang="en-US" sz="2000" dirty="0" smtClean="0">
                <a:solidFill>
                  <a:schemeClr val="tx2"/>
                </a:solidFill>
                <a:latin typeface="Times New Roman" pitchFamily="18" charset="0"/>
                <a:cs typeface="Times New Roman" pitchFamily="18" charset="0"/>
              </a:rPr>
              <a:t>Chemical interaction of crystals of sodium format and </a:t>
            </a:r>
            <a:r>
              <a:rPr lang="en-US" sz="2000" dirty="0" err="1" smtClean="0">
                <a:solidFill>
                  <a:schemeClr val="tx2"/>
                </a:solidFill>
                <a:latin typeface="Times New Roman" pitchFamily="18" charset="0"/>
                <a:cs typeface="Times New Roman" pitchFamily="18" charset="0"/>
              </a:rPr>
              <a:t>sulphuric</a:t>
            </a:r>
            <a:r>
              <a:rPr lang="en-US" sz="2000" dirty="0" smtClean="0">
                <a:solidFill>
                  <a:schemeClr val="tx2"/>
                </a:solidFill>
                <a:latin typeface="Times New Roman" pitchFamily="18" charset="0"/>
                <a:cs typeface="Times New Roman" pitchFamily="18" charset="0"/>
              </a:rPr>
              <a:t> acid.</a:t>
            </a:r>
          </a:p>
          <a:p>
            <a:pPr marL="457200" indent="-457200" algn="just">
              <a:buFont typeface="+mj-lt"/>
              <a:buAutoNum type="arabicPeriod"/>
            </a:pPr>
            <a:r>
              <a:rPr lang="en-US" sz="2000" dirty="0" smtClean="0">
                <a:solidFill>
                  <a:schemeClr val="tx2"/>
                </a:solidFill>
                <a:latin typeface="Times New Roman" pitchFamily="18" charset="0"/>
                <a:cs typeface="Times New Roman" pitchFamily="18" charset="0"/>
              </a:rPr>
              <a:t>Exhaust fumes from engines combusting petroleum.</a:t>
            </a:r>
          </a:p>
          <a:p>
            <a:pPr marL="457200" indent="-457200" algn="just">
              <a:buFont typeface="+mj-lt"/>
              <a:buAutoNum type="arabicPeriod"/>
            </a:pPr>
            <a:r>
              <a:rPr lang="en-US" sz="2000" dirty="0" smtClean="0">
                <a:solidFill>
                  <a:schemeClr val="tx2"/>
                </a:solidFill>
                <a:latin typeface="Times New Roman" pitchFamily="18" charset="0"/>
                <a:cs typeface="Times New Roman" pitchFamily="18" charset="0"/>
              </a:rPr>
              <a:t>Use of cylinder gas.</a:t>
            </a:r>
          </a:p>
          <a:p>
            <a:pPr marL="457200" indent="-457200" algn="just">
              <a:buFont typeface="+mj-lt"/>
              <a:buAutoNum type="arabicPeriod"/>
            </a:pPr>
            <a:endParaRPr lang="en-US" sz="20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Times New Roman" pitchFamily="18" charset="0"/>
                <a:cs typeface="Times New Roman" pitchFamily="18" charset="0"/>
              </a:rPr>
              <a:t>PRECAUTIONS</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000" dirty="0" smtClean="0">
                <a:solidFill>
                  <a:schemeClr val="tx2"/>
                </a:solidFill>
                <a:latin typeface="Times New Roman" pitchFamily="18" charset="0"/>
                <a:cs typeface="Times New Roman" pitchFamily="18" charset="0"/>
              </a:rPr>
              <a:t>Personnel using the gas must be thoroughly instructed in its use and und and understand the hazards and limitations.</a:t>
            </a:r>
          </a:p>
          <a:p>
            <a:pPr marL="457200" indent="-457200">
              <a:buFont typeface="+mj-lt"/>
              <a:buAutoNum type="arabicPeriod"/>
            </a:pPr>
            <a:r>
              <a:rPr lang="en-US" sz="2000" dirty="0" smtClean="0">
                <a:solidFill>
                  <a:schemeClr val="tx2"/>
                </a:solidFill>
                <a:latin typeface="Times New Roman" pitchFamily="18" charset="0"/>
                <a:cs typeface="Times New Roman" pitchFamily="18" charset="0"/>
              </a:rPr>
              <a:t>The lethal chamber must be equipped with internal lighting and view ports.</a:t>
            </a:r>
          </a:p>
          <a:p>
            <a:pPr marL="457200" indent="-457200">
              <a:buFont typeface="+mj-lt"/>
              <a:buAutoNum type="arabicPeriod"/>
            </a:pPr>
            <a:r>
              <a:rPr lang="en-US" sz="2000" dirty="0" smtClean="0">
                <a:solidFill>
                  <a:schemeClr val="tx2"/>
                </a:solidFill>
                <a:latin typeface="Times New Roman" pitchFamily="18" charset="0"/>
                <a:cs typeface="Times New Roman" pitchFamily="18" charset="0"/>
              </a:rPr>
              <a:t>The gas generation process should be adequate to achieve the desired CO concentration throughout the lethal chamber.</a:t>
            </a:r>
          </a:p>
          <a:p>
            <a:pPr marL="457200" indent="-457200">
              <a:buFont typeface="+mj-lt"/>
              <a:buAutoNum type="arabicPeriod"/>
            </a:pPr>
            <a:endParaRPr lang="en-US"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Times New Roman" pitchFamily="18" charset="0"/>
                <a:cs typeface="Times New Roman" pitchFamily="18" charset="0"/>
              </a:rPr>
              <a:t>CARBON DIOXIDE</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sz="2000" dirty="0" smtClean="0">
                <a:latin typeface="Times New Roman" pitchFamily="18" charset="0"/>
                <a:cs typeface="Times New Roman" pitchFamily="18" charset="0"/>
              </a:rPr>
              <a:t>    </a:t>
            </a:r>
            <a:r>
              <a:rPr lang="en-US" sz="2000" dirty="0" smtClean="0">
                <a:solidFill>
                  <a:schemeClr val="tx2"/>
                </a:solidFill>
                <a:latin typeface="Times New Roman" pitchFamily="18" charset="0"/>
                <a:cs typeface="Times New Roman" pitchFamily="18" charset="0"/>
              </a:rPr>
              <a:t>Carbon dioxide has been effectively used to </a:t>
            </a:r>
            <a:r>
              <a:rPr lang="en-US" sz="2000" dirty="0" err="1" smtClean="0">
                <a:solidFill>
                  <a:schemeClr val="tx2"/>
                </a:solidFill>
                <a:latin typeface="Times New Roman" pitchFamily="18" charset="0"/>
                <a:cs typeface="Times New Roman" pitchFamily="18" charset="0"/>
              </a:rPr>
              <a:t>euthanise</a:t>
            </a:r>
            <a:r>
              <a:rPr lang="en-US" sz="2000" dirty="0" smtClean="0">
                <a:solidFill>
                  <a:schemeClr val="tx2"/>
                </a:solidFill>
                <a:latin typeface="Times New Roman" pitchFamily="18" charset="0"/>
                <a:cs typeface="Times New Roman" pitchFamily="18" charset="0"/>
              </a:rPr>
              <a:t> small laboratory animals such as mice, rats, guinea pigs and rabbits. The combination of 40 per carbon dioxide and 3 per cent carbon monoxide is relatively cheap, noninflammable, nonexplosive, </a:t>
            </a:r>
            <a:r>
              <a:rPr lang="en-US" sz="2000" dirty="0" err="1" smtClean="0">
                <a:solidFill>
                  <a:schemeClr val="tx2"/>
                </a:solidFill>
                <a:latin typeface="Times New Roman" pitchFamily="18" charset="0"/>
                <a:cs typeface="Times New Roman" pitchFamily="18" charset="0"/>
              </a:rPr>
              <a:t>odourless</a:t>
            </a:r>
            <a:r>
              <a:rPr lang="en-US" sz="2000" dirty="0" smtClean="0">
                <a:solidFill>
                  <a:schemeClr val="tx2"/>
                </a:solidFill>
                <a:latin typeface="Times New Roman" pitchFamily="18" charset="0"/>
                <a:cs typeface="Times New Roman" pitchFamily="18" charset="0"/>
              </a:rPr>
              <a:t> and presents no hazard to the operator.</a:t>
            </a:r>
          </a:p>
          <a:p>
            <a:pPr algn="just">
              <a:buNone/>
            </a:pPr>
            <a:endParaRPr lang="en-US"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Times New Roman" pitchFamily="18" charset="0"/>
                <a:cs typeface="Times New Roman" pitchFamily="18" charset="0"/>
              </a:rPr>
              <a:t>HYDROGEN CYANIDE GAS</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sz="2000" dirty="0" smtClean="0">
                <a:latin typeface="Times New Roman" pitchFamily="18" charset="0"/>
                <a:cs typeface="Times New Roman" pitchFamily="18" charset="0"/>
              </a:rPr>
              <a:t>    </a:t>
            </a:r>
            <a:r>
              <a:rPr lang="en-US" sz="2000" dirty="0" smtClean="0">
                <a:solidFill>
                  <a:schemeClr val="tx2"/>
                </a:solidFill>
                <a:latin typeface="Times New Roman" pitchFamily="18" charset="0"/>
                <a:cs typeface="Times New Roman" pitchFamily="18" charset="0"/>
              </a:rPr>
              <a:t>Hydrogen cyanide gas is produced by placing pellets of sodium cyanide in </a:t>
            </a:r>
            <a:r>
              <a:rPr lang="en-US" sz="2000" dirty="0" err="1" smtClean="0">
                <a:solidFill>
                  <a:schemeClr val="tx2"/>
                </a:solidFill>
                <a:latin typeface="Times New Roman" pitchFamily="18" charset="0"/>
                <a:cs typeface="Times New Roman" pitchFamily="18" charset="0"/>
              </a:rPr>
              <a:t>sulphuric</a:t>
            </a:r>
            <a:r>
              <a:rPr lang="en-US" sz="2000" dirty="0" smtClean="0">
                <a:solidFill>
                  <a:schemeClr val="tx2"/>
                </a:solidFill>
                <a:latin typeface="Times New Roman" pitchFamily="18" charset="0"/>
                <a:cs typeface="Times New Roman" pitchFamily="18" charset="0"/>
              </a:rPr>
              <a:t> acid. An airtight chamber required. It causes lethal </a:t>
            </a:r>
            <a:r>
              <a:rPr lang="en-US" sz="2000" dirty="0" err="1" smtClean="0">
                <a:solidFill>
                  <a:schemeClr val="tx2"/>
                </a:solidFill>
                <a:latin typeface="Times New Roman" pitchFamily="18" charset="0"/>
                <a:cs typeface="Times New Roman" pitchFamily="18" charset="0"/>
              </a:rPr>
              <a:t>histotoxic</a:t>
            </a:r>
            <a:r>
              <a:rPr lang="en-US" sz="2000" dirty="0" smtClean="0">
                <a:solidFill>
                  <a:schemeClr val="tx2"/>
                </a:solidFill>
                <a:latin typeface="Times New Roman" pitchFamily="18" charset="0"/>
                <a:cs typeface="Times New Roman" pitchFamily="18" charset="0"/>
              </a:rPr>
              <a:t> anoxia. The effect of the gas is rapid, reliable and irreversible. It </a:t>
            </a:r>
            <a:r>
              <a:rPr lang="en-US" sz="2000" dirty="0" err="1" smtClean="0">
                <a:solidFill>
                  <a:schemeClr val="tx2"/>
                </a:solidFill>
                <a:latin typeface="Times New Roman" pitchFamily="18" charset="0"/>
                <a:cs typeface="Times New Roman" pitchFamily="18" charset="0"/>
              </a:rPr>
              <a:t>cuases</a:t>
            </a:r>
            <a:r>
              <a:rPr lang="en-US" sz="2000" dirty="0" smtClean="0">
                <a:solidFill>
                  <a:schemeClr val="tx2"/>
                </a:solidFill>
                <a:latin typeface="Times New Roman" pitchFamily="18" charset="0"/>
                <a:cs typeface="Times New Roman" pitchFamily="18" charset="0"/>
              </a:rPr>
              <a:t> violent convulsive seizures and irritates the respiratory mucosa. It endangers the operator. It should not be used for euthanasia.</a:t>
            </a:r>
          </a:p>
          <a:p>
            <a:pPr algn="just">
              <a:buNone/>
            </a:pPr>
            <a:endParaRPr lang="en-US" sz="2000" dirty="0">
              <a:solidFill>
                <a:schemeClr val="tx2"/>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128</TotalTime>
  <Words>1005</Words>
  <Application>Microsoft Office PowerPoint</Application>
  <PresentationFormat>On-screen Show (4:3)</PresentationFormat>
  <Paragraphs>74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Constantia</vt:lpstr>
      <vt:lpstr>Times New Roman</vt:lpstr>
      <vt:lpstr>Wingdings 2</vt:lpstr>
      <vt:lpstr>Flow</vt:lpstr>
      <vt:lpstr>  Veterolegal Pathology  Euthanasia   </vt:lpstr>
      <vt:lpstr>EUTHANASIA</vt:lpstr>
      <vt:lpstr>The selection of the method of euthanasia is dependent upon the species of the animal, available means of control of the animal, numbers of animals, economic considerations and the wishes of the owner. While selecting the method of euthanasia the following points should be kept in mind</vt:lpstr>
      <vt:lpstr>METHODS OF EUTHANASIA</vt:lpstr>
      <vt:lpstr>DISADVANTAGES</vt:lpstr>
      <vt:lpstr>CARBON MONOXIDE</vt:lpstr>
      <vt:lpstr>PRECAUTIONS</vt:lpstr>
      <vt:lpstr>CARBON DIOXIDE</vt:lpstr>
      <vt:lpstr>HYDROGEN CYANIDE GAS</vt:lpstr>
      <vt:lpstr>NON-INHALANT AGENTS</vt:lpstr>
      <vt:lpstr>- </vt:lpstr>
      <vt:lpstr>PHYSICAL METHODS</vt:lpstr>
      <vt:lpstr>CONSENT FORM FOR EUTHANASIA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- 13</dc:title>
  <dc:creator>User</dc:creator>
  <cp:lastModifiedBy>imranali.793@rediffmail.com</cp:lastModifiedBy>
  <cp:revision>27</cp:revision>
  <dcterms:created xsi:type="dcterms:W3CDTF">2020-11-24T05:01:20Z</dcterms:created>
  <dcterms:modified xsi:type="dcterms:W3CDTF">2020-12-01T06:27:32Z</dcterms:modified>
</cp:coreProperties>
</file>