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351" r:id="rId2"/>
    <p:sldId id="371" r:id="rId3"/>
    <p:sldId id="263" r:id="rId4"/>
    <p:sldId id="377" r:id="rId5"/>
    <p:sldId id="373" r:id="rId6"/>
    <p:sldId id="372" r:id="rId7"/>
    <p:sldId id="375" r:id="rId8"/>
    <p:sldId id="376" r:id="rId9"/>
    <p:sldId id="356" r:id="rId10"/>
    <p:sldId id="357" r:id="rId11"/>
    <p:sldId id="364" r:id="rId12"/>
    <p:sldId id="365" r:id="rId13"/>
    <p:sldId id="367" r:id="rId14"/>
    <p:sldId id="368" r:id="rId15"/>
    <p:sldId id="369" r:id="rId16"/>
    <p:sldId id="370" r:id="rId17"/>
    <p:sldId id="28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0551"/>
    <a:srgbClr val="DC06B6"/>
    <a:srgbClr val="981DB2"/>
    <a:srgbClr val="36EA4F"/>
    <a:srgbClr val="C51EA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2" autoAdjust="0"/>
    <p:restoredTop sz="94660"/>
  </p:normalViewPr>
  <p:slideViewPr>
    <p:cSldViewPr snapToGrid="0">
      <p:cViewPr>
        <p:scale>
          <a:sx n="98" d="100"/>
          <a:sy n="98" d="100"/>
        </p:scale>
        <p:origin x="-1020" y="-49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pPr/>
              <a:t>12/3/2020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pPr/>
              <a:t>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7057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76672"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05728" y="1600200"/>
            <a:ext cx="5376672"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26" name="Title 1025"/>
          <p:cNvSpPr>
            <a:spLocks noGrp="1"/>
          </p:cNvSpPr>
          <p:nvPr>
            <p:ph type="title"/>
          </p:nvPr>
        </p:nvSpPr>
        <p:spPr>
          <a:xfrm>
            <a:off x="609600" y="274638"/>
            <a:ext cx="10972800" cy="1143000"/>
          </a:xfrm>
          <a:prstGeom prst="rect">
            <a:avLst/>
          </a:prstGeom>
          <a:noFill/>
          <a:ln w="9525">
            <a:noFill/>
          </a:ln>
        </p:spPr>
        <p:txBody>
          <a:bodyPr anchor="ctr"/>
          <a:lstStyle/>
          <a:p>
            <a:pPr lvl="0"/>
            <a:r>
              <a:t>Click to edit Master title style</a:t>
            </a:r>
          </a:p>
        </p:txBody>
      </p:sp>
      <p:sp>
        <p:nvSpPr>
          <p:cNvPr id="1027" name="Text Placeholder 1026"/>
          <p:cNvSpPr>
            <a:spLocks noGrp="1"/>
          </p:cNvSpPr>
          <p:nvPr>
            <p:ph type="body" idx="1"/>
          </p:nvPr>
        </p:nvSpPr>
        <p:spPr>
          <a:xfrm>
            <a:off x="609600" y="1600200"/>
            <a:ext cx="10972800" cy="4525963"/>
          </a:xfrm>
          <a:prstGeom prst="rect">
            <a:avLst/>
          </a:prstGeom>
          <a:noFill/>
          <a:ln w="9525">
            <a:noFill/>
          </a:ln>
        </p:spPr>
        <p:txBody>
          <a:bodyPr/>
          <a:lstStyle/>
          <a:p>
            <a:pPr lvl="0"/>
            <a:r>
              <a:t>Click to edit Master text styles</a:t>
            </a:r>
          </a:p>
          <a:p>
            <a:pPr lvl="1"/>
            <a:r>
              <a:t>Second level</a:t>
            </a:r>
          </a:p>
          <a:p>
            <a:pPr lvl="2"/>
            <a:r>
              <a:t>Third level</a:t>
            </a:r>
          </a:p>
          <a:p>
            <a:pPr lvl="3"/>
            <a:r>
              <a:t>Fourth level</a:t>
            </a:r>
          </a:p>
          <a:p>
            <a:pPr lvl="4"/>
            <a:r>
              <a:t>Fifth level</a:t>
            </a:r>
          </a:p>
        </p:txBody>
      </p:sp>
      <p:sp>
        <p:nvSpPr>
          <p:cNvPr id="1028" name="Date Placeholder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fld id="{63A1C593-65D0-4073-BCC9-577B9352EA97}" type="datetimeFigureOut">
              <a:rPr lang="en-US" smtClean="0"/>
              <a:pPr/>
              <a:t>12/3/2020</a:t>
            </a:fld>
            <a:endParaRPr lang="en-US"/>
          </a:p>
        </p:txBody>
      </p:sp>
      <p:sp>
        <p:nvSpPr>
          <p:cNvPr id="1029" name="Footer Placeholder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endParaRPr lang="en-US"/>
          </a:p>
        </p:txBody>
      </p:sp>
      <p:sp>
        <p:nvSpPr>
          <p:cNvPr id="1030" name="Slide Number Placeholder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393700"/>
            <a:ext cx="11216005" cy="5732780"/>
          </a:xfrm>
        </p:spPr>
        <p:txBody>
          <a:bodyPr/>
          <a:lstStyle/>
          <a:p>
            <a:pPr marL="0" indent="0" algn="ctr">
              <a:buNone/>
            </a:pPr>
            <a:endParaRPr b="1" smtClean="0">
              <a:solidFill>
                <a:srgbClr val="990033"/>
              </a:solidFill>
              <a:sym typeface="+mn-ea"/>
            </a:endParaRPr>
          </a:p>
          <a:p>
            <a:pPr marL="0" indent="0" algn="ctr">
              <a:buNone/>
            </a:pPr>
            <a:endParaRPr b="1" smtClean="0">
              <a:solidFill>
                <a:srgbClr val="990033"/>
              </a:solidFill>
              <a:sym typeface="+mn-ea"/>
            </a:endParaRPr>
          </a:p>
          <a:p>
            <a:pPr marL="0" indent="0" algn="ctr">
              <a:buNone/>
            </a:pPr>
            <a:endParaRPr b="1" smtClean="0">
              <a:solidFill>
                <a:srgbClr val="990033"/>
              </a:solidFill>
              <a:sym typeface="+mn-ea"/>
            </a:endParaRPr>
          </a:p>
          <a:p>
            <a:pPr marL="0" indent="0" algn="ctr">
              <a:buNone/>
            </a:pPr>
            <a:r>
              <a:rPr b="1" smtClean="0">
                <a:solidFill>
                  <a:schemeClr val="bg1"/>
                </a:solidFill>
                <a:sym typeface="+mn-ea"/>
              </a:rPr>
              <a:t>BY - Dr. B. Kumar</a:t>
            </a:r>
            <a:br>
              <a:rPr b="1" smtClean="0">
                <a:solidFill>
                  <a:schemeClr val="bg1"/>
                </a:solidFill>
                <a:sym typeface="+mn-ea"/>
              </a:rPr>
            </a:br>
            <a:r>
              <a:rPr b="1" smtClean="0">
                <a:solidFill>
                  <a:schemeClr val="bg1"/>
                </a:solidFill>
                <a:sym typeface="+mn-ea"/>
              </a:rPr>
              <a:t>ASSISTANT PROFESSOR</a:t>
            </a:r>
            <a:br>
              <a:rPr b="1" smtClean="0">
                <a:solidFill>
                  <a:schemeClr val="bg1"/>
                </a:solidFill>
                <a:sym typeface="+mn-ea"/>
              </a:rPr>
            </a:br>
            <a:r>
              <a:rPr b="1" smtClean="0">
                <a:solidFill>
                  <a:schemeClr val="bg1"/>
                </a:solidFill>
                <a:sym typeface="+mn-ea"/>
              </a:rPr>
              <a:t>DEPT. OF ANIMAL GENETICS AND BREEDING</a:t>
            </a:r>
            <a:br>
              <a:rPr b="1" smtClean="0">
                <a:solidFill>
                  <a:schemeClr val="bg1"/>
                </a:solidFill>
                <a:sym typeface="+mn-ea"/>
              </a:rPr>
            </a:br>
            <a:r>
              <a:rPr b="1" smtClean="0">
                <a:solidFill>
                  <a:schemeClr val="bg1"/>
                </a:solidFill>
                <a:sym typeface="+mn-ea"/>
              </a:rPr>
              <a:t> Bihar Veterinary College, Patna-14</a:t>
            </a:r>
            <a:br>
              <a:rPr b="1" smtClean="0">
                <a:solidFill>
                  <a:schemeClr val="bg1"/>
                </a:solidFill>
                <a:sym typeface="+mn-ea"/>
              </a:rPr>
            </a:br>
            <a:r>
              <a:rPr b="1" smtClean="0">
                <a:solidFill>
                  <a:schemeClr val="bg1"/>
                </a:solidFill>
                <a:sym typeface="+mn-ea"/>
              </a:rPr>
              <a:t>BASU</a:t>
            </a:r>
            <a:endParaRPr lang="en-IN" altLang="x-none" dirty="0" smtClean="0">
              <a:solidFill>
                <a:schemeClr val="bg1"/>
              </a:solidFill>
            </a:endParaRPr>
          </a:p>
          <a:p>
            <a:pPr marL="0" indent="0" algn="ctr">
              <a:buNone/>
            </a:pPr>
            <a:endParaRPr lang="en-IN" altLang="x-none" dirty="0">
              <a:solidFill>
                <a:schemeClr val="bg1"/>
              </a:solidFill>
            </a:endParaRPr>
          </a:p>
        </p:txBody>
      </p:sp>
      <p:pic>
        <p:nvPicPr>
          <p:cNvPr id="4" name="Content Placeholder 3" descr="IMG-20201014-WA0068 (1)"/>
          <p:cNvPicPr>
            <a:picLocks noGrp="1" noChangeAspect="1"/>
          </p:cNvPicPr>
          <p:nvPr>
            <p:ph sz="half" idx="2"/>
          </p:nvPr>
        </p:nvPicPr>
        <p:blipFill>
          <a:blip r:embed="rId3" cstate="print"/>
          <a:stretch>
            <a:fillRect/>
          </a:stretch>
        </p:blipFill>
        <p:spPr>
          <a:xfrm>
            <a:off x="398145" y="1144905"/>
            <a:ext cx="2094230" cy="1800225"/>
          </a:xfrm>
          <a:prstGeom prst="rect">
            <a:avLst/>
          </a:prstGeom>
        </p:spPr>
      </p:pic>
      <p:pic>
        <p:nvPicPr>
          <p:cNvPr id="6" name="Picture 5" descr="IMG-20201014-WA0067 (2)"/>
          <p:cNvPicPr>
            <a:picLocks noChangeAspect="1"/>
          </p:cNvPicPr>
          <p:nvPr/>
        </p:nvPicPr>
        <p:blipFill>
          <a:blip r:embed="rId4"/>
          <a:stretch>
            <a:fillRect/>
          </a:stretch>
        </p:blipFill>
        <p:spPr>
          <a:xfrm flipH="1">
            <a:off x="9645650" y="1144905"/>
            <a:ext cx="2179955" cy="18002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1208" y="274638"/>
            <a:ext cx="10911191" cy="1143000"/>
          </a:xfrm>
        </p:spPr>
        <p:txBody>
          <a:bodyPr/>
          <a:lstStyle/>
          <a:p>
            <a:pPr algn="l"/>
            <a:r>
              <a:rPr lang="en-US" sz="4800" dirty="0" smtClean="0"/>
              <a:t> </a:t>
            </a:r>
            <a:r>
              <a:rPr lang="en-US" sz="4000" dirty="0" smtClean="0">
                <a:solidFill>
                  <a:srgbClr val="FF0000"/>
                </a:solidFill>
              </a:rPr>
              <a:t>AN </a:t>
            </a:r>
            <a:r>
              <a:rPr lang="en-US" sz="4000" b="1" dirty="0" smtClean="0">
                <a:solidFill>
                  <a:srgbClr val="FF0000"/>
                </a:solidFill>
              </a:rPr>
              <a:t>Exit LOGO</a:t>
            </a:r>
            <a:endParaRPr lang="en-IN" altLang="en-US" sz="40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417955"/>
            <a:ext cx="11530330" cy="5294130"/>
          </a:xfrm>
        </p:spPr>
        <p:txBody>
          <a:bodyPr/>
          <a:lstStyle/>
          <a:p>
            <a:pPr>
              <a:buNone/>
            </a:pPr>
            <a:r>
              <a:rPr lang="en-US" sz="2400" dirty="0" smtClean="0"/>
              <a:t>  </a:t>
            </a:r>
          </a:p>
          <a:p>
            <a:r>
              <a:rPr lang="en-US" sz="2400" dirty="0" smtClean="0"/>
              <a:t>After completing your work in LOGO, it is necessary to come out of LOGO. You can exit LOGO by typing “BYE” in the Input box and pressing the </a:t>
            </a:r>
            <a:r>
              <a:rPr lang="en-US" sz="2400" b="1" dirty="0" smtClean="0"/>
              <a:t>Enter </a:t>
            </a:r>
            <a:r>
              <a:rPr lang="en-US" sz="2400" dirty="0" smtClean="0"/>
              <a:t>key.</a:t>
            </a:r>
          </a:p>
          <a:p>
            <a:r>
              <a:rPr lang="en-US" sz="2400" dirty="0" smtClean="0"/>
              <a:t>Click on </a:t>
            </a:r>
            <a:r>
              <a:rPr lang="en-US" sz="2400" b="1" dirty="0" smtClean="0"/>
              <a:t>File </a:t>
            </a:r>
            <a:r>
              <a:rPr lang="en-US" sz="2400" dirty="0" smtClean="0"/>
              <a:t>option and select </a:t>
            </a:r>
            <a:r>
              <a:rPr lang="en-US" sz="2400" b="1" dirty="0" smtClean="0"/>
              <a:t>Exit </a:t>
            </a:r>
            <a:r>
              <a:rPr lang="en-US" sz="2400" dirty="0" smtClean="0"/>
              <a:t>from drop down menu. This way, you will go back to the Windows desktop.</a:t>
            </a:r>
          </a:p>
          <a:p>
            <a:r>
              <a:rPr lang="en-US" sz="2400" b="1" dirty="0" smtClean="0">
                <a:solidFill>
                  <a:srgbClr val="FF0000"/>
                </a:solidFill>
              </a:rPr>
              <a:t>LOGO Commands</a:t>
            </a:r>
            <a:endParaRPr lang="en-US" sz="2400" dirty="0" smtClean="0">
              <a:solidFill>
                <a:srgbClr val="FF0000"/>
              </a:solidFill>
            </a:endParaRPr>
          </a:p>
          <a:p>
            <a:r>
              <a:rPr lang="en-US" sz="2400" dirty="0" smtClean="0"/>
              <a:t>Command means giving orders to the computer in its language. In case of LOGO, the turtle moves on the screen following the commands given by you.</a:t>
            </a:r>
          </a:p>
          <a:p>
            <a:r>
              <a:rPr lang="en-US" sz="2400" dirty="0" smtClean="0"/>
              <a:t>Let us learn about the different types of commands given in LOGO.</a:t>
            </a:r>
          </a:p>
          <a:p>
            <a:pPr>
              <a:lnSpc>
                <a:spcPct val="150000"/>
              </a:lnSpc>
            </a:pPr>
            <a:endParaRPr lang="en-IN" altLang="en-US" sz="2400" b="1" i="1" u="sng" dirty="0">
              <a:ln>
                <a:noFill/>
              </a:ln>
              <a:gradFill>
                <a:gsLst>
                  <a:gs pos="0">
                    <a:srgbClr val="7B32B2"/>
                  </a:gs>
                  <a:gs pos="100000">
                    <a:srgbClr val="401A5D"/>
                  </a:gs>
                </a:gsLst>
                <a:lin scaled="0"/>
              </a:gradFill>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1208" y="274638"/>
            <a:ext cx="10911191" cy="1143000"/>
          </a:xfrm>
        </p:spPr>
        <p:txBody>
          <a:bodyPr/>
          <a:lstStyle/>
          <a:p>
            <a:pPr algn="l"/>
            <a:r>
              <a:rPr lang="en-US" sz="4800" dirty="0" smtClean="0"/>
              <a:t>  </a:t>
            </a:r>
            <a:r>
              <a:rPr lang="en-US" sz="3200" dirty="0" smtClean="0">
                <a:solidFill>
                  <a:srgbClr val="FF0000"/>
                </a:solidFill>
              </a:rPr>
              <a:t>Different Types of LOGO Commands</a:t>
            </a:r>
            <a:endParaRPr lang="en-IN" altLang="en-US" sz="32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410511"/>
            <a:ext cx="11530330" cy="5301573"/>
          </a:xfrm>
        </p:spPr>
        <p:txBody>
          <a:bodyPr/>
          <a:lstStyle/>
          <a:p>
            <a:pPr>
              <a:buNone/>
            </a:pPr>
            <a:endParaRPr lang="en-US" sz="2400" dirty="0" smtClean="0"/>
          </a:p>
          <a:p>
            <a:r>
              <a:rPr lang="en-US" sz="2400" dirty="0" smtClean="0"/>
              <a:t> Let us learn about the different types of commands given in LOGO.</a:t>
            </a:r>
          </a:p>
          <a:p>
            <a:r>
              <a:rPr lang="en-US" sz="2400" b="1" dirty="0" smtClean="0"/>
              <a:t>Forward Command (FD)</a:t>
            </a:r>
            <a:endParaRPr lang="en-US" sz="2400" dirty="0" smtClean="0"/>
          </a:p>
          <a:p>
            <a:r>
              <a:rPr lang="en-US" sz="2400" b="1" dirty="0" smtClean="0"/>
              <a:t>Back Command (BK)</a:t>
            </a:r>
            <a:endParaRPr lang="en-US" sz="2400" dirty="0" smtClean="0"/>
          </a:p>
          <a:p>
            <a:r>
              <a:rPr lang="en-US" sz="2400" b="1" dirty="0" smtClean="0"/>
              <a:t>Right Command (RT)</a:t>
            </a:r>
            <a:endParaRPr lang="en-US" sz="2400" dirty="0" smtClean="0"/>
          </a:p>
          <a:p>
            <a:r>
              <a:rPr lang="en-US" sz="2400" b="1" dirty="0" smtClean="0"/>
              <a:t>Left Command (LT)</a:t>
            </a:r>
            <a:endParaRPr lang="en-US" sz="2400" dirty="0" smtClean="0"/>
          </a:p>
          <a:p>
            <a:endParaRPr lang="en-US" sz="2400" dirty="0" smtClean="0"/>
          </a:p>
          <a:p>
            <a:pPr>
              <a:lnSpc>
                <a:spcPct val="150000"/>
              </a:lnSpc>
            </a:pPr>
            <a:endParaRPr lang="en-IN" altLang="en-US" sz="2400" b="1" i="1" u="sng" dirty="0">
              <a:ln>
                <a:noFill/>
              </a:ln>
              <a:gradFill>
                <a:gsLst>
                  <a:gs pos="0">
                    <a:srgbClr val="7B32B2"/>
                  </a:gs>
                  <a:gs pos="100000">
                    <a:srgbClr val="401A5D"/>
                  </a:gs>
                </a:gsLst>
                <a:lin scaled="0"/>
              </a:gra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1208" y="274638"/>
            <a:ext cx="10911191" cy="1143000"/>
          </a:xfrm>
        </p:spPr>
        <p:txBody>
          <a:bodyPr/>
          <a:lstStyle/>
          <a:p>
            <a:pPr algn="l"/>
            <a:r>
              <a:rPr lang="en-US" sz="4800" dirty="0" smtClean="0"/>
              <a:t> </a:t>
            </a:r>
            <a:r>
              <a:rPr lang="en-US" sz="4000" dirty="0" smtClean="0">
                <a:solidFill>
                  <a:srgbClr val="FF0000"/>
                </a:solidFill>
              </a:rPr>
              <a:t>Home Command </a:t>
            </a:r>
            <a:br>
              <a:rPr lang="en-US" sz="4000" dirty="0" smtClean="0">
                <a:solidFill>
                  <a:srgbClr val="FF0000"/>
                </a:solidFill>
              </a:rPr>
            </a:br>
            <a:endParaRPr lang="en-IN" altLang="en-US" sz="40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417955"/>
            <a:ext cx="11530330" cy="5294130"/>
          </a:xfrm>
        </p:spPr>
        <p:txBody>
          <a:bodyPr/>
          <a:lstStyle/>
          <a:p>
            <a:r>
              <a:rPr lang="en-US" sz="2400" dirty="0" smtClean="0"/>
              <a:t>HOME is a primitive. This command brings the turtle back to its starting position. When we give HOME command, the turtle comes back to the center of the screen with its head pointing upwards.</a:t>
            </a:r>
          </a:p>
          <a:p>
            <a:r>
              <a:rPr lang="en-US" sz="2400" dirty="0" smtClean="0"/>
              <a:t>Let us take an example:</a:t>
            </a:r>
          </a:p>
          <a:p>
            <a:r>
              <a:rPr lang="en-US" sz="2400" dirty="0" smtClean="0"/>
              <a:t>FD 60</a:t>
            </a:r>
          </a:p>
          <a:p>
            <a:r>
              <a:rPr lang="en-US" sz="2400" dirty="0" smtClean="0"/>
              <a:t>RT 90</a:t>
            </a:r>
          </a:p>
          <a:p>
            <a:r>
              <a:rPr lang="en-US" sz="2400" dirty="0" smtClean="0"/>
              <a:t>FD 40</a:t>
            </a:r>
          </a:p>
          <a:p>
            <a:r>
              <a:rPr lang="en-US" sz="2400" dirty="0" smtClean="0"/>
              <a:t>HOME</a:t>
            </a:r>
          </a:p>
          <a:p>
            <a:r>
              <a:rPr lang="en-US" sz="2400" dirty="0" smtClean="0"/>
              <a:t>Clear Screen (CS)</a:t>
            </a:r>
          </a:p>
          <a:p>
            <a:r>
              <a:rPr lang="en-US" sz="2400" dirty="0" smtClean="0"/>
              <a:t>The short form of Clear Screen is CS. This command erases the drawing, which is on the screen and brings the turtle to its Home (Center of the screen). It is always to start work with a clear screen.</a:t>
            </a:r>
          </a:p>
          <a:p>
            <a:pPr>
              <a:lnSpc>
                <a:spcPct val="150000"/>
              </a:lnSpc>
            </a:pPr>
            <a:endParaRPr lang="en-IN" altLang="en-US" sz="2400" b="1" i="1" u="sng" dirty="0">
              <a:ln>
                <a:noFill/>
              </a:ln>
              <a:gradFill>
                <a:gsLst>
                  <a:gs pos="0">
                    <a:srgbClr val="7B32B2"/>
                  </a:gs>
                  <a:gs pos="100000">
                    <a:srgbClr val="401A5D"/>
                  </a:gs>
                </a:gsLst>
                <a:lin scaled="0"/>
              </a:gradFill>
              <a:effectLst>
                <a:outerShdw blurRad="38100" dist="38100" dir="2700000" algn="tl">
                  <a:srgbClr val="000000">
                    <a:alpha val="43137"/>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1208" y="274638"/>
            <a:ext cx="10911191" cy="1143000"/>
          </a:xfrm>
        </p:spPr>
        <p:txBody>
          <a:bodyPr/>
          <a:lstStyle/>
          <a:p>
            <a:pPr algn="l"/>
            <a:r>
              <a:rPr lang="en-US" sz="4000" dirty="0" smtClean="0"/>
              <a:t> </a:t>
            </a:r>
            <a:br>
              <a:rPr lang="en-US" sz="4000" dirty="0" smtClean="0"/>
            </a:br>
            <a:r>
              <a:rPr lang="en-US" sz="4000" dirty="0" smtClean="0">
                <a:solidFill>
                  <a:srgbClr val="FF0000"/>
                </a:solidFill>
              </a:rPr>
              <a:t>we learn BASIC language programming, let us define a program</a:t>
            </a:r>
            <a:r>
              <a:rPr lang="en-US" sz="4800" dirty="0" smtClean="0">
                <a:solidFill>
                  <a:srgbClr val="FF0000"/>
                </a:solidFill>
              </a:rPr>
              <a:t>. </a:t>
            </a:r>
            <a:r>
              <a:rPr lang="en-US" sz="4800" dirty="0" smtClean="0"/>
              <a:t/>
            </a:r>
            <a:br>
              <a:rPr lang="en-US" sz="4800" dirty="0" smtClean="0"/>
            </a:br>
            <a:endParaRPr lang="en-IN" altLang="en-US" sz="48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417955"/>
            <a:ext cx="11530330" cy="5294130"/>
          </a:xfrm>
        </p:spPr>
        <p:txBody>
          <a:bodyPr/>
          <a:lstStyle/>
          <a:p>
            <a:r>
              <a:rPr lang="en-US" sz="2400" dirty="0" smtClean="0"/>
              <a:t> </a:t>
            </a:r>
            <a:r>
              <a:rPr lang="en-US" sz="2400" b="1" dirty="0" smtClean="0"/>
              <a:t>Program: </a:t>
            </a:r>
            <a:r>
              <a:rPr lang="en-US" sz="2400" dirty="0" smtClean="0"/>
              <a:t>A program is step-by-step set of instructions, given to a computer, using a computer language, to solve a problem. Every computer language follows some particular rules for processing. We must follow these language rules if we want the computer to give meaningful results. BASIC language also follows certain rules. Some of the main points that we should take care of while writing a BASIC Program are given below: </a:t>
            </a:r>
          </a:p>
          <a:p>
            <a:pPr lvl="0"/>
            <a:r>
              <a:rPr lang="en-US" sz="2400" dirty="0" smtClean="0"/>
              <a:t>Every statement must begin with a line number.</a:t>
            </a:r>
          </a:p>
          <a:p>
            <a:pPr lvl="0"/>
            <a:r>
              <a:rPr lang="en-US" sz="2400" dirty="0" smtClean="0"/>
              <a:t>The line number must be a positive integer. </a:t>
            </a:r>
          </a:p>
          <a:p>
            <a:pPr lvl="0"/>
            <a:r>
              <a:rPr lang="en-US" sz="2400" dirty="0" smtClean="0"/>
              <a:t>Line numbers must be in ascending order. </a:t>
            </a:r>
          </a:p>
          <a:p>
            <a:pPr lvl="0"/>
            <a:r>
              <a:rPr lang="en-US" sz="2400" dirty="0" smtClean="0"/>
              <a:t>After completion of each line, you must press the Enter Key. </a:t>
            </a:r>
          </a:p>
          <a:p>
            <a:endParaRPr lang="en-IN" altLang="en-US" sz="2400" b="1" i="1" u="sng" dirty="0">
              <a:ln>
                <a:noFill/>
              </a:ln>
              <a:gradFill>
                <a:gsLst>
                  <a:gs pos="0">
                    <a:srgbClr val="7B32B2"/>
                  </a:gs>
                  <a:gs pos="100000">
                    <a:srgbClr val="401A5D"/>
                  </a:gs>
                </a:gsLst>
                <a:lin scaled="0"/>
              </a:gradFill>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1208" y="145916"/>
            <a:ext cx="10911191" cy="972766"/>
          </a:xfrm>
        </p:spPr>
        <p:txBody>
          <a:bodyPr/>
          <a:lstStyle/>
          <a:p>
            <a:pPr algn="l"/>
            <a:r>
              <a:rPr lang="en-US" sz="3600" b="1" dirty="0" smtClean="0">
                <a:solidFill>
                  <a:srgbClr val="FF0000"/>
                </a:solidFill>
              </a:rPr>
              <a:t>BASIC Commands and Statements</a:t>
            </a:r>
            <a:endParaRPr lang="en-IN" altLang="en-US" sz="36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070043"/>
            <a:ext cx="11530330" cy="5642042"/>
          </a:xfrm>
        </p:spPr>
        <p:txBody>
          <a:bodyPr/>
          <a:lstStyle/>
          <a:p>
            <a:r>
              <a:rPr lang="en-US" sz="2400" dirty="0" smtClean="0"/>
              <a:t>When some instructions are given to a computer, they can either be in the form of a command or a set of commands. </a:t>
            </a:r>
          </a:p>
          <a:p>
            <a:r>
              <a:rPr lang="en-US" sz="2400" b="1" dirty="0" smtClean="0"/>
              <a:t>Command </a:t>
            </a:r>
            <a:endParaRPr lang="en-US" sz="2400" dirty="0" smtClean="0"/>
          </a:p>
          <a:p>
            <a:r>
              <a:rPr lang="en-US" sz="2400" dirty="0" smtClean="0"/>
              <a:t>Command means order. It is a single word, which tells the computer to do a specific task. The different BASIC commands are: </a:t>
            </a:r>
          </a:p>
          <a:p>
            <a:r>
              <a:rPr lang="en-US" sz="2400" dirty="0" smtClean="0"/>
              <a:t>CLS, RUN, LIST, SAVE, DELETE, LOAD etc. </a:t>
            </a:r>
          </a:p>
          <a:p>
            <a:r>
              <a:rPr lang="en-US" sz="2400" dirty="0" smtClean="0"/>
              <a:t>For example, if you already have some text on the screen on C-prompt and you want to clear the screen, type CLS and press </a:t>
            </a:r>
            <a:r>
              <a:rPr lang="en-US" sz="2400" b="1" dirty="0" smtClean="0"/>
              <a:t>Enter</a:t>
            </a:r>
            <a:r>
              <a:rPr lang="en-US" sz="2400" dirty="0" smtClean="0"/>
              <a:t> key. It clears the screen as shown: </a:t>
            </a:r>
          </a:p>
          <a:p>
            <a:r>
              <a:rPr lang="en-US" sz="2400" b="1" dirty="0" smtClean="0"/>
              <a:t>Statement </a:t>
            </a:r>
            <a:endParaRPr lang="en-US" sz="2400" dirty="0" smtClean="0"/>
          </a:p>
          <a:p>
            <a:r>
              <a:rPr lang="en-US" sz="2400" dirty="0" smtClean="0"/>
              <a:t>These are the set of instructions, which can only be used in a group. They are used to write programs to obtain desired output from the computer. The different statements available in BASIC are: LET, GOTO, INPUT, IF-THEN, PRINT, READ-DATA, FOR_NEXT etc. </a:t>
            </a:r>
          </a:p>
          <a:p>
            <a:endParaRPr lang="en-IN" altLang="en-US" sz="2400" b="1" i="1" u="sng" dirty="0">
              <a:ln>
                <a:noFill/>
              </a:ln>
              <a:gradFill>
                <a:gsLst>
                  <a:gs pos="0">
                    <a:srgbClr val="7B32B2"/>
                  </a:gs>
                  <a:gs pos="100000">
                    <a:srgbClr val="401A5D"/>
                  </a:gs>
                </a:gsLst>
                <a:lin scaled="0"/>
              </a:gradFill>
              <a:effectLst>
                <a:outerShdw blurRad="38100" dist="38100" dir="2700000" algn="tl">
                  <a:srgbClr val="000000">
                    <a:alpha val="43137"/>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1208" y="274638"/>
            <a:ext cx="10911191" cy="921864"/>
          </a:xfrm>
        </p:spPr>
        <p:txBody>
          <a:bodyPr/>
          <a:lstStyle/>
          <a:p>
            <a:pPr algn="l"/>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BASIC Commands and Statements </a:t>
            </a:r>
            <a:r>
              <a:rPr lang="en-US" sz="4000" dirty="0" smtClean="0">
                <a:solidFill>
                  <a:srgbClr val="FF0000"/>
                </a:solidFill>
              </a:rPr>
              <a:t/>
            </a:r>
            <a:br>
              <a:rPr lang="en-US" sz="4000" dirty="0" smtClean="0">
                <a:solidFill>
                  <a:srgbClr val="FF0000"/>
                </a:solidFill>
              </a:rPr>
            </a:br>
            <a:r>
              <a:rPr lang="en-US" sz="4800" b="1" dirty="0" smtClean="0"/>
              <a:t/>
            </a:r>
            <a:br>
              <a:rPr lang="en-US" sz="4800" b="1" dirty="0" smtClean="0"/>
            </a:br>
            <a:endParaRPr lang="en-IN" altLang="en-US" sz="48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417955"/>
            <a:ext cx="11530330" cy="5294130"/>
          </a:xfrm>
        </p:spPr>
        <p:txBody>
          <a:bodyPr/>
          <a:lstStyle/>
          <a:p>
            <a:r>
              <a:rPr lang="en-US" sz="2400" dirty="0" smtClean="0">
                <a:solidFill>
                  <a:srgbClr val="FF0000"/>
                </a:solidFill>
              </a:rPr>
              <a:t> </a:t>
            </a:r>
            <a:r>
              <a:rPr lang="en-US" sz="2400" b="1" dirty="0" smtClean="0">
                <a:solidFill>
                  <a:srgbClr val="FF0000"/>
                </a:solidFill>
              </a:rPr>
              <a:t>Statement </a:t>
            </a:r>
            <a:endParaRPr lang="en-US" sz="2400" dirty="0" smtClean="0">
              <a:solidFill>
                <a:srgbClr val="FF0000"/>
              </a:solidFill>
            </a:endParaRPr>
          </a:p>
          <a:p>
            <a:pPr lvl="0"/>
            <a:r>
              <a:rPr lang="en-US" sz="2400" dirty="0" smtClean="0"/>
              <a:t>These are the building blocks of a program.</a:t>
            </a:r>
          </a:p>
          <a:p>
            <a:pPr lvl="0"/>
            <a:r>
              <a:rPr lang="en-US" sz="2400" dirty="0" smtClean="0"/>
              <a:t>These are the set of instructions to a program. </a:t>
            </a:r>
          </a:p>
          <a:p>
            <a:pPr lvl="0"/>
            <a:r>
              <a:rPr lang="en-US" sz="2400" dirty="0" smtClean="0"/>
              <a:t>Each statement requires a line number. </a:t>
            </a:r>
          </a:p>
          <a:p>
            <a:r>
              <a:rPr lang="en-US" sz="2400" b="1" dirty="0" smtClean="0">
                <a:solidFill>
                  <a:srgbClr val="FF0000"/>
                </a:solidFill>
              </a:rPr>
              <a:t>Command </a:t>
            </a:r>
            <a:endParaRPr lang="en-US" sz="2400" dirty="0" smtClean="0">
              <a:solidFill>
                <a:srgbClr val="FF0000"/>
              </a:solidFill>
            </a:endParaRPr>
          </a:p>
          <a:p>
            <a:pPr lvl="0"/>
            <a:r>
              <a:rPr lang="en-US" sz="2400" dirty="0" smtClean="0"/>
              <a:t>It is a single word to perform a specific task.</a:t>
            </a:r>
          </a:p>
          <a:p>
            <a:pPr lvl="0"/>
            <a:r>
              <a:rPr lang="en-US" sz="2400" dirty="0" smtClean="0"/>
              <a:t>It gives a specific order to a program (</a:t>
            </a:r>
            <a:r>
              <a:rPr lang="en-US" sz="2400" i="1" dirty="0" smtClean="0"/>
              <a:t>i.e. </a:t>
            </a:r>
            <a:r>
              <a:rPr lang="en-US" sz="2400" dirty="0" smtClean="0"/>
              <a:t>what to do).</a:t>
            </a:r>
          </a:p>
          <a:p>
            <a:pPr lvl="0"/>
            <a:r>
              <a:rPr lang="en-US" sz="2400" dirty="0" smtClean="0"/>
              <a:t>A command may or may not require a line number. </a:t>
            </a:r>
          </a:p>
          <a:p>
            <a:endParaRPr lang="en-US"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1208" y="593386"/>
            <a:ext cx="10911191" cy="846308"/>
          </a:xfrm>
        </p:spPr>
        <p:txBody>
          <a:bodyPr/>
          <a:lstStyle/>
          <a:p>
            <a:pPr algn="l"/>
            <a:r>
              <a:rPr lang="en-US" sz="4000" b="1" dirty="0" smtClean="0">
                <a:solidFill>
                  <a:srgbClr val="FF0000"/>
                </a:solidFill>
              </a:rPr>
              <a:t>Different Types of Command</a:t>
            </a:r>
            <a:endParaRPr lang="en-IN" altLang="en-US" sz="40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417955"/>
            <a:ext cx="11530330" cy="5294130"/>
          </a:xfrm>
        </p:spPr>
        <p:txBody>
          <a:bodyPr/>
          <a:lstStyle/>
          <a:p>
            <a:r>
              <a:rPr lang="en-US" sz="2400" dirty="0" smtClean="0"/>
              <a:t>When you want to write a program in GWBASIC, you should know the following commands/statements, which are essentially needed. These commands/statements are: </a:t>
            </a:r>
          </a:p>
          <a:p>
            <a:r>
              <a:rPr lang="en-US" sz="2400" b="1" dirty="0" smtClean="0">
                <a:solidFill>
                  <a:srgbClr val="FF0000"/>
                </a:solidFill>
              </a:rPr>
              <a:t>NEW Command</a:t>
            </a:r>
            <a:endParaRPr lang="en-US" sz="2400" dirty="0" smtClean="0">
              <a:solidFill>
                <a:srgbClr val="FF0000"/>
              </a:solidFill>
            </a:endParaRPr>
          </a:p>
          <a:p>
            <a:r>
              <a:rPr lang="en-US" sz="2400" dirty="0" smtClean="0"/>
              <a:t>If you want to start typing a new program, use NEW command before writing the program. </a:t>
            </a:r>
          </a:p>
          <a:p>
            <a:r>
              <a:rPr lang="en-US" sz="2400" b="1" dirty="0" smtClean="0">
                <a:solidFill>
                  <a:srgbClr val="FF0000"/>
                </a:solidFill>
              </a:rPr>
              <a:t>CLS Command </a:t>
            </a:r>
            <a:endParaRPr lang="en-US" sz="2400" dirty="0" smtClean="0">
              <a:solidFill>
                <a:srgbClr val="FF0000"/>
              </a:solidFill>
            </a:endParaRPr>
          </a:p>
          <a:p>
            <a:r>
              <a:rPr lang="en-US" sz="2400" dirty="0" smtClean="0"/>
              <a:t>CLS means clear the screen but not the contents of the memory. Sometimes, it is required to clear the screen before writing on the screen. So type CLS and press Enter key as shown: </a:t>
            </a:r>
          </a:p>
          <a:p>
            <a:r>
              <a:rPr lang="en-US" sz="2400" b="1" dirty="0" smtClean="0">
                <a:solidFill>
                  <a:srgbClr val="FF0000"/>
                </a:solidFill>
              </a:rPr>
              <a:t>END Command </a:t>
            </a:r>
            <a:endParaRPr lang="en-US" sz="2400" dirty="0" smtClean="0">
              <a:solidFill>
                <a:srgbClr val="FF0000"/>
              </a:solidFill>
            </a:endParaRPr>
          </a:p>
          <a:p>
            <a:r>
              <a:rPr lang="en-US" sz="2400" dirty="0" smtClean="0"/>
              <a:t>END command is used to terminate a program permanently and it can be used only once. It has to be the last statement of the BASIC program</a:t>
            </a:r>
          </a:p>
          <a:p>
            <a:pPr>
              <a:buNone/>
            </a:pPr>
            <a:endParaRPr lang="en-IN" altLang="en-US" sz="2400" b="1" i="1" u="sng" dirty="0">
              <a:ln>
                <a:noFill/>
              </a:ln>
              <a:gradFill>
                <a:gsLst>
                  <a:gs pos="0">
                    <a:srgbClr val="7B32B2"/>
                  </a:gs>
                  <a:gs pos="100000">
                    <a:srgbClr val="401A5D"/>
                  </a:gs>
                </a:gsLst>
                <a:lin scaled="0"/>
              </a:gradFill>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0" y="274955"/>
            <a:ext cx="10972800" cy="6472555"/>
          </a:xfrm>
        </p:spPr>
        <p:txBody>
          <a:bodyPr/>
          <a:lstStyle/>
          <a:p>
            <a:r>
              <a:rPr lang="en-IN" altLang="en-US" sz="23900" b="1">
                <a:solidFill>
                  <a:schemeClr val="bg1"/>
                </a:solidFill>
                <a:effectLst>
                  <a:outerShdw blurRad="38100" dist="38100" dir="2700000" algn="tl">
                    <a:srgbClr val="000000">
                      <a:alpha val="43137"/>
                    </a:srgbClr>
                  </a:outerShdw>
                </a:effectLst>
                <a:latin typeface="Monotype Corsiva" panose="03010101010201010101" charset="0"/>
                <a:cs typeface="Monotype Corsiva" panose="03010101010201010101" charset="0"/>
              </a:rPr>
              <a:t>Thank  </a:t>
            </a:r>
            <a:br>
              <a:rPr lang="en-IN" altLang="en-US" sz="23900" b="1">
                <a:solidFill>
                  <a:schemeClr val="bg1"/>
                </a:solidFill>
                <a:effectLst>
                  <a:outerShdw blurRad="38100" dist="38100" dir="2700000" algn="tl">
                    <a:srgbClr val="000000">
                      <a:alpha val="43137"/>
                    </a:srgbClr>
                  </a:outerShdw>
                </a:effectLst>
                <a:latin typeface="Monotype Corsiva" panose="03010101010201010101" charset="0"/>
                <a:cs typeface="Monotype Corsiva" panose="03010101010201010101" charset="0"/>
              </a:rPr>
            </a:br>
            <a:r>
              <a:rPr lang="en-IN" altLang="en-US" sz="23900" b="1">
                <a:solidFill>
                  <a:schemeClr val="bg1"/>
                </a:solidFill>
                <a:effectLst>
                  <a:outerShdw blurRad="38100" dist="38100" dir="2700000" algn="tl">
                    <a:srgbClr val="000000">
                      <a:alpha val="43137"/>
                    </a:srgbClr>
                  </a:outerShdw>
                </a:effectLst>
                <a:latin typeface="Monotype Corsiva" panose="03010101010201010101" charset="0"/>
                <a:cs typeface="Monotype Corsiva" panose="03010101010201010101" charset="0"/>
              </a:rPr>
              <a:t>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2838" y="2140085"/>
            <a:ext cx="12029162" cy="2480554"/>
          </a:xfrm>
        </p:spPr>
        <p:txBody>
          <a:bodyPr/>
          <a:lstStyle/>
          <a:p>
            <a:r>
              <a:rPr lang="en-US" sz="6600" b="1" dirty="0" smtClean="0">
                <a:solidFill>
                  <a:srgbClr val="FFFF00"/>
                </a:solidFill>
              </a:rPr>
              <a:t> Programming Language of </a:t>
            </a:r>
            <a:r>
              <a:rPr lang="en-IN" altLang="en-US" sz="6600" b="1" dirty="0" smtClean="0">
                <a:ln>
                  <a:solidFill>
                    <a:sysClr val="windowText" lastClr="000000"/>
                  </a:solidFill>
                </a:ln>
                <a:solidFill>
                  <a:srgbClr val="FFFF00"/>
                </a:solidFill>
                <a:effectLst>
                  <a:outerShdw blurRad="38100" dist="38100" dir="2700000" algn="tl">
                    <a:srgbClr val="000000">
                      <a:alpha val="43137"/>
                    </a:srgbClr>
                  </a:outerShdw>
                </a:effectLst>
              </a:rPr>
              <a:t>Computer</a:t>
            </a:r>
            <a:endParaRPr lang="en-IN" altLang="en-US" sz="66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281788"/>
          </a:xfrm>
        </p:spPr>
        <p:txBody>
          <a:bodyPr/>
          <a:lstStyle/>
          <a:p>
            <a:r>
              <a:rPr lang="en-US" sz="4000" b="1" dirty="0" smtClean="0">
                <a:solidFill>
                  <a:srgbClr val="C00000"/>
                </a:solidFill>
              </a:rPr>
              <a:t>Introduction of  Programming Language</a:t>
            </a:r>
            <a:endParaRPr lang="en-IN" altLang="en-US" sz="4000" b="1" dirty="0">
              <a:ln>
                <a:noFill/>
              </a:ln>
              <a:gradFill>
                <a:gsLst>
                  <a:gs pos="0">
                    <a:srgbClr val="E30000"/>
                  </a:gs>
                  <a:gs pos="100000">
                    <a:srgbClr val="760303"/>
                  </a:gs>
                </a:gsLst>
                <a:lin scaled="0"/>
              </a:gra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417955"/>
            <a:ext cx="11530330" cy="5070475"/>
          </a:xfrm>
        </p:spPr>
        <p:txBody>
          <a:bodyPr/>
          <a:lstStyle/>
          <a:p>
            <a:pPr>
              <a:lnSpc>
                <a:spcPct val="150000"/>
              </a:lnSpc>
            </a:pPr>
            <a:r>
              <a:rPr lang="en-US" sz="2400" dirty="0" smtClean="0"/>
              <a:t>We speak many languages like Hindi, English, Punjabi, Tamil, Marathi etc. These are the regional languages through which the people of same region communicate with each other. So a ‘language’ is a medium through which you can express your ideas to others.</a:t>
            </a:r>
          </a:p>
          <a:p>
            <a:r>
              <a:rPr lang="en-US" sz="2400" dirty="0" smtClean="0"/>
              <a:t>You know that computer is a machine. It does not understand the language we speak. If we want to communicate with a computer, we must learn its language.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281788"/>
          </a:xfrm>
        </p:spPr>
        <p:txBody>
          <a:bodyPr/>
          <a:lstStyle/>
          <a:p>
            <a:r>
              <a:rPr lang="en-US" sz="4000" b="1" dirty="0" smtClean="0">
                <a:solidFill>
                  <a:srgbClr val="C00000"/>
                </a:solidFill>
              </a:rPr>
              <a:t>Introduction of  Programming Language</a:t>
            </a:r>
            <a:endParaRPr lang="en-IN" altLang="en-US" sz="4000" b="1" dirty="0">
              <a:ln>
                <a:noFill/>
              </a:ln>
              <a:gradFill>
                <a:gsLst>
                  <a:gs pos="0">
                    <a:srgbClr val="E30000"/>
                  </a:gs>
                  <a:gs pos="100000">
                    <a:srgbClr val="760303"/>
                  </a:gs>
                </a:gsLst>
                <a:lin scaled="0"/>
              </a:gra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417955"/>
            <a:ext cx="11530330" cy="5070475"/>
          </a:xfrm>
        </p:spPr>
        <p:txBody>
          <a:bodyPr/>
          <a:lstStyle/>
          <a:p>
            <a:pPr>
              <a:lnSpc>
                <a:spcPct val="150000"/>
              </a:lnSpc>
            </a:pPr>
            <a:r>
              <a:rPr lang="en-US" sz="2400" dirty="0" smtClean="0"/>
              <a:t>The full form of BASIC is </a:t>
            </a:r>
            <a:r>
              <a:rPr lang="en-US" sz="2400" b="1" dirty="0" smtClean="0"/>
              <a:t>Beginners All Purpose Symbolic Instruction Code. </a:t>
            </a:r>
            <a:r>
              <a:rPr lang="en-US" sz="2400" dirty="0" smtClean="0"/>
              <a:t>This language is best suited for beginners. This is a very user-friendly language, which develops interest of programming in the beginners. Generally, all types of tasks can be done using BASIC, </a:t>
            </a:r>
            <a:r>
              <a:rPr lang="en-US" sz="2400" i="1" dirty="0" smtClean="0"/>
              <a:t>i.e., </a:t>
            </a:r>
            <a:r>
              <a:rPr lang="en-US" sz="2400" dirty="0" smtClean="0"/>
              <a:t>graphics, general programs, using musical tones, drawing figures, etc. John </a:t>
            </a:r>
            <a:r>
              <a:rPr lang="en-US" sz="2400" dirty="0" err="1" smtClean="0"/>
              <a:t>Kemeny</a:t>
            </a:r>
            <a:r>
              <a:rPr lang="en-US" sz="2400" dirty="0" smtClean="0"/>
              <a:t> and Thomas Kurtz developed Basic language in the year 1960 at Dartmouth College, USA. </a:t>
            </a:r>
          </a:p>
          <a:p>
            <a:pPr lvl="0">
              <a:lnSpc>
                <a:spcPct val="150000"/>
              </a:lnSpc>
            </a:pPr>
            <a:endParaRPr lang="en-US" sz="2400" dirty="0" smtClean="0"/>
          </a:p>
          <a:p>
            <a:pPr marL="0" indent="0">
              <a:buNone/>
            </a:pPr>
            <a:endParaRPr lang="en-IN" altLang="en-US" sz="2400" b="1" i="1" u="sng" dirty="0">
              <a:ln>
                <a:noFill/>
              </a:ln>
              <a:gradFill>
                <a:gsLst>
                  <a:gs pos="0">
                    <a:srgbClr val="7B32B2"/>
                  </a:gs>
                  <a:gs pos="100000">
                    <a:srgbClr val="401A5D"/>
                  </a:gs>
                </a:gsLst>
                <a:lin scaled="0"/>
              </a:gra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155642"/>
            <a:ext cx="10972800" cy="1206229"/>
          </a:xfrm>
        </p:spPr>
        <p:txBody>
          <a:bodyPr/>
          <a:lstStyle/>
          <a:p>
            <a:r>
              <a:rPr lang="en-US" sz="4000" b="1" dirty="0" smtClean="0">
                <a:solidFill>
                  <a:srgbClr val="C00000"/>
                </a:solidFill>
              </a:rPr>
              <a:t>Introduction of  Programming Language</a:t>
            </a:r>
            <a:endParaRPr lang="en-IN" altLang="en-US" sz="4000" b="1" dirty="0">
              <a:ln>
                <a:noFill/>
              </a:ln>
              <a:gradFill>
                <a:gsLst>
                  <a:gs pos="0">
                    <a:srgbClr val="E30000"/>
                  </a:gs>
                  <a:gs pos="100000">
                    <a:srgbClr val="760303"/>
                  </a:gs>
                </a:gsLst>
                <a:lin scaled="0"/>
              </a:gra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417955"/>
            <a:ext cx="11530330" cy="5070475"/>
          </a:xfrm>
        </p:spPr>
        <p:txBody>
          <a:bodyPr/>
          <a:lstStyle/>
          <a:p>
            <a:pPr>
              <a:lnSpc>
                <a:spcPct val="150000"/>
              </a:lnSpc>
            </a:pPr>
            <a:r>
              <a:rPr lang="en-US" sz="2400" dirty="0" smtClean="0"/>
              <a:t>We have also seen that a computer can understand only a computer language, which is translated into its equivalent machine level language for processing. In this chapter, we will see how we can instruct the computer, using a high level language called BASIC. </a:t>
            </a:r>
          </a:p>
          <a:p>
            <a:pPr>
              <a:lnSpc>
                <a:spcPct val="150000"/>
              </a:lnSpc>
            </a:pPr>
            <a:r>
              <a:rPr lang="en-US" sz="2400" dirty="0" smtClean="0">
                <a:solidFill>
                  <a:srgbClr val="FF0000"/>
                </a:solidFill>
              </a:rPr>
              <a:t>Different types  of computers language : </a:t>
            </a:r>
          </a:p>
          <a:p>
            <a:pPr>
              <a:lnSpc>
                <a:spcPct val="150000"/>
              </a:lnSpc>
            </a:pPr>
            <a:r>
              <a:rPr lang="en-US" sz="2400" dirty="0" smtClean="0"/>
              <a:t>Some of the computer languages are LOGO, BASIC, PASCAL, FORTRAN, C++, JAVA, etc.</a:t>
            </a:r>
          </a:p>
          <a:p>
            <a:pPr lvl="0">
              <a:lnSpc>
                <a:spcPct val="150000"/>
              </a:lnSpc>
            </a:pPr>
            <a:endParaRPr lang="en-US" sz="2400" dirty="0" smtClean="0"/>
          </a:p>
          <a:p>
            <a:pPr marL="0" indent="0">
              <a:buNone/>
            </a:pPr>
            <a:endParaRPr lang="en-IN" altLang="en-US" sz="2400" b="1" i="1" u="sng" dirty="0">
              <a:ln>
                <a:noFill/>
              </a:ln>
              <a:gradFill>
                <a:gsLst>
                  <a:gs pos="0">
                    <a:srgbClr val="7B32B2"/>
                  </a:gs>
                  <a:gs pos="100000">
                    <a:srgbClr val="401A5D"/>
                  </a:gs>
                </a:gsLst>
                <a:lin scaled="0"/>
              </a:gradFill>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dirty="0" smtClean="0">
                <a:solidFill>
                  <a:srgbClr val="FF0000"/>
                </a:solidFill>
              </a:rPr>
              <a:t>Computer languages - LOGO</a:t>
            </a:r>
            <a:endParaRPr lang="en-IN" altLang="en-US" sz="40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417955"/>
            <a:ext cx="11530330" cy="5070475"/>
          </a:xfrm>
        </p:spPr>
        <p:txBody>
          <a:bodyPr/>
          <a:lstStyle/>
          <a:p>
            <a:r>
              <a:rPr lang="en-US" sz="2400" dirty="0" smtClean="0"/>
              <a:t>In this chapter, we will learn about LOGO language.</a:t>
            </a:r>
          </a:p>
          <a:p>
            <a:r>
              <a:rPr lang="en-US" sz="2400" dirty="0" smtClean="0"/>
              <a:t>LOGO is one of the easiest and simplest computer languages. Using LOGO, you can draw different types of figures, solve mathematical problems and can even write messages on the screen.</a:t>
            </a:r>
          </a:p>
          <a:p>
            <a:pPr>
              <a:buNone/>
            </a:pPr>
            <a:endParaRPr lang="en-US" sz="2400" dirty="0" smtClean="0"/>
          </a:p>
          <a:p>
            <a:r>
              <a:rPr lang="en-US" sz="2400" dirty="0" smtClean="0"/>
              <a:t>LOGO: Language Of Graphic Oriented</a:t>
            </a:r>
          </a:p>
          <a:p>
            <a:r>
              <a:rPr lang="en-US" sz="2400" dirty="0" smtClean="0"/>
              <a:t>Or Language Oriented Graphic Oriented</a:t>
            </a:r>
          </a:p>
          <a:p>
            <a:r>
              <a:rPr lang="en-US" sz="2400" dirty="0" smtClean="0">
                <a:solidFill>
                  <a:srgbClr val="FF0000"/>
                </a:solidFill>
              </a:rPr>
              <a:t>LOGO is available in two different forms:</a:t>
            </a:r>
          </a:p>
          <a:p>
            <a:r>
              <a:rPr lang="en-US" sz="2400" dirty="0" smtClean="0"/>
              <a:t>(</a:t>
            </a:r>
            <a:r>
              <a:rPr lang="en-US" sz="2400" dirty="0" err="1" smtClean="0"/>
              <a:t>i</a:t>
            </a:r>
            <a:r>
              <a:rPr lang="en-US" sz="2400" dirty="0" smtClean="0"/>
              <a:t>) PC LOGO- Works with MS-DOS.</a:t>
            </a:r>
          </a:p>
          <a:p>
            <a:r>
              <a:rPr lang="en-US" sz="2400" dirty="0" smtClean="0"/>
              <a:t>(ii) MSW LOGO- Works with Windows operating system.</a:t>
            </a:r>
          </a:p>
          <a:p>
            <a:pPr>
              <a:lnSpc>
                <a:spcPct val="150000"/>
              </a:lnSpc>
            </a:pPr>
            <a:endParaRPr lang="en-IN" altLang="en-US" sz="2400" b="1" i="1" u="sng" dirty="0">
              <a:ln>
                <a:noFill/>
              </a:ln>
              <a:gradFill>
                <a:gsLst>
                  <a:gs pos="0">
                    <a:srgbClr val="7B32B2"/>
                  </a:gs>
                  <a:gs pos="100000">
                    <a:srgbClr val="401A5D"/>
                  </a:gs>
                </a:gsLst>
                <a:lin scaled="0"/>
              </a:gra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dirty="0" smtClean="0">
                <a:solidFill>
                  <a:srgbClr val="FF0000"/>
                </a:solidFill>
              </a:rPr>
              <a:t>Computer languages - LOGO</a:t>
            </a:r>
            <a:endParaRPr lang="en-IN" altLang="en-US" sz="40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417955"/>
            <a:ext cx="11530330" cy="5070475"/>
          </a:xfrm>
        </p:spPr>
        <p:txBody>
          <a:bodyPr/>
          <a:lstStyle/>
          <a:p>
            <a:pPr lvl="0" rtl="0"/>
            <a:r>
              <a:rPr lang="en-US" sz="2400" dirty="0" smtClean="0"/>
              <a:t>In Starting with MSW LOGO</a:t>
            </a:r>
          </a:p>
          <a:p>
            <a:pPr lvl="0" rtl="0"/>
            <a:r>
              <a:rPr lang="en-US" sz="2400" dirty="0" smtClean="0"/>
              <a:t>To star MSW LOGO, you have to follow these steps:</a:t>
            </a:r>
          </a:p>
          <a:p>
            <a:pPr lvl="0" rtl="0"/>
            <a:r>
              <a:rPr lang="en-US" sz="2400" dirty="0" smtClean="0"/>
              <a:t>Step 1: Click on Start button.</a:t>
            </a:r>
          </a:p>
          <a:p>
            <a:pPr lvl="0" rtl="0"/>
            <a:r>
              <a:rPr lang="en-US" sz="2400" dirty="0" smtClean="0"/>
              <a:t>Step 2: Select All Programs from the Pop-up menu.</a:t>
            </a:r>
          </a:p>
          <a:p>
            <a:pPr lvl="0" rtl="0"/>
            <a:r>
              <a:rPr lang="en-US" sz="2400" dirty="0" smtClean="0"/>
              <a:t>Step 3: Click on Microsoft Windows LOGO.</a:t>
            </a:r>
          </a:p>
          <a:p>
            <a:pPr lvl="0" rtl="0"/>
            <a:r>
              <a:rPr lang="en-US" sz="2400" dirty="0" smtClean="0"/>
              <a:t>The MSW LOGO screen displays as shown below:</a:t>
            </a:r>
          </a:p>
          <a:p>
            <a:pPr lvl="0" rtl="0"/>
            <a:r>
              <a:rPr lang="en-US" sz="2400" dirty="0" smtClean="0"/>
              <a:t>The MSW LOGO Screen is basically divided into two sections:</a:t>
            </a:r>
          </a:p>
          <a:p>
            <a:pPr lvl="0" rtl="0"/>
            <a:r>
              <a:rPr lang="en-US" sz="2400" dirty="0" smtClean="0"/>
              <a:t>I.  The Main Screen</a:t>
            </a:r>
          </a:p>
          <a:p>
            <a:pPr lvl="0" rtl="0"/>
            <a:r>
              <a:rPr lang="en-US" sz="2400" dirty="0" smtClean="0"/>
              <a:t>It shows the output of the program/commands. Turtle is used to draw figures and type text in the main screen.</a:t>
            </a:r>
          </a:p>
          <a:p>
            <a:pPr lvl="0" rtl="0"/>
            <a:r>
              <a:rPr lang="en-US" sz="2400" dirty="0" smtClean="0"/>
              <a:t>II. The Commander Window</a:t>
            </a:r>
          </a:p>
          <a:p>
            <a:pPr lvl="0" rtl="0"/>
            <a:endParaRPr lang="en-IN" altLang="en-US" sz="2400" b="1" i="1" u="sng" dirty="0">
              <a:ln>
                <a:noFill/>
              </a:ln>
              <a:gradFill>
                <a:gsLst>
                  <a:gs pos="0">
                    <a:srgbClr val="7B32B2"/>
                  </a:gs>
                  <a:gs pos="100000">
                    <a:srgbClr val="401A5D"/>
                  </a:gs>
                </a:gsLst>
                <a:lin scaled="0"/>
              </a:gradFill>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dirty="0" smtClean="0">
                <a:solidFill>
                  <a:srgbClr val="FF0000"/>
                </a:solidFill>
              </a:rPr>
              <a:t>Computer languages - LOGO</a:t>
            </a:r>
            <a:endParaRPr lang="en-IN" altLang="en-US" sz="40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417955"/>
            <a:ext cx="11530330" cy="5070475"/>
          </a:xfrm>
        </p:spPr>
        <p:txBody>
          <a:bodyPr/>
          <a:lstStyle/>
          <a:p>
            <a:r>
              <a:rPr lang="en-US" sz="2400" dirty="0" smtClean="0"/>
              <a:t>This window is used to give commands to LOGO. It is further divided into two parts:</a:t>
            </a:r>
          </a:p>
          <a:p>
            <a:r>
              <a:rPr lang="en-US" sz="2400" dirty="0" smtClean="0"/>
              <a:t>(a)  Recall List Box				(b) Command Input Box</a:t>
            </a:r>
          </a:p>
          <a:p>
            <a:r>
              <a:rPr lang="en-US" sz="2400" dirty="0" smtClean="0"/>
              <a:t> </a:t>
            </a:r>
          </a:p>
          <a:p>
            <a:r>
              <a:rPr lang="en-US" sz="2400" dirty="0" smtClean="0"/>
              <a:t>Command Input Box: This box is used:</a:t>
            </a:r>
          </a:p>
          <a:p>
            <a:pPr lvl="0"/>
            <a:r>
              <a:rPr lang="en-US" sz="2400" dirty="0" smtClean="0"/>
              <a:t>To type all the commands.</a:t>
            </a:r>
          </a:p>
          <a:p>
            <a:pPr lvl="0"/>
            <a:r>
              <a:rPr lang="en-US" sz="2400" dirty="0" smtClean="0"/>
              <a:t>To execute the commands by clicking on Execute button or by pressing the Enter Key.</a:t>
            </a:r>
          </a:p>
          <a:p>
            <a:r>
              <a:rPr lang="en-US" sz="2400" dirty="0" smtClean="0"/>
              <a:t>Recall List Box: </a:t>
            </a:r>
          </a:p>
          <a:p>
            <a:pPr lvl="0"/>
            <a:r>
              <a:rPr lang="en-US" sz="2400" dirty="0" smtClean="0"/>
              <a:t>To keep all the instructions typed in the Input Box.</a:t>
            </a:r>
          </a:p>
          <a:p>
            <a:pPr lvl="0"/>
            <a:r>
              <a:rPr lang="en-US" sz="2400" dirty="0" smtClean="0"/>
              <a:t>To view the command that goes out of view in the Input Box. It can be done by clicking the scroll bar.</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0391" y="264911"/>
            <a:ext cx="10911191" cy="1143000"/>
          </a:xfrm>
        </p:spPr>
        <p:txBody>
          <a:bodyPr/>
          <a:lstStyle/>
          <a:p>
            <a:pPr algn="l"/>
            <a:r>
              <a:rPr lang="en-US" sz="4800" dirty="0" smtClean="0"/>
              <a:t>  </a:t>
            </a:r>
            <a:r>
              <a:rPr lang="en-US" sz="4800" dirty="0" smtClean="0">
                <a:solidFill>
                  <a:srgbClr val="FF0000"/>
                </a:solidFill>
              </a:rPr>
              <a:t> </a:t>
            </a:r>
            <a:r>
              <a:rPr lang="en-US" sz="4800" dirty="0" smtClean="0"/>
              <a:t> </a:t>
            </a:r>
            <a:r>
              <a:rPr lang="en-US" sz="4000" b="1" dirty="0" smtClean="0">
                <a:solidFill>
                  <a:srgbClr val="FF0000"/>
                </a:solidFill>
              </a:rPr>
              <a:t>LOGO TURTLE</a:t>
            </a:r>
            <a:r>
              <a:rPr lang="en-US" sz="4800" dirty="0" smtClean="0"/>
              <a:t/>
            </a:r>
            <a:br>
              <a:rPr lang="en-US" sz="4800" dirty="0" smtClean="0"/>
            </a:br>
            <a:endParaRPr lang="en-IN" altLang="en-US" sz="4800" b="1" dirty="0">
              <a:ln>
                <a:noFill/>
              </a:ln>
              <a:solidFill>
                <a:srgbClr val="FF0000"/>
              </a:solidFill>
              <a:effectLst>
                <a:outerShdw blurRad="38100" dist="38100" dir="2700000" algn="tl">
                  <a:srgbClr val="000000">
                    <a:alpha val="43137"/>
                  </a:srgbClr>
                </a:outerShdw>
              </a:effectLst>
              <a:latin typeface="Monotype Corsiva" panose="03010101010201010101" charset="0"/>
              <a:cs typeface="Monotype Corsiva" panose="03010101010201010101" charset="0"/>
            </a:endParaRPr>
          </a:p>
        </p:txBody>
      </p:sp>
      <p:sp>
        <p:nvSpPr>
          <p:cNvPr id="7" name="Content Placeholder 6"/>
          <p:cNvSpPr>
            <a:spLocks noGrp="1"/>
          </p:cNvSpPr>
          <p:nvPr>
            <p:ph idx="1"/>
          </p:nvPr>
        </p:nvSpPr>
        <p:spPr>
          <a:xfrm>
            <a:off x="383540" y="1417955"/>
            <a:ext cx="11530330" cy="5294130"/>
          </a:xfrm>
        </p:spPr>
        <p:txBody>
          <a:bodyPr/>
          <a:lstStyle/>
          <a:p>
            <a:r>
              <a:rPr lang="en-US" sz="2400" dirty="0" smtClean="0"/>
              <a:t>When you open Microsoft Windows LOGO, MSW LOGO Screen appears (by default).</a:t>
            </a:r>
          </a:p>
          <a:p>
            <a:r>
              <a:rPr lang="en-US" sz="2400" dirty="0" smtClean="0"/>
              <a:t>You will also notice a triangle that appears in the middle of the screen. This triangle is known as LOGO TURTLE. This turtle is like a pen used to draw on the screen.</a:t>
            </a:r>
          </a:p>
          <a:p>
            <a:r>
              <a:rPr lang="en-US" sz="2400" dirty="0" smtClean="0"/>
              <a:t>The center of the screen is called the ‘Turtle’s Home’. The turtle moves all over the screen only when you type the commands. </a:t>
            </a:r>
            <a:r>
              <a:rPr lang="en-US" sz="2400" b="1" dirty="0" smtClean="0"/>
              <a:t>Whenever the turtle moves on the screen, it leaves a trail (footstep) on the screen. </a:t>
            </a:r>
            <a:r>
              <a:rPr lang="en-US" sz="2400" dirty="0" smtClean="0"/>
              <a:t>The LOGO turtle has following two points:</a:t>
            </a:r>
          </a:p>
          <a:p>
            <a:pPr lvl="0"/>
            <a:r>
              <a:rPr lang="en-US" sz="2400" dirty="0" smtClean="0"/>
              <a:t>The point, which is facing the upper side of the screen, is called NOSE or HEAD.</a:t>
            </a:r>
          </a:p>
          <a:p>
            <a:pPr lvl="0"/>
            <a:r>
              <a:rPr lang="en-US" sz="2400" dirty="0" smtClean="0"/>
              <a:t>The bottom part of the Turtle is called its BACK or TAIL.</a:t>
            </a:r>
          </a:p>
          <a:p>
            <a:r>
              <a:rPr lang="en-US" sz="2400" dirty="0" smtClean="0"/>
              <a:t>The turtle always moves straight in the direction of head.</a:t>
            </a:r>
            <a:endParaRPr lang="en-US" sz="2400" dirty="0"/>
          </a:p>
        </p:txBody>
      </p:sp>
      <p:sp>
        <p:nvSpPr>
          <p:cNvPr id="6" name="Rectangle 5"/>
          <p:cNvSpPr/>
          <p:nvPr/>
        </p:nvSpPr>
        <p:spPr>
          <a:xfrm>
            <a:off x="243191" y="933856"/>
            <a:ext cx="11430000" cy="1200329"/>
          </a:xfrm>
          <a:prstGeom prst="rect">
            <a:avLst/>
          </a:prstGeom>
        </p:spPr>
        <p:txBody>
          <a:bodyPr wrap="square">
            <a:spAutoFit/>
          </a:bodyPr>
          <a:lstStyle/>
          <a:p>
            <a:pPr>
              <a:lnSpc>
                <a:spcPct val="150000"/>
              </a:lnSpc>
            </a:pPr>
            <a:endParaRPr lang="en-US" sz="2400" dirty="0" smtClean="0"/>
          </a:p>
          <a:p>
            <a:pPr>
              <a:lnSpc>
                <a:spcPct val="150000"/>
              </a:lnSpc>
            </a:pPr>
            <a:r>
              <a:rPr lang="en-US" sz="2400" dirty="0" smtClean="0"/>
              <a:t>     </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1348</Words>
  <Application>WPS Presentation</Application>
  <PresentationFormat>Custom</PresentationFormat>
  <Paragraphs>108</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Slide 1</vt:lpstr>
      <vt:lpstr> Programming Language of Computer</vt:lpstr>
      <vt:lpstr>Introduction of  Programming Language</vt:lpstr>
      <vt:lpstr>Introduction of  Programming Language</vt:lpstr>
      <vt:lpstr>Introduction of  Programming Language</vt:lpstr>
      <vt:lpstr>Computer languages - LOGO</vt:lpstr>
      <vt:lpstr>Computer languages - LOGO</vt:lpstr>
      <vt:lpstr>Computer languages - LOGO</vt:lpstr>
      <vt:lpstr>    LOGO TURTLE </vt:lpstr>
      <vt:lpstr> AN Exit LOGO</vt:lpstr>
      <vt:lpstr>  Different Types of LOGO Commands</vt:lpstr>
      <vt:lpstr> Home Command  </vt:lpstr>
      <vt:lpstr>  we learn BASIC language programming, let us define a program.  </vt:lpstr>
      <vt:lpstr>BASIC Commands and Statements</vt:lpstr>
      <vt:lpstr>  BASIC Commands and Statements   </vt:lpstr>
      <vt:lpstr>Different Types of Command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INFORMATION TECHNOLOGY</dc:title>
  <dc:creator>User</dc:creator>
  <cp:lastModifiedBy>Windows User</cp:lastModifiedBy>
  <cp:revision>86</cp:revision>
  <dcterms:created xsi:type="dcterms:W3CDTF">2020-10-12T07:44:00Z</dcterms:created>
  <dcterms:modified xsi:type="dcterms:W3CDTF">2020-12-03T07:23:25Z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1033-11.2.0.9739</vt:lpwstr>
  </property>
</Properties>
</file>