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5" r:id="rId3"/>
    <p:sldId id="257" r:id="rId4"/>
    <p:sldId id="258" r:id="rId5"/>
    <p:sldId id="259" r:id="rId6"/>
    <p:sldId id="270" r:id="rId7"/>
    <p:sldId id="271" r:id="rId8"/>
    <p:sldId id="272" r:id="rId9"/>
    <p:sldId id="273" r:id="rId10"/>
    <p:sldId id="260" r:id="rId11"/>
    <p:sldId id="261" r:id="rId12"/>
    <p:sldId id="262" r:id="rId13"/>
    <p:sldId id="263" r:id="rId14"/>
    <p:sldId id="264" r:id="rId15"/>
    <p:sldId id="274" r:id="rId16"/>
    <p:sldId id="265" r:id="rId17"/>
    <p:sldId id="266" r:id="rId18"/>
    <p:sldId id="267" r:id="rId19"/>
    <p:sldId id="268" r:id="rId20"/>
    <p:sldId id="269" r:id="rId21"/>
    <p:sldId id="276" r:id="rId22"/>
    <p:sldId id="277" r:id="rId23"/>
    <p:sldId id="278" r:id="rId24"/>
    <p:sldId id="279" r:id="rId25"/>
    <p:sldId id="280" r:id="rId26"/>
    <p:sldId id="281" r:id="rId27"/>
    <p:sldId id="282" r:id="rId28"/>
    <p:sldId id="28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9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CC42E615-8D3E-4A30-8E70-E0E35AF53BCF}" type="datetimeFigureOut">
              <a:rPr lang="en-IN" smtClean="0"/>
              <a:t>17-12-2020</a:t>
            </a:fld>
            <a:endParaRPr lang="en-IN"/>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BEEEEB1E-D0F0-4094-A38E-3CCE6B1D4E61}" type="slidenum">
              <a:rPr lang="en-IN" smtClean="0"/>
              <a:t>‹#›</a:t>
            </a:fld>
            <a:endParaRPr lang="en-IN"/>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4541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2E615-8D3E-4A30-8E70-E0E35AF53BCF}" type="datetimeFigureOut">
              <a:rPr lang="en-IN" smtClean="0"/>
              <a:t>17-12-2020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EEEB1E-D0F0-4094-A38E-3CCE6B1D4E61}" type="slidenum">
              <a:rPr lang="en-IN" smtClean="0"/>
              <a:t>‹#›</a:t>
            </a:fld>
            <a:endParaRPr lang="en-IN"/>
          </a:p>
        </p:txBody>
      </p:sp>
    </p:spTree>
    <p:extLst>
      <p:ext uri="{BB962C8B-B14F-4D97-AF65-F5344CB8AC3E}">
        <p14:creationId xmlns:p14="http://schemas.microsoft.com/office/powerpoint/2010/main" val="1678673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2E615-8D3E-4A30-8E70-E0E35AF53BCF}" type="datetimeFigureOut">
              <a:rPr lang="en-IN" smtClean="0"/>
              <a:t>17-12-2020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EEEB1E-D0F0-4094-A38E-3CCE6B1D4E61}" type="slidenum">
              <a:rPr lang="en-IN" smtClean="0"/>
              <a:t>‹#›</a:t>
            </a:fld>
            <a:endParaRPr lang="en-IN"/>
          </a:p>
        </p:txBody>
      </p:sp>
    </p:spTree>
    <p:extLst>
      <p:ext uri="{BB962C8B-B14F-4D97-AF65-F5344CB8AC3E}">
        <p14:creationId xmlns:p14="http://schemas.microsoft.com/office/powerpoint/2010/main" val="2462560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2E615-8D3E-4A30-8E70-E0E35AF53BCF}" type="datetimeFigureOut">
              <a:rPr lang="en-IN" smtClean="0"/>
              <a:t>17-12-2020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EEEB1E-D0F0-4094-A38E-3CCE6B1D4E61}" type="slidenum">
              <a:rPr lang="en-IN" smtClean="0"/>
              <a:t>‹#›</a:t>
            </a:fld>
            <a:endParaRPr lang="en-IN"/>
          </a:p>
        </p:txBody>
      </p:sp>
    </p:spTree>
    <p:extLst>
      <p:ext uri="{BB962C8B-B14F-4D97-AF65-F5344CB8AC3E}">
        <p14:creationId xmlns:p14="http://schemas.microsoft.com/office/powerpoint/2010/main" val="2476911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42E615-8D3E-4A30-8E70-E0E35AF53BCF}" type="datetimeFigureOut">
              <a:rPr lang="en-IN" smtClean="0"/>
              <a:t>17-12-2020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EEEB1E-D0F0-4094-A38E-3CCE6B1D4E61}" type="slidenum">
              <a:rPr lang="en-IN" smtClean="0"/>
              <a:t>‹#›</a:t>
            </a:fld>
            <a:endParaRPr lang="en-IN"/>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0147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42E615-8D3E-4A30-8E70-E0E35AF53BCF}" type="datetimeFigureOut">
              <a:rPr lang="en-IN" smtClean="0"/>
              <a:t>17-12-2020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EEEEB1E-D0F0-4094-A38E-3CCE6B1D4E61}" type="slidenum">
              <a:rPr lang="en-IN" smtClean="0"/>
              <a:t>‹#›</a:t>
            </a:fld>
            <a:endParaRPr lang="en-IN"/>
          </a:p>
        </p:txBody>
      </p:sp>
    </p:spTree>
    <p:extLst>
      <p:ext uri="{BB962C8B-B14F-4D97-AF65-F5344CB8AC3E}">
        <p14:creationId xmlns:p14="http://schemas.microsoft.com/office/powerpoint/2010/main" val="3096181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42E615-8D3E-4A30-8E70-E0E35AF53BCF}" type="datetimeFigureOut">
              <a:rPr lang="en-IN" smtClean="0"/>
              <a:t>17-12-2020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EEEEB1E-D0F0-4094-A38E-3CCE6B1D4E61}" type="slidenum">
              <a:rPr lang="en-IN" smtClean="0"/>
              <a:t>‹#›</a:t>
            </a:fld>
            <a:endParaRPr lang="en-IN"/>
          </a:p>
        </p:txBody>
      </p:sp>
    </p:spTree>
    <p:extLst>
      <p:ext uri="{BB962C8B-B14F-4D97-AF65-F5344CB8AC3E}">
        <p14:creationId xmlns:p14="http://schemas.microsoft.com/office/powerpoint/2010/main" val="3291755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42E615-8D3E-4A30-8E70-E0E35AF53BCF}" type="datetimeFigureOut">
              <a:rPr lang="en-IN" smtClean="0"/>
              <a:t>17-12-2020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EEEEB1E-D0F0-4094-A38E-3CCE6B1D4E61}" type="slidenum">
              <a:rPr lang="en-IN" smtClean="0"/>
              <a:t>‹#›</a:t>
            </a:fld>
            <a:endParaRPr lang="en-IN"/>
          </a:p>
        </p:txBody>
      </p:sp>
    </p:spTree>
    <p:extLst>
      <p:ext uri="{BB962C8B-B14F-4D97-AF65-F5344CB8AC3E}">
        <p14:creationId xmlns:p14="http://schemas.microsoft.com/office/powerpoint/2010/main" val="187704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2E615-8D3E-4A30-8E70-E0E35AF53BCF}" type="datetimeFigureOut">
              <a:rPr lang="en-IN" smtClean="0"/>
              <a:t>17-12-2020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EEEEB1E-D0F0-4094-A38E-3CCE6B1D4E61}" type="slidenum">
              <a:rPr lang="en-IN" smtClean="0"/>
              <a:t>‹#›</a:t>
            </a:fld>
            <a:endParaRPr lang="en-IN"/>
          </a:p>
        </p:txBody>
      </p:sp>
    </p:spTree>
    <p:extLst>
      <p:ext uri="{BB962C8B-B14F-4D97-AF65-F5344CB8AC3E}">
        <p14:creationId xmlns:p14="http://schemas.microsoft.com/office/powerpoint/2010/main" val="1611063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42E615-8D3E-4A30-8E70-E0E35AF53BCF}" type="datetimeFigureOut">
              <a:rPr lang="en-IN" smtClean="0"/>
              <a:t>17-12-2020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EEEEB1E-D0F0-4094-A38E-3CCE6B1D4E61}" type="slidenum">
              <a:rPr lang="en-IN" smtClean="0"/>
              <a:t>‹#›</a:t>
            </a:fld>
            <a:endParaRPr lang="en-IN"/>
          </a:p>
        </p:txBody>
      </p:sp>
    </p:spTree>
    <p:extLst>
      <p:ext uri="{BB962C8B-B14F-4D97-AF65-F5344CB8AC3E}">
        <p14:creationId xmlns:p14="http://schemas.microsoft.com/office/powerpoint/2010/main" val="2140652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42E615-8D3E-4A30-8E70-E0E35AF53BCF}" type="datetimeFigureOut">
              <a:rPr lang="en-IN" smtClean="0"/>
              <a:t>17-12-2020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EEEEB1E-D0F0-4094-A38E-3CCE6B1D4E61}" type="slidenum">
              <a:rPr lang="en-IN" smtClean="0"/>
              <a:t>‹#›</a:t>
            </a:fld>
            <a:endParaRPr lang="en-IN"/>
          </a:p>
        </p:txBody>
      </p:sp>
    </p:spTree>
    <p:extLst>
      <p:ext uri="{BB962C8B-B14F-4D97-AF65-F5344CB8AC3E}">
        <p14:creationId xmlns:p14="http://schemas.microsoft.com/office/powerpoint/2010/main" val="1543048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C42E615-8D3E-4A30-8E70-E0E35AF53BCF}" type="datetimeFigureOut">
              <a:rPr lang="en-IN" smtClean="0"/>
              <a:t>17-12-2020</a:t>
            </a:fld>
            <a:endParaRPr lang="en-IN"/>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IN"/>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BEEEEB1E-D0F0-4094-A38E-3CCE6B1D4E61}" type="slidenum">
              <a:rPr lang="en-IN" smtClean="0"/>
              <a:t>‹#›</a:t>
            </a:fld>
            <a:endParaRPr lang="en-IN"/>
          </a:p>
        </p:txBody>
      </p:sp>
    </p:spTree>
    <p:extLst>
      <p:ext uri="{BB962C8B-B14F-4D97-AF65-F5344CB8AC3E}">
        <p14:creationId xmlns:p14="http://schemas.microsoft.com/office/powerpoint/2010/main" val="23882502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DFAB6-7970-4720-A472-E4F65CA2C320}"/>
              </a:ext>
            </a:extLst>
          </p:cNvPr>
          <p:cNvSpPr>
            <a:spLocks noGrp="1"/>
          </p:cNvSpPr>
          <p:nvPr>
            <p:ph type="ctrTitle"/>
          </p:nvPr>
        </p:nvSpPr>
        <p:spPr>
          <a:xfrm>
            <a:off x="1524000" y="1"/>
            <a:ext cx="9144000" cy="1633927"/>
          </a:xfrm>
        </p:spPr>
        <p:txBody>
          <a:bodyPr>
            <a:normAutofit/>
          </a:bodyPr>
          <a:lstStyle/>
          <a:p>
            <a:r>
              <a:rPr lang="en-IN" sz="4000" dirty="0">
                <a:latin typeface="Algerian" panose="04020705040A02060702" pitchFamily="82" charset="0"/>
              </a:rPr>
              <a:t>Sampling Procedure of milk and milk products</a:t>
            </a:r>
          </a:p>
        </p:txBody>
      </p:sp>
      <p:sp>
        <p:nvSpPr>
          <p:cNvPr id="3" name="Subtitle 2">
            <a:extLst>
              <a:ext uri="{FF2B5EF4-FFF2-40B4-BE49-F238E27FC236}">
                <a16:creationId xmlns:a16="http://schemas.microsoft.com/office/drawing/2014/main" id="{DEE7796D-B27C-4620-9AD9-2CE62CAE96F4}"/>
              </a:ext>
            </a:extLst>
          </p:cNvPr>
          <p:cNvSpPr>
            <a:spLocks noGrp="1"/>
          </p:cNvSpPr>
          <p:nvPr>
            <p:ph type="subTitle" idx="1"/>
          </p:nvPr>
        </p:nvSpPr>
        <p:spPr>
          <a:xfrm>
            <a:off x="1524000" y="4407108"/>
            <a:ext cx="9144000" cy="2450890"/>
          </a:xfrm>
        </p:spPr>
        <p:txBody>
          <a:bodyPr>
            <a:normAutofit/>
          </a:bodyPr>
          <a:lstStyle/>
          <a:p>
            <a:r>
              <a:rPr lang="en-IN" b="1" dirty="0">
                <a:latin typeface="Times New Roman" panose="02020603050405020304" pitchFamily="18" charset="0"/>
                <a:cs typeface="Times New Roman" panose="02020603050405020304" pitchFamily="18" charset="0"/>
              </a:rPr>
              <a:t>Binod Kumar Bharti</a:t>
            </a:r>
          </a:p>
          <a:p>
            <a:r>
              <a:rPr lang="en-IN" dirty="0">
                <a:latin typeface="Times New Roman" panose="02020603050405020304" pitchFamily="18" charset="0"/>
                <a:cs typeface="Times New Roman" panose="02020603050405020304" pitchFamily="18" charset="0"/>
              </a:rPr>
              <a:t>Assistant Professor cum Jr. Scientist</a:t>
            </a:r>
          </a:p>
          <a:p>
            <a:r>
              <a:rPr lang="en-IN" dirty="0">
                <a:latin typeface="Times New Roman" panose="02020603050405020304" pitchFamily="18" charset="0"/>
                <a:cs typeface="Times New Roman" panose="02020603050405020304" pitchFamily="18" charset="0"/>
              </a:rPr>
              <a:t>Department of Dairy Chemistry</a:t>
            </a:r>
          </a:p>
          <a:p>
            <a:r>
              <a:rPr lang="en-IN" dirty="0">
                <a:latin typeface="Times New Roman" panose="02020603050405020304" pitchFamily="18" charset="0"/>
                <a:cs typeface="Times New Roman" panose="02020603050405020304" pitchFamily="18" charset="0"/>
              </a:rPr>
              <a:t>Sanjay Gandhi Institute of Dairy Technology (BASU) Patna</a:t>
            </a:r>
          </a:p>
        </p:txBody>
      </p:sp>
    </p:spTree>
    <p:extLst>
      <p:ext uri="{BB962C8B-B14F-4D97-AF65-F5344CB8AC3E}">
        <p14:creationId xmlns:p14="http://schemas.microsoft.com/office/powerpoint/2010/main" val="1171297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F3424-1D27-4455-9865-4A15B67CDA25}"/>
              </a:ext>
            </a:extLst>
          </p:cNvPr>
          <p:cNvSpPr>
            <a:spLocks noGrp="1"/>
          </p:cNvSpPr>
          <p:nvPr>
            <p:ph type="ctrTitle"/>
          </p:nvPr>
        </p:nvSpPr>
        <p:spPr>
          <a:xfrm>
            <a:off x="1524000" y="225083"/>
            <a:ext cx="9144000" cy="534572"/>
          </a:xfrm>
        </p:spPr>
        <p:txBody>
          <a:bodyPr>
            <a:normAutofit/>
          </a:bodyPr>
          <a:lstStyle/>
          <a:p>
            <a:r>
              <a:rPr lang="en-IN" sz="3200" dirty="0">
                <a:latin typeface="Algerian" panose="04020705040A02060702" pitchFamily="82" charset="0"/>
              </a:rPr>
              <a:t> Sampling of Individual Container</a:t>
            </a:r>
          </a:p>
        </p:txBody>
      </p:sp>
      <p:sp>
        <p:nvSpPr>
          <p:cNvPr id="3" name="Subtitle 2">
            <a:extLst>
              <a:ext uri="{FF2B5EF4-FFF2-40B4-BE49-F238E27FC236}">
                <a16:creationId xmlns:a16="http://schemas.microsoft.com/office/drawing/2014/main" id="{744F2278-E62D-4FF9-9D2A-D43511C77947}"/>
              </a:ext>
            </a:extLst>
          </p:cNvPr>
          <p:cNvSpPr>
            <a:spLocks noGrp="1"/>
          </p:cNvSpPr>
          <p:nvPr>
            <p:ph type="subTitle" idx="1"/>
          </p:nvPr>
        </p:nvSpPr>
        <p:spPr>
          <a:xfrm>
            <a:off x="1524000" y="759655"/>
            <a:ext cx="9144000" cy="4498145"/>
          </a:xfrm>
        </p:spPr>
        <p:txBody>
          <a:bodyPr>
            <a:normAutofit/>
          </a:bodyPr>
          <a:lstStyle/>
          <a:p>
            <a:pPr algn="just"/>
            <a:r>
              <a:rPr lang="en-US" dirty="0">
                <a:latin typeface="Times New Roman" panose="02020603050405020304" pitchFamily="18" charset="0"/>
                <a:cs typeface="Times New Roman" panose="02020603050405020304" pitchFamily="18" charset="0"/>
              </a:rPr>
              <a:t>● Pour the milk from one container to another, three or four times. Where this is not practicable, mix thoroughly with a plunger. </a:t>
            </a:r>
          </a:p>
          <a:p>
            <a:pPr algn="just"/>
            <a:r>
              <a:rPr lang="en-US" dirty="0">
                <a:latin typeface="Times New Roman" panose="02020603050405020304" pitchFamily="18" charset="0"/>
                <a:cs typeface="Times New Roman" panose="02020603050405020304" pitchFamily="18" charset="0"/>
              </a:rPr>
              <a:t>● In mixing the milk, the plunger shall be allowed to fall to the bottom of the container and brought to the top of the milk as rapidly as possible not less than 10 times. </a:t>
            </a:r>
          </a:p>
          <a:p>
            <a:pPr algn="just"/>
            <a:r>
              <a:rPr lang="en-US" dirty="0">
                <a:latin typeface="Times New Roman" panose="02020603050405020304" pitchFamily="18" charset="0"/>
                <a:cs typeface="Times New Roman" panose="02020603050405020304" pitchFamily="18" charset="0"/>
              </a:rPr>
              <a:t>● The position of the plunger shall also be moved from place to place to ensure that the whole of the milk at the bottom of the vessel is thoroughly agitated and mixed with the upper layer. </a:t>
            </a:r>
          </a:p>
          <a:p>
            <a:pPr algn="just"/>
            <a:r>
              <a:rPr lang="en-US" dirty="0">
                <a:latin typeface="Times New Roman" panose="02020603050405020304" pitchFamily="18" charset="0"/>
                <a:cs typeface="Times New Roman" panose="02020603050405020304" pitchFamily="18" charset="0"/>
              </a:rPr>
              <a:t>● Any milk fat adhering to the neck and under the shoulder of the can shall be well mixed with the remain of the milk. After thorough mixing, a sample shall be drawn immediately.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4686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466D0-E369-4BFB-860B-604D768BDECA}"/>
              </a:ext>
            </a:extLst>
          </p:cNvPr>
          <p:cNvSpPr>
            <a:spLocks noGrp="1"/>
          </p:cNvSpPr>
          <p:nvPr>
            <p:ph type="ctrTitle"/>
          </p:nvPr>
        </p:nvSpPr>
        <p:spPr>
          <a:xfrm>
            <a:off x="1524000" y="1"/>
            <a:ext cx="9144000" cy="928467"/>
          </a:xfrm>
        </p:spPr>
        <p:txBody>
          <a:bodyPr>
            <a:normAutofit fontScale="90000"/>
          </a:bodyPr>
          <a:lstStyle/>
          <a:p>
            <a:r>
              <a:rPr lang="en-IN" dirty="0"/>
              <a:t> </a:t>
            </a:r>
            <a:r>
              <a:rPr lang="en-IN" sz="3600" dirty="0">
                <a:latin typeface="Algerian" panose="04020705040A02060702" pitchFamily="82" charset="0"/>
              </a:rPr>
              <a:t>Sampling of several containers </a:t>
            </a:r>
          </a:p>
        </p:txBody>
      </p:sp>
      <p:sp>
        <p:nvSpPr>
          <p:cNvPr id="3" name="Subtitle 2">
            <a:extLst>
              <a:ext uri="{FF2B5EF4-FFF2-40B4-BE49-F238E27FC236}">
                <a16:creationId xmlns:a16="http://schemas.microsoft.com/office/drawing/2014/main" id="{A70A1928-1382-4C91-B32A-9C70A12265C6}"/>
              </a:ext>
            </a:extLst>
          </p:cNvPr>
          <p:cNvSpPr>
            <a:spLocks noGrp="1"/>
          </p:cNvSpPr>
          <p:nvPr>
            <p:ph type="subTitle" idx="1"/>
          </p:nvPr>
        </p:nvSpPr>
        <p:spPr>
          <a:xfrm>
            <a:off x="1524000" y="829995"/>
            <a:ext cx="9144000" cy="6028004"/>
          </a:xfrm>
        </p:spPr>
        <p:txBody>
          <a:bodyPr>
            <a:normAutofit/>
          </a:bodyPr>
          <a:lstStyle/>
          <a:p>
            <a:pPr algn="just"/>
            <a:r>
              <a:rPr lang="en-US" dirty="0">
                <a:latin typeface="Times New Roman" panose="02020603050405020304" pitchFamily="18" charset="0"/>
                <a:cs typeface="Times New Roman" panose="02020603050405020304" pitchFamily="18" charset="0"/>
              </a:rPr>
              <a:t>● The sample shall be taken after pouring the contents of the containers into a vat and mixing it. When this is not possible, a composite sample is taken from the containers after milk has been agitated and mixed. </a:t>
            </a:r>
          </a:p>
          <a:p>
            <a:pPr algn="just"/>
            <a:r>
              <a:rPr lang="en-US" dirty="0">
                <a:latin typeface="Times New Roman" panose="02020603050405020304" pitchFamily="18" charset="0"/>
                <a:cs typeface="Times New Roman" panose="02020603050405020304" pitchFamily="18" charset="0"/>
              </a:rPr>
              <a:t>The following steps are followed:-</a:t>
            </a:r>
          </a:p>
          <a:p>
            <a:pPr algn="just"/>
            <a:r>
              <a:rPr lang="en-US" dirty="0">
                <a:latin typeface="Times New Roman" panose="02020603050405020304" pitchFamily="18" charset="0"/>
                <a:cs typeface="Times New Roman" panose="02020603050405020304" pitchFamily="18" charset="0"/>
              </a:rPr>
              <a:t>● First, the milk shall be distributed as equally as possible among a number of containers. The cans shall not be filled, but the same quantity shall be placed in each. </a:t>
            </a:r>
          </a:p>
          <a:p>
            <a:pPr algn="just"/>
            <a:r>
              <a:rPr lang="en-US" dirty="0">
                <a:latin typeface="Times New Roman" panose="02020603050405020304" pitchFamily="18" charset="0"/>
                <a:cs typeface="Times New Roman" panose="02020603050405020304" pitchFamily="18" charset="0"/>
              </a:rPr>
              <a:t>● After mixing the contents of each can thoroughly, an equal volume of milk shall be taken from each. These portions shall be placed in another vessel, thoroughly mixed as described in case of individual container and a sample then taken. </a:t>
            </a:r>
          </a:p>
          <a:p>
            <a:pPr algn="just"/>
            <a:r>
              <a:rPr lang="en-US" dirty="0">
                <a:latin typeface="Times New Roman" panose="02020603050405020304" pitchFamily="18" charset="0"/>
                <a:cs typeface="Times New Roman" panose="02020603050405020304" pitchFamily="18" charset="0"/>
              </a:rPr>
              <a:t> ● A composite sample may be obtained by taking the same proportion of the milk therein from each container in a consignment after thorough mixing, collecting this in another vessel and taking a sample as described in case of individual container.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4762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38F8B-56F9-4B0A-BCB2-70473822B8F5}"/>
              </a:ext>
            </a:extLst>
          </p:cNvPr>
          <p:cNvSpPr>
            <a:spLocks noGrp="1"/>
          </p:cNvSpPr>
          <p:nvPr>
            <p:ph type="ctrTitle"/>
          </p:nvPr>
        </p:nvSpPr>
        <p:spPr>
          <a:xfrm>
            <a:off x="1524000" y="1"/>
            <a:ext cx="9144000" cy="854438"/>
          </a:xfrm>
        </p:spPr>
        <p:txBody>
          <a:bodyPr>
            <a:normAutofit fontScale="90000"/>
          </a:bodyPr>
          <a:lstStyle/>
          <a:p>
            <a:r>
              <a:rPr lang="en-US" dirty="0"/>
              <a:t> </a:t>
            </a:r>
            <a:r>
              <a:rPr lang="en-US" sz="2400" dirty="0">
                <a:latin typeface="Algerian" panose="04020705040A02060702" pitchFamily="82" charset="0"/>
              </a:rPr>
              <a:t>Sampling from storage tanks , rail &amp; road milk tankers </a:t>
            </a:r>
            <a:endParaRPr lang="en-IN" sz="2400" dirty="0">
              <a:latin typeface="Algerian" panose="04020705040A02060702" pitchFamily="82" charset="0"/>
            </a:endParaRPr>
          </a:p>
        </p:txBody>
      </p:sp>
      <p:sp>
        <p:nvSpPr>
          <p:cNvPr id="3" name="Subtitle 2">
            <a:extLst>
              <a:ext uri="{FF2B5EF4-FFF2-40B4-BE49-F238E27FC236}">
                <a16:creationId xmlns:a16="http://schemas.microsoft.com/office/drawing/2014/main" id="{3FAA7D2C-62D9-4D37-93B9-80924CC88A8B}"/>
              </a:ext>
            </a:extLst>
          </p:cNvPr>
          <p:cNvSpPr>
            <a:spLocks noGrp="1"/>
          </p:cNvSpPr>
          <p:nvPr>
            <p:ph type="subTitle" idx="1"/>
          </p:nvPr>
        </p:nvSpPr>
        <p:spPr>
          <a:xfrm>
            <a:off x="1524000" y="854439"/>
            <a:ext cx="9144000" cy="5799579"/>
          </a:xfrm>
        </p:spPr>
        <p:txBody>
          <a:bodyPr>
            <a:normAutofit/>
          </a:bodyPr>
          <a:lstStyle/>
          <a:p>
            <a:pPr algn="just"/>
            <a:r>
              <a:rPr lang="en-US" dirty="0">
                <a:latin typeface="Times New Roman" panose="02020603050405020304" pitchFamily="18" charset="0"/>
                <a:cs typeface="Times New Roman" panose="02020603050405020304" pitchFamily="18" charset="0"/>
              </a:rPr>
              <a:t>● The method of sampling of milk from storage tanks/rail/ road tankers is largely governed by storage/transport conditions. </a:t>
            </a:r>
          </a:p>
          <a:p>
            <a:pPr algn="just"/>
            <a:r>
              <a:rPr lang="en-US" dirty="0">
                <a:latin typeface="Times New Roman" panose="02020603050405020304" pitchFamily="18" charset="0"/>
                <a:cs typeface="Times New Roman" panose="02020603050405020304" pitchFamily="18" charset="0"/>
              </a:rPr>
              <a:t>● In all cases, the milk in the tank and tanker shall be thoroughly mixed by large plunger, a mechanical agitator; the uniformity of the samples being determined, when necessary, by mixing till such time as complete agreement is obtained between samples taken at the manhole and at the outlet cock in respect of fat and total milk solids. </a:t>
            </a:r>
          </a:p>
          <a:p>
            <a:pPr algn="just"/>
            <a:r>
              <a:rPr lang="en-US" dirty="0">
                <a:latin typeface="Times New Roman" panose="02020603050405020304" pitchFamily="18" charset="0"/>
                <a:cs typeface="Times New Roman" panose="02020603050405020304" pitchFamily="18" charset="0"/>
              </a:rPr>
              <a:t>● When a plunger is used for mixing the milk in rail/road milk tankers, a satisfactory method is to insert the plunger in the man-hole, the operator sitting or standing on top of the tanker. The plunger is thrust forward and pulled back, thrust downwards and pulled back and thrust backwards and pulled back. The cycle of this operations should be repeated for at least 15 minutes. </a:t>
            </a:r>
          </a:p>
          <a:p>
            <a:pPr algn="just"/>
            <a:r>
              <a:rPr lang="en-US" dirty="0">
                <a:latin typeface="Times New Roman" panose="02020603050405020304" pitchFamily="18" charset="0"/>
                <a:cs typeface="Times New Roman" panose="02020603050405020304" pitchFamily="18" charset="0"/>
              </a:rPr>
              <a:t>● After proper mixing of the milk, the sample should taken from the tank, removed through the stopcock in the tank door, or from a valve on the discharge line from the tank when it is being emptied.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9136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516E4-8C5F-4A86-97EC-1A26943D23CA}"/>
              </a:ext>
            </a:extLst>
          </p:cNvPr>
          <p:cNvSpPr>
            <a:spLocks noGrp="1"/>
          </p:cNvSpPr>
          <p:nvPr>
            <p:ph type="ctrTitle"/>
          </p:nvPr>
        </p:nvSpPr>
        <p:spPr>
          <a:xfrm>
            <a:off x="1109980" y="267287"/>
            <a:ext cx="9966960" cy="717452"/>
          </a:xfrm>
        </p:spPr>
        <p:txBody>
          <a:bodyPr>
            <a:normAutofit fontScale="90000"/>
          </a:bodyPr>
          <a:lstStyle/>
          <a:p>
            <a:r>
              <a:rPr lang="en-US" dirty="0"/>
              <a:t> </a:t>
            </a:r>
            <a:r>
              <a:rPr lang="en-US" sz="3600" dirty="0">
                <a:latin typeface="Algerian" panose="04020705040A02060702" pitchFamily="82" charset="0"/>
              </a:rPr>
              <a:t>Composite Milk Samples for Fat test </a:t>
            </a:r>
            <a:endParaRPr lang="en-IN" sz="3600" dirty="0">
              <a:latin typeface="Algerian" panose="04020705040A02060702" pitchFamily="82" charset="0"/>
            </a:endParaRPr>
          </a:p>
        </p:txBody>
      </p:sp>
      <p:sp>
        <p:nvSpPr>
          <p:cNvPr id="3" name="Subtitle 2">
            <a:extLst>
              <a:ext uri="{FF2B5EF4-FFF2-40B4-BE49-F238E27FC236}">
                <a16:creationId xmlns:a16="http://schemas.microsoft.com/office/drawing/2014/main" id="{517D4191-3AC0-448B-9193-1144749B30D9}"/>
              </a:ext>
            </a:extLst>
          </p:cNvPr>
          <p:cNvSpPr>
            <a:spLocks noGrp="1"/>
          </p:cNvSpPr>
          <p:nvPr>
            <p:ph type="subTitle" idx="1"/>
          </p:nvPr>
        </p:nvSpPr>
        <p:spPr>
          <a:xfrm>
            <a:off x="1709530" y="984739"/>
            <a:ext cx="8767860" cy="5730854"/>
          </a:xfrm>
        </p:spPr>
        <p:txBody>
          <a:bodyPr>
            <a:normAutofit/>
          </a:bodyPr>
          <a:lstStyle/>
          <a:p>
            <a:pPr algn="just"/>
            <a:r>
              <a:rPr lang="en-US" dirty="0">
                <a:latin typeface="Times New Roman" panose="02020603050405020304" pitchFamily="18" charset="0"/>
                <a:cs typeface="Times New Roman" panose="02020603050405020304" pitchFamily="18" charset="0"/>
              </a:rPr>
              <a:t>● Suppliers of milk are often paid for milk on the basis of milk fat test. </a:t>
            </a:r>
          </a:p>
          <a:p>
            <a:pPr algn="just"/>
            <a:r>
              <a:rPr lang="en-US" dirty="0">
                <a:latin typeface="Times New Roman" panose="02020603050405020304" pitchFamily="18" charset="0"/>
                <a:cs typeface="Times New Roman" panose="02020603050405020304" pitchFamily="18" charset="0"/>
              </a:rPr>
              <a:t>● The determination of fat contents of the suppliers‘ daily deliveries is laborious and expensive. Therefore, composite samples of the suppliers‘ milk are taken over a period and then tested. After thorough mixing, proportionate amounts of the suppliers‘ daily delivery are collected and placed into the patron‘s composite sample bottle. </a:t>
            </a:r>
          </a:p>
          <a:p>
            <a:pPr algn="just"/>
            <a:r>
              <a:rPr lang="en-US" dirty="0">
                <a:latin typeface="Times New Roman" panose="02020603050405020304" pitchFamily="18" charset="0"/>
                <a:cs typeface="Times New Roman" panose="02020603050405020304" pitchFamily="18" charset="0"/>
              </a:rPr>
              <a:t>● The total volume of the individual composite sample shall be not less than 175 ml. </a:t>
            </a:r>
          </a:p>
          <a:p>
            <a:pPr algn="just"/>
            <a:r>
              <a:rPr lang="en-US" dirty="0">
                <a:latin typeface="Times New Roman" panose="02020603050405020304" pitchFamily="18" charset="0"/>
                <a:cs typeface="Times New Roman" panose="02020603050405020304" pitchFamily="18" charset="0"/>
              </a:rPr>
              <a:t>● The bottle containing the composite milk sample shall be tightly stoppered to prevent evaporation and kept in a freeze, away from light, till required for analysis. </a:t>
            </a:r>
          </a:p>
          <a:p>
            <a:pPr algn="just"/>
            <a:r>
              <a:rPr lang="en-US" dirty="0">
                <a:latin typeface="Times New Roman" panose="02020603050405020304" pitchFamily="18" charset="0"/>
                <a:cs typeface="Times New Roman" panose="02020603050405020304" pitchFamily="18" charset="0"/>
              </a:rPr>
              <a:t>● The sample shall be analyzed on the same day as the last portion of milk is transferred to the composite sample bottle.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5508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CEBF5-0B5D-4425-A01F-5D59499E0EDD}"/>
              </a:ext>
            </a:extLst>
          </p:cNvPr>
          <p:cNvSpPr>
            <a:spLocks noGrp="1"/>
          </p:cNvSpPr>
          <p:nvPr>
            <p:ph type="ctrTitle"/>
          </p:nvPr>
        </p:nvSpPr>
        <p:spPr>
          <a:xfrm>
            <a:off x="1109980" y="239152"/>
            <a:ext cx="9966960" cy="984737"/>
          </a:xfrm>
        </p:spPr>
        <p:txBody>
          <a:bodyPr>
            <a:noAutofit/>
          </a:bodyPr>
          <a:lstStyle/>
          <a:p>
            <a:r>
              <a:rPr lang="en-US" sz="3200" dirty="0">
                <a:latin typeface="Algerian" panose="04020705040A02060702" pitchFamily="82" charset="0"/>
              </a:rPr>
              <a:t>Treatment of Milk Sample</a:t>
            </a:r>
            <a:endParaRPr lang="en-IN" sz="3200" dirty="0">
              <a:latin typeface="Algerian" panose="04020705040A02060702" pitchFamily="82" charset="0"/>
            </a:endParaRPr>
          </a:p>
        </p:txBody>
      </p:sp>
      <p:sp>
        <p:nvSpPr>
          <p:cNvPr id="3" name="Subtitle 2">
            <a:extLst>
              <a:ext uri="{FF2B5EF4-FFF2-40B4-BE49-F238E27FC236}">
                <a16:creationId xmlns:a16="http://schemas.microsoft.com/office/drawing/2014/main" id="{B6147D66-2982-43B9-8FD8-D90FA44E7A28}"/>
              </a:ext>
            </a:extLst>
          </p:cNvPr>
          <p:cNvSpPr>
            <a:spLocks noGrp="1"/>
          </p:cNvSpPr>
          <p:nvPr>
            <p:ph type="subTitle" idx="1"/>
          </p:nvPr>
        </p:nvSpPr>
        <p:spPr>
          <a:xfrm>
            <a:off x="1709530" y="1350498"/>
            <a:ext cx="8767860" cy="3907302"/>
          </a:xfrm>
        </p:spPr>
        <p:txBody>
          <a:bodyPr/>
          <a:lstStyle/>
          <a:p>
            <a:pPr algn="just"/>
            <a:r>
              <a:rPr lang="en-US" dirty="0">
                <a:latin typeface="Times New Roman" panose="02020603050405020304" pitchFamily="18" charset="0"/>
                <a:cs typeface="Times New Roman" panose="02020603050405020304" pitchFamily="18" charset="0"/>
              </a:rPr>
              <a:t>● Warm the milk samples in the bottle to about 40°C in a water bath and mix thoroughly. </a:t>
            </a:r>
          </a:p>
          <a:p>
            <a:pPr algn="just"/>
            <a:r>
              <a:rPr lang="en-US" dirty="0">
                <a:latin typeface="Times New Roman" panose="02020603050405020304" pitchFamily="18" charset="0"/>
                <a:cs typeface="Times New Roman" panose="02020603050405020304" pitchFamily="18" charset="0"/>
              </a:rPr>
              <a:t>● Cool it to 26° - 28°C. </a:t>
            </a:r>
          </a:p>
          <a:p>
            <a:pPr algn="just"/>
            <a:r>
              <a:rPr lang="en-US" dirty="0">
                <a:latin typeface="Times New Roman" panose="02020603050405020304" pitchFamily="18" charset="0"/>
                <a:cs typeface="Times New Roman" panose="02020603050405020304" pitchFamily="18" charset="0"/>
              </a:rPr>
              <a:t>● Leave aside the samples for about 4-5 minutes after mixing to allow air bubbles to rise and escape. </a:t>
            </a:r>
          </a:p>
          <a:p>
            <a:pPr algn="just"/>
            <a:r>
              <a:rPr lang="en-US" dirty="0">
                <a:latin typeface="Times New Roman" panose="02020603050405020304" pitchFamily="18" charset="0"/>
                <a:cs typeface="Times New Roman" panose="02020603050405020304" pitchFamily="18" charset="0"/>
              </a:rPr>
              <a:t>● After that, mix the sample by inverting the bottle 3-4 times and start analysis. </a:t>
            </a:r>
          </a:p>
          <a:p>
            <a:r>
              <a:rPr lang="en-US" dirty="0"/>
              <a:t> </a:t>
            </a:r>
            <a:endParaRPr lang="en-IN" dirty="0"/>
          </a:p>
        </p:txBody>
      </p:sp>
    </p:spTree>
    <p:extLst>
      <p:ext uri="{BB962C8B-B14F-4D97-AF65-F5344CB8AC3E}">
        <p14:creationId xmlns:p14="http://schemas.microsoft.com/office/powerpoint/2010/main" val="3466967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35227-AE81-459E-8CA9-163B46786869}"/>
              </a:ext>
            </a:extLst>
          </p:cNvPr>
          <p:cNvSpPr>
            <a:spLocks noGrp="1"/>
          </p:cNvSpPr>
          <p:nvPr>
            <p:ph type="ctrTitle"/>
          </p:nvPr>
        </p:nvSpPr>
        <p:spPr>
          <a:xfrm>
            <a:off x="1109980" y="209862"/>
            <a:ext cx="9966960" cy="614597"/>
          </a:xfrm>
        </p:spPr>
        <p:txBody>
          <a:bodyPr>
            <a:normAutofit/>
          </a:bodyPr>
          <a:lstStyle/>
          <a:p>
            <a:r>
              <a:rPr lang="en-IN" sz="3200" dirty="0">
                <a:latin typeface="Algerian" panose="04020705040A02060702" pitchFamily="82" charset="0"/>
              </a:rPr>
              <a:t>Cream</a:t>
            </a:r>
          </a:p>
        </p:txBody>
      </p:sp>
      <p:sp>
        <p:nvSpPr>
          <p:cNvPr id="3" name="Subtitle 2">
            <a:extLst>
              <a:ext uri="{FF2B5EF4-FFF2-40B4-BE49-F238E27FC236}">
                <a16:creationId xmlns:a16="http://schemas.microsoft.com/office/drawing/2014/main" id="{CCC03337-E6C6-424E-BC2C-6D501C373ECB}"/>
              </a:ext>
            </a:extLst>
          </p:cNvPr>
          <p:cNvSpPr>
            <a:spLocks noGrp="1"/>
          </p:cNvSpPr>
          <p:nvPr>
            <p:ph type="subTitle" idx="1"/>
          </p:nvPr>
        </p:nvSpPr>
        <p:spPr>
          <a:xfrm>
            <a:off x="1709530" y="824460"/>
            <a:ext cx="8767860" cy="4433340"/>
          </a:xfrm>
        </p:spPr>
        <p:txBody>
          <a:bodyPr/>
          <a:lstStyle/>
          <a:p>
            <a:pPr hangingPunct="0">
              <a:lnSpc>
                <a:spcPct val="150000"/>
              </a:lnSpc>
            </a:pP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Sampling from Individual, Several, Bulk Containers </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hangingPunct="0">
              <a:spcAft>
                <a:spcPts val="600"/>
              </a:spcAft>
            </a:pPr>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sampling procedure followed for milk like in individual, several or bulk containers can be applied to cream. </a:t>
            </a:r>
          </a:p>
          <a:p>
            <a:pPr algn="just" hangingPunct="0">
              <a:spcAft>
                <a:spcPts val="600"/>
              </a:spcAft>
            </a:pPr>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samples of cream is thin and in small containers, it shall be mixed by plunging not less than 10 times. </a:t>
            </a:r>
          </a:p>
          <a:p>
            <a:pPr algn="just" hangingPunct="0">
              <a:spcAft>
                <a:spcPts val="600"/>
              </a:spcAft>
            </a:pPr>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It is essential that whole cream should be thoroughly agitated and to mixed. For thick cream, plunger can be used for proper mixing. </a:t>
            </a:r>
          </a:p>
          <a:p>
            <a:pPr algn="just" hangingPunct="0">
              <a:spcAft>
                <a:spcPts val="600"/>
              </a:spcAft>
            </a:pPr>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avoid whipping and churning, the disc of the plunger shall not be brought above the surface of the cream. </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589266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0B92-6C7B-42D4-AAB9-F23FE0E79EAE}"/>
              </a:ext>
            </a:extLst>
          </p:cNvPr>
          <p:cNvSpPr>
            <a:spLocks noGrp="1"/>
          </p:cNvSpPr>
          <p:nvPr>
            <p:ph type="ctrTitle"/>
          </p:nvPr>
        </p:nvSpPr>
        <p:spPr>
          <a:xfrm>
            <a:off x="1109980" y="225083"/>
            <a:ext cx="9966960" cy="869199"/>
          </a:xfrm>
        </p:spPr>
        <p:txBody>
          <a:bodyPr>
            <a:normAutofit fontScale="90000"/>
          </a:bodyPr>
          <a:lstStyle/>
          <a:p>
            <a:r>
              <a:rPr lang="en-US" dirty="0"/>
              <a:t> </a:t>
            </a:r>
            <a:r>
              <a:rPr lang="en-US" sz="3600" dirty="0">
                <a:latin typeface="Times New Roman" panose="02020603050405020304" pitchFamily="18" charset="0"/>
                <a:cs typeface="Times New Roman" panose="02020603050405020304" pitchFamily="18" charset="0"/>
              </a:rPr>
              <a:t>Preparation of cream sample</a:t>
            </a:r>
            <a:endParaRPr lang="en-IN" sz="36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D3A181D5-053F-49A4-B0D9-C885B5D7CA45}"/>
              </a:ext>
            </a:extLst>
          </p:cNvPr>
          <p:cNvSpPr>
            <a:spLocks noGrp="1"/>
          </p:cNvSpPr>
          <p:nvPr>
            <p:ph type="subTitle" idx="1"/>
          </p:nvPr>
        </p:nvSpPr>
        <p:spPr>
          <a:xfrm>
            <a:off x="1709530" y="1094283"/>
            <a:ext cx="8767860" cy="5538634"/>
          </a:xfrm>
        </p:spPr>
        <p:txBody>
          <a:bodyPr>
            <a:normAutofit/>
          </a:bodyPr>
          <a:lstStyle/>
          <a:p>
            <a:pPr algn="just"/>
            <a:r>
              <a:rPr lang="en-US" dirty="0">
                <a:latin typeface="Times New Roman" panose="02020603050405020304" pitchFamily="18" charset="0"/>
                <a:cs typeface="Times New Roman" panose="02020603050405020304" pitchFamily="18" charset="0"/>
              </a:rPr>
              <a:t>● When cream is thin and in small containers, it shall be mixed by plunging </a:t>
            </a:r>
            <a:r>
              <a:rPr lang="en-US" dirty="0" err="1">
                <a:latin typeface="Times New Roman" panose="02020603050405020304" pitchFamily="18" charset="0"/>
                <a:cs typeface="Times New Roman" panose="02020603050405020304" pitchFamily="18" charset="0"/>
              </a:rPr>
              <a:t>atleast</a:t>
            </a:r>
            <a:r>
              <a:rPr lang="en-US" dirty="0">
                <a:latin typeface="Times New Roman" panose="02020603050405020304" pitchFamily="18" charset="0"/>
                <a:cs typeface="Times New Roman" panose="02020603050405020304" pitchFamily="18" charset="0"/>
              </a:rPr>
              <a:t> ten times. </a:t>
            </a:r>
          </a:p>
          <a:p>
            <a:pPr algn="just"/>
            <a:r>
              <a:rPr lang="en-US" dirty="0">
                <a:latin typeface="Times New Roman" panose="02020603050405020304" pitchFamily="18" charset="0"/>
                <a:cs typeface="Times New Roman" panose="02020603050405020304" pitchFamily="18" charset="0"/>
              </a:rPr>
              <a:t>● The position of the plunger shall be moved from place to place to ensure that the whole of the cream at the bottom of the vessel has been thoroughly agitated and mixed with the upper layer. </a:t>
            </a:r>
          </a:p>
          <a:p>
            <a:pPr algn="just"/>
            <a:r>
              <a:rPr lang="en-US" dirty="0">
                <a:latin typeface="Times New Roman" panose="02020603050405020304" pitchFamily="18" charset="0"/>
                <a:cs typeface="Times New Roman" panose="02020603050405020304" pitchFamily="18" charset="0"/>
              </a:rPr>
              <a:t>● To avoid whipping and churning, the disc of the plunger shall not be brought above the surface of the cream. </a:t>
            </a:r>
          </a:p>
          <a:p>
            <a:pPr algn="just"/>
            <a:r>
              <a:rPr lang="en-US" dirty="0">
                <a:latin typeface="Times New Roman" panose="02020603050405020304" pitchFamily="18" charset="0"/>
                <a:cs typeface="Times New Roman" panose="02020603050405020304" pitchFamily="18" charset="0"/>
              </a:rPr>
              <a:t>● When cream is thick or in bulk containers, it shall be mixed by plunging as same for thin cream. </a:t>
            </a:r>
          </a:p>
          <a:p>
            <a:pPr algn="just"/>
            <a:r>
              <a:rPr lang="en-US" dirty="0">
                <a:latin typeface="Times New Roman" panose="02020603050405020304" pitchFamily="18" charset="0"/>
                <a:cs typeface="Times New Roman" panose="02020603050405020304" pitchFamily="18" charset="0"/>
              </a:rPr>
              <a:t>● When the cream is sour, the material shall be warmed so as to attain a temperature between 30° and 40°C and, while cooling it to room temperature, the container shaken gently or the contents stirred. Keep the contents covered as much as possible. </a:t>
            </a:r>
          </a:p>
          <a:p>
            <a:pPr algn="just"/>
            <a:r>
              <a:rPr lang="en-US" dirty="0">
                <a:latin typeface="Times New Roman" panose="02020603050405020304" pitchFamily="18" charset="0"/>
                <a:cs typeface="Times New Roman" panose="02020603050405020304" pitchFamily="18" charset="0"/>
              </a:rPr>
              <a:t>● In all cases the sample of cream shall be taken immediately after mixing.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7633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05804-C364-4379-B5C9-0310D1C622BC}"/>
              </a:ext>
            </a:extLst>
          </p:cNvPr>
          <p:cNvSpPr>
            <a:spLocks noGrp="1"/>
          </p:cNvSpPr>
          <p:nvPr>
            <p:ph type="ctrTitle"/>
          </p:nvPr>
        </p:nvSpPr>
        <p:spPr>
          <a:xfrm>
            <a:off x="1109980" y="239152"/>
            <a:ext cx="9966960" cy="604910"/>
          </a:xfrm>
        </p:spPr>
        <p:txBody>
          <a:bodyPr>
            <a:normAutofit/>
          </a:bodyPr>
          <a:lstStyle/>
          <a:p>
            <a:r>
              <a:rPr lang="en-US" sz="3200" dirty="0">
                <a:latin typeface="Algerian" panose="04020705040A02060702" pitchFamily="82" charset="0"/>
              </a:rPr>
              <a:t>Sampling of Paneer/Cheese/Chhana </a:t>
            </a:r>
            <a:endParaRPr lang="en-IN" sz="3200" dirty="0">
              <a:latin typeface="Algerian" panose="04020705040A02060702" pitchFamily="82" charset="0"/>
            </a:endParaRPr>
          </a:p>
        </p:txBody>
      </p:sp>
      <p:sp>
        <p:nvSpPr>
          <p:cNvPr id="3" name="Subtitle 2">
            <a:extLst>
              <a:ext uri="{FF2B5EF4-FFF2-40B4-BE49-F238E27FC236}">
                <a16:creationId xmlns:a16="http://schemas.microsoft.com/office/drawing/2014/main" id="{CAF1A80D-0ABA-4D35-9CB6-0489F75A8ACB}"/>
              </a:ext>
            </a:extLst>
          </p:cNvPr>
          <p:cNvSpPr>
            <a:spLocks noGrp="1"/>
          </p:cNvSpPr>
          <p:nvPr>
            <p:ph type="subTitle" idx="1"/>
          </p:nvPr>
        </p:nvSpPr>
        <p:spPr>
          <a:xfrm>
            <a:off x="1709530" y="984738"/>
            <a:ext cx="8767860" cy="5634110"/>
          </a:xfrm>
        </p:spPr>
        <p:txBody>
          <a:bodyPr>
            <a:normAutofit/>
          </a:bodyPr>
          <a:lstStyle/>
          <a:p>
            <a:pPr algn="just"/>
            <a:r>
              <a:rPr lang="en-US" dirty="0">
                <a:latin typeface="Times New Roman" panose="02020603050405020304" pitchFamily="18" charset="0"/>
                <a:cs typeface="Times New Roman" panose="02020603050405020304" pitchFamily="18" charset="0"/>
              </a:rPr>
              <a:t>One of the following methods are employed during sampling- </a:t>
            </a:r>
          </a:p>
          <a:p>
            <a:pPr algn="just"/>
            <a:r>
              <a:rPr lang="en-US" dirty="0">
                <a:latin typeface="Times New Roman" panose="02020603050405020304" pitchFamily="18" charset="0"/>
                <a:cs typeface="Times New Roman" panose="02020603050405020304" pitchFamily="18" charset="0"/>
              </a:rPr>
              <a:t>1. Sampling by cutting a sector-Using a knife with a sharp blade, two random cuts are made radially proceeding from the </a:t>
            </a:r>
            <a:r>
              <a:rPr lang="en-US" dirty="0" err="1">
                <a:latin typeface="Times New Roman" panose="02020603050405020304" pitchFamily="18" charset="0"/>
                <a:cs typeface="Times New Roman" panose="02020603050405020304" pitchFamily="18" charset="0"/>
              </a:rPr>
              <a:t>centre</a:t>
            </a:r>
            <a:r>
              <a:rPr lang="en-US" dirty="0">
                <a:latin typeface="Times New Roman" panose="02020603050405020304" pitchFamily="18" charset="0"/>
                <a:cs typeface="Times New Roman" panose="02020603050405020304" pitchFamily="18" charset="0"/>
              </a:rPr>
              <a:t> of the cheese/paneer towards the edge. </a:t>
            </a:r>
          </a:p>
          <a:p>
            <a:pPr algn="just"/>
            <a:r>
              <a:rPr lang="en-US" dirty="0">
                <a:latin typeface="Times New Roman" panose="02020603050405020304" pitchFamily="18" charset="0"/>
                <a:cs typeface="Times New Roman" panose="02020603050405020304" pitchFamily="18" charset="0"/>
              </a:rPr>
              <a:t>2. Sampling by means of a trier- The cheese trier is driven obliquely into the surface of the paneer or cheese towards the </a:t>
            </a:r>
            <a:r>
              <a:rPr lang="en-US" dirty="0" err="1">
                <a:latin typeface="Times New Roman" panose="02020603050405020304" pitchFamily="18" charset="0"/>
                <a:cs typeface="Times New Roman" panose="02020603050405020304" pitchFamily="18" charset="0"/>
              </a:rPr>
              <a:t>centre</a:t>
            </a:r>
            <a:r>
              <a:rPr lang="en-US" dirty="0">
                <a:latin typeface="Times New Roman" panose="02020603050405020304" pitchFamily="18" charset="0"/>
                <a:cs typeface="Times New Roman" panose="02020603050405020304" pitchFamily="18" charset="0"/>
              </a:rPr>
              <a:t> once or several times at a point at least 10 to 20 cm from the edge of the cheese. </a:t>
            </a:r>
          </a:p>
          <a:p>
            <a:pPr algn="just"/>
            <a:r>
              <a:rPr lang="en-US" dirty="0">
                <a:latin typeface="Times New Roman" panose="02020603050405020304" pitchFamily="18" charset="0"/>
                <a:cs typeface="Times New Roman" panose="02020603050405020304" pitchFamily="18" charset="0"/>
              </a:rPr>
              <a:t>3. However, when the cheese is delivered in drums, or other larger containers, sampling may be carried out by driving the trier obliquely through the content of the container from the top to bottom. This method is suited for sampling of processed cheese.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3145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33464-122E-41B5-8BDF-E3388994894F}"/>
              </a:ext>
            </a:extLst>
          </p:cNvPr>
          <p:cNvSpPr>
            <a:spLocks noGrp="1"/>
          </p:cNvSpPr>
          <p:nvPr>
            <p:ph type="ctrTitle"/>
          </p:nvPr>
        </p:nvSpPr>
        <p:spPr>
          <a:xfrm>
            <a:off x="1109980" y="328093"/>
            <a:ext cx="9966960" cy="642578"/>
          </a:xfrm>
        </p:spPr>
        <p:txBody>
          <a:bodyPr>
            <a:noAutofit/>
          </a:bodyPr>
          <a:lstStyle/>
          <a:p>
            <a:r>
              <a:rPr lang="en-US" sz="2000" dirty="0">
                <a:latin typeface="Times New Roman" panose="02020603050405020304" pitchFamily="18" charset="0"/>
                <a:cs typeface="Times New Roman" panose="02020603050405020304" pitchFamily="18" charset="0"/>
              </a:rPr>
              <a:t>Preparation of Paneer/Cheese/Chhana Sample for Analysis </a:t>
            </a:r>
            <a:br>
              <a:rPr lang="en-US"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5EA1FE27-6866-4BB2-8BDB-89AC2992D916}"/>
              </a:ext>
            </a:extLst>
          </p:cNvPr>
          <p:cNvSpPr>
            <a:spLocks noGrp="1"/>
          </p:cNvSpPr>
          <p:nvPr>
            <p:ph type="subTitle" idx="1"/>
          </p:nvPr>
        </p:nvSpPr>
        <p:spPr>
          <a:xfrm>
            <a:off x="1709530" y="970671"/>
            <a:ext cx="8767860" cy="5684962"/>
          </a:xfrm>
        </p:spPr>
        <p:txBody>
          <a:bodyPr>
            <a:normAutofit/>
          </a:bodyPr>
          <a:lstStyle/>
          <a:p>
            <a:pPr algn="just"/>
            <a:r>
              <a:rPr lang="en-US" sz="2400" dirty="0">
                <a:latin typeface="Times New Roman" panose="02020603050405020304" pitchFamily="18" charset="0"/>
                <a:cs typeface="Times New Roman" panose="02020603050405020304" pitchFamily="18" charset="0"/>
              </a:rPr>
              <a:t>● Samples shall be prepared for chemical analysis by passing them quickly through a suitable grater, by grinding them quickly in a mortar and returning them to the sample container or by cutting them into small pieces with a sharp knife in the container.</a:t>
            </a:r>
          </a:p>
          <a:p>
            <a:pPr algn="just"/>
            <a:r>
              <a:rPr lang="en-US" sz="2000"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Sampling by cutting </a:t>
            </a:r>
          </a:p>
          <a:p>
            <a:pPr algn="just"/>
            <a:r>
              <a:rPr lang="en-US" dirty="0">
                <a:latin typeface="Times New Roman" panose="02020603050405020304" pitchFamily="18" charset="0"/>
                <a:cs typeface="Times New Roman" panose="02020603050405020304" pitchFamily="18" charset="0"/>
              </a:rPr>
              <a:t>Use knife with a pointed blade </a:t>
            </a:r>
          </a:p>
          <a:p>
            <a:pPr algn="just"/>
            <a:r>
              <a:rPr lang="en-US" sz="2000"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Circular base </a:t>
            </a:r>
          </a:p>
          <a:p>
            <a:pPr algn="just"/>
            <a:r>
              <a:rPr lang="en-US" dirty="0">
                <a:latin typeface="Times New Roman" panose="02020603050405020304" pitchFamily="18" charset="0"/>
                <a:cs typeface="Times New Roman" panose="02020603050405020304" pitchFamily="18" charset="0"/>
              </a:rPr>
              <a:t>Make two cuts radiating from the </a:t>
            </a:r>
            <a:r>
              <a:rPr lang="en-US" dirty="0" err="1">
                <a:latin typeface="Times New Roman" panose="02020603050405020304" pitchFamily="18" charset="0"/>
                <a:cs typeface="Times New Roman" panose="02020603050405020304" pitchFamily="18" charset="0"/>
              </a:rPr>
              <a:t>centre</a:t>
            </a:r>
            <a:r>
              <a:rPr lang="en-US" dirty="0">
                <a:latin typeface="Times New Roman" panose="02020603050405020304" pitchFamily="18" charset="0"/>
                <a:cs typeface="Times New Roman" panose="02020603050405020304" pitchFamily="18" charset="0"/>
              </a:rPr>
              <a:t> of the cheese, when cheese is circular in shape, after removing the inedible portion sample should be minimum 150 gm. </a:t>
            </a:r>
          </a:p>
          <a:p>
            <a:pPr algn="just"/>
            <a:r>
              <a:rPr lang="en-US" sz="2400"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Rectangular base </a:t>
            </a:r>
          </a:p>
          <a:p>
            <a:pPr algn="just"/>
            <a:r>
              <a:rPr lang="en-US" dirty="0">
                <a:latin typeface="Times New Roman" panose="02020603050405020304" pitchFamily="18" charset="0"/>
                <a:cs typeface="Times New Roman" panose="02020603050405020304" pitchFamily="18" charset="0"/>
              </a:rPr>
              <a:t> Make cuts parallel to the sides. After removing the inedible portion sample should be minimum 150 gm.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279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4C096-416D-4DB9-AAA8-303551B1F022}"/>
              </a:ext>
            </a:extLst>
          </p:cNvPr>
          <p:cNvSpPr>
            <a:spLocks noGrp="1"/>
          </p:cNvSpPr>
          <p:nvPr>
            <p:ph type="ctrTitle"/>
          </p:nvPr>
        </p:nvSpPr>
        <p:spPr>
          <a:xfrm>
            <a:off x="1109980" y="267286"/>
            <a:ext cx="9966960" cy="886265"/>
          </a:xfrm>
        </p:spPr>
        <p:txBody>
          <a:bodyPr>
            <a:normAutofit fontScale="90000"/>
          </a:bodyPr>
          <a:lstStyle/>
          <a:p>
            <a:r>
              <a:rPr lang="en-IN" dirty="0"/>
              <a:t> </a:t>
            </a:r>
            <a:r>
              <a:rPr lang="en-IN" sz="3600" dirty="0">
                <a:latin typeface="Algerian" panose="04020705040A02060702" pitchFamily="82" charset="0"/>
              </a:rPr>
              <a:t>Sampling of Khoa </a:t>
            </a:r>
          </a:p>
        </p:txBody>
      </p:sp>
      <p:sp>
        <p:nvSpPr>
          <p:cNvPr id="3" name="Subtitle 2">
            <a:extLst>
              <a:ext uri="{FF2B5EF4-FFF2-40B4-BE49-F238E27FC236}">
                <a16:creationId xmlns:a16="http://schemas.microsoft.com/office/drawing/2014/main" id="{BD4A4E42-B920-4B3F-801C-629A79377002}"/>
              </a:ext>
            </a:extLst>
          </p:cNvPr>
          <p:cNvSpPr>
            <a:spLocks noGrp="1"/>
          </p:cNvSpPr>
          <p:nvPr>
            <p:ph type="subTitle" idx="1"/>
          </p:nvPr>
        </p:nvSpPr>
        <p:spPr>
          <a:xfrm>
            <a:off x="1709530" y="1477108"/>
            <a:ext cx="8767860" cy="3780691"/>
          </a:xfrm>
        </p:spPr>
        <p:txBody>
          <a:bodyPr/>
          <a:lstStyle/>
          <a:p>
            <a:pPr algn="just"/>
            <a:r>
              <a:rPr lang="en-US" dirty="0">
                <a:latin typeface="Times New Roman" panose="02020603050405020304" pitchFamily="18" charset="0"/>
                <a:cs typeface="Times New Roman" panose="02020603050405020304" pitchFamily="18" charset="0"/>
              </a:rPr>
              <a:t>● The sampling of khoa follows the procedure used for sampling cheese/paneer/chhana, except that a clean dry stainless steel knife with sharp pointed blade is used to cut khoa for sampling.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9441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3DBFF-A2A8-4E49-8C71-C0258C82A815}"/>
              </a:ext>
            </a:extLst>
          </p:cNvPr>
          <p:cNvSpPr>
            <a:spLocks noGrp="1"/>
          </p:cNvSpPr>
          <p:nvPr>
            <p:ph type="ctrTitle"/>
          </p:nvPr>
        </p:nvSpPr>
        <p:spPr>
          <a:xfrm>
            <a:off x="1109980" y="239844"/>
            <a:ext cx="9966960" cy="779488"/>
          </a:xfrm>
        </p:spPr>
        <p:txBody>
          <a:bodyPr>
            <a:normAutofit/>
          </a:bodyPr>
          <a:lstStyle/>
          <a:p>
            <a:r>
              <a:rPr lang="en-IN" sz="3200" dirty="0">
                <a:latin typeface="Algerian" panose="04020705040A02060702" pitchFamily="82" charset="0"/>
              </a:rPr>
              <a:t>Contents</a:t>
            </a:r>
          </a:p>
        </p:txBody>
      </p:sp>
      <p:sp>
        <p:nvSpPr>
          <p:cNvPr id="3" name="Subtitle 2">
            <a:extLst>
              <a:ext uri="{FF2B5EF4-FFF2-40B4-BE49-F238E27FC236}">
                <a16:creationId xmlns:a16="http://schemas.microsoft.com/office/drawing/2014/main" id="{FEA804E2-C2C6-42A9-9647-A6B1A5C1013C}"/>
              </a:ext>
            </a:extLst>
          </p:cNvPr>
          <p:cNvSpPr>
            <a:spLocks noGrp="1"/>
          </p:cNvSpPr>
          <p:nvPr>
            <p:ph type="subTitle" idx="1"/>
          </p:nvPr>
        </p:nvSpPr>
        <p:spPr>
          <a:xfrm>
            <a:off x="1709530" y="1019332"/>
            <a:ext cx="8767860" cy="5598824"/>
          </a:xfrm>
        </p:spPr>
        <p:txBody>
          <a:bodyPr>
            <a:normAutofit/>
          </a:bodyPr>
          <a:lstStyle/>
          <a:p>
            <a:pPr algn="l"/>
            <a:r>
              <a:rPr lang="en-IN" dirty="0">
                <a:latin typeface="Times New Roman" panose="02020603050405020304" pitchFamily="18" charset="0"/>
                <a:cs typeface="Times New Roman" panose="02020603050405020304" pitchFamily="18" charset="0"/>
              </a:rPr>
              <a:t>1. Introduction</a:t>
            </a:r>
          </a:p>
          <a:p>
            <a:pPr algn="l"/>
            <a:r>
              <a:rPr lang="en-IN" dirty="0">
                <a:latin typeface="Times New Roman" panose="02020603050405020304" pitchFamily="18" charset="0"/>
                <a:cs typeface="Times New Roman" panose="02020603050405020304" pitchFamily="18" charset="0"/>
              </a:rPr>
              <a:t>2. General requirements while sampling</a:t>
            </a:r>
          </a:p>
          <a:p>
            <a:pPr algn="l"/>
            <a:r>
              <a:rPr lang="en-IN" dirty="0">
                <a:latin typeface="Times New Roman" panose="02020603050405020304" pitchFamily="18" charset="0"/>
                <a:cs typeface="Times New Roman" panose="02020603050405020304" pitchFamily="18" charset="0"/>
              </a:rPr>
              <a:t>3. Sampling of Milk</a:t>
            </a:r>
          </a:p>
          <a:p>
            <a:pPr algn="l"/>
            <a:r>
              <a:rPr lang="en-IN" dirty="0">
                <a:latin typeface="Times New Roman" panose="02020603050405020304" pitchFamily="18" charset="0"/>
                <a:cs typeface="Times New Roman" panose="02020603050405020304" pitchFamily="18" charset="0"/>
              </a:rPr>
              <a:t>4. Sampling of Cream</a:t>
            </a:r>
          </a:p>
          <a:p>
            <a:pPr algn="l"/>
            <a:r>
              <a:rPr lang="en-IN" dirty="0">
                <a:latin typeface="Times New Roman" panose="02020603050405020304" pitchFamily="18" charset="0"/>
                <a:cs typeface="Times New Roman" panose="02020603050405020304" pitchFamily="18" charset="0"/>
              </a:rPr>
              <a:t>5. Sampling of Paneer/Cheese/Chhana</a:t>
            </a:r>
          </a:p>
          <a:p>
            <a:pPr algn="l"/>
            <a:r>
              <a:rPr lang="en-IN" dirty="0">
                <a:latin typeface="Times New Roman" panose="02020603050405020304" pitchFamily="18" charset="0"/>
                <a:cs typeface="Times New Roman" panose="02020603050405020304" pitchFamily="18" charset="0"/>
              </a:rPr>
              <a:t>6. Sampling of khoa</a:t>
            </a:r>
          </a:p>
          <a:p>
            <a:pPr algn="l"/>
            <a:r>
              <a:rPr lang="en-IN" dirty="0">
                <a:latin typeface="Times New Roman" panose="02020603050405020304" pitchFamily="18" charset="0"/>
                <a:cs typeface="Times New Roman" panose="02020603050405020304" pitchFamily="18" charset="0"/>
              </a:rPr>
              <a:t>7. Sampling of Ghee</a:t>
            </a:r>
          </a:p>
          <a:p>
            <a:pPr algn="l"/>
            <a:r>
              <a:rPr lang="en-IN" dirty="0">
                <a:latin typeface="Times New Roman" panose="02020603050405020304" pitchFamily="18" charset="0"/>
                <a:cs typeface="Times New Roman" panose="02020603050405020304" pitchFamily="18" charset="0"/>
              </a:rPr>
              <a:t>8. Sampling of Butter</a:t>
            </a:r>
          </a:p>
          <a:p>
            <a:pPr algn="l"/>
            <a:r>
              <a:rPr lang="en-IN" dirty="0">
                <a:latin typeface="Times New Roman" panose="02020603050405020304" pitchFamily="18" charset="0"/>
                <a:cs typeface="Times New Roman" panose="02020603050405020304" pitchFamily="18" charset="0"/>
              </a:rPr>
              <a:t>9. Sampling of Ice Cream</a:t>
            </a:r>
          </a:p>
          <a:p>
            <a:pPr algn="l"/>
            <a:r>
              <a:rPr lang="en-IN" dirty="0">
                <a:latin typeface="Times New Roman" panose="02020603050405020304" pitchFamily="18" charset="0"/>
                <a:cs typeface="Times New Roman" panose="02020603050405020304" pitchFamily="18" charset="0"/>
              </a:rPr>
              <a:t>10. Sampling of condensed milk</a:t>
            </a:r>
          </a:p>
          <a:p>
            <a:pPr algn="l"/>
            <a:r>
              <a:rPr lang="en-IN" dirty="0">
                <a:latin typeface="Times New Roman" panose="02020603050405020304" pitchFamily="18" charset="0"/>
                <a:cs typeface="Times New Roman" panose="02020603050405020304" pitchFamily="18" charset="0"/>
              </a:rPr>
              <a:t>11. Sampling of Powder</a:t>
            </a:r>
          </a:p>
          <a:p>
            <a:endParaRPr lang="en-IN" dirty="0"/>
          </a:p>
          <a:p>
            <a:endParaRPr lang="en-IN" dirty="0"/>
          </a:p>
        </p:txBody>
      </p:sp>
    </p:spTree>
    <p:extLst>
      <p:ext uri="{BB962C8B-B14F-4D97-AF65-F5344CB8AC3E}">
        <p14:creationId xmlns:p14="http://schemas.microsoft.com/office/powerpoint/2010/main" val="3381937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8DA93-F33E-491F-BC7E-FA42CDCA91EA}"/>
              </a:ext>
            </a:extLst>
          </p:cNvPr>
          <p:cNvSpPr>
            <a:spLocks noGrp="1"/>
          </p:cNvSpPr>
          <p:nvPr>
            <p:ph type="ctrTitle"/>
          </p:nvPr>
        </p:nvSpPr>
        <p:spPr>
          <a:xfrm>
            <a:off x="1109980" y="225084"/>
            <a:ext cx="9966960" cy="584385"/>
          </a:xfrm>
        </p:spPr>
        <p:txBody>
          <a:bodyPr>
            <a:normAutofit/>
          </a:bodyPr>
          <a:lstStyle/>
          <a:p>
            <a:r>
              <a:rPr lang="en-IN" sz="3200" dirty="0">
                <a:latin typeface="Times New Roman" panose="02020603050405020304" pitchFamily="18" charset="0"/>
                <a:cs typeface="Times New Roman" panose="02020603050405020304" pitchFamily="18" charset="0"/>
              </a:rPr>
              <a:t>Sampling of Ghee</a:t>
            </a:r>
          </a:p>
        </p:txBody>
      </p:sp>
      <p:sp>
        <p:nvSpPr>
          <p:cNvPr id="3" name="Subtitle 2">
            <a:extLst>
              <a:ext uri="{FF2B5EF4-FFF2-40B4-BE49-F238E27FC236}">
                <a16:creationId xmlns:a16="http://schemas.microsoft.com/office/drawing/2014/main" id="{53A5C081-C6FE-4A0C-A21C-FF0BC661C167}"/>
              </a:ext>
            </a:extLst>
          </p:cNvPr>
          <p:cNvSpPr>
            <a:spLocks noGrp="1"/>
          </p:cNvSpPr>
          <p:nvPr>
            <p:ph type="subTitle" idx="1"/>
          </p:nvPr>
        </p:nvSpPr>
        <p:spPr>
          <a:xfrm>
            <a:off x="1709530" y="809469"/>
            <a:ext cx="8767860" cy="5823447"/>
          </a:xfrm>
        </p:spPr>
        <p:txBody>
          <a:bodyPr>
            <a:normAutofit fontScale="92500" lnSpcReduction="20000"/>
          </a:bodyPr>
          <a:lstStyle/>
          <a:p>
            <a:pPr hangingPunct="0">
              <a:lnSpc>
                <a:spcPct val="150000"/>
              </a:lnSpc>
            </a:pP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Bulk Units</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hangingPunct="0">
              <a:spcAft>
                <a:spcPts val="6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 number of containers to be selected for sampling shall depend upon the lot size. A random sampling procedure can be adopted for uniform quality of ghee as given below:</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Aft>
                <a:spcPts val="6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Number of containers in the lot            Number of containers to be selected</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14400" algn="just" hangingPunct="0">
              <a:spcAft>
                <a:spcPts val="6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1                                    		1</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14400" algn="just" hangingPunct="0">
              <a:spcAft>
                <a:spcPts val="6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2-40                                   		2</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14400" algn="just" hangingPunct="0">
              <a:spcAft>
                <a:spcPts val="6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41-110                                 	 	3</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14400" algn="just" hangingPunct="0">
              <a:spcAft>
                <a:spcPts val="6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111-300                                 	 	5</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14400" algn="just" hangingPunct="0">
              <a:spcAft>
                <a:spcPts val="6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301-600                                 	 	7</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14400" algn="just" hangingPunct="0">
              <a:spcAft>
                <a:spcPts val="6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601 and above                           		10</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hangingPunct="0">
              <a:spcAft>
                <a:spcPts val="60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If there is a possibility of wide variation among the different lots,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e.g.</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in the consignment from an individual producer, every unit shall be sampled. A composite sample is prepared by taking equal amount of ghee from each of the container selected. </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718216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EEE6B-258E-41D7-8401-3ECB8B3DCD16}"/>
              </a:ext>
            </a:extLst>
          </p:cNvPr>
          <p:cNvSpPr>
            <a:spLocks noGrp="1"/>
          </p:cNvSpPr>
          <p:nvPr>
            <p:ph type="ctrTitle"/>
          </p:nvPr>
        </p:nvSpPr>
        <p:spPr>
          <a:xfrm>
            <a:off x="1109980" y="254834"/>
            <a:ext cx="9966960" cy="569626"/>
          </a:xfrm>
        </p:spPr>
        <p:txBody>
          <a:bodyPr>
            <a:normAutofit/>
          </a:bodyPr>
          <a:lstStyle/>
          <a:p>
            <a:r>
              <a:rPr lang="en-IN" sz="3200" dirty="0">
                <a:latin typeface="Times New Roman" panose="02020603050405020304" pitchFamily="18" charset="0"/>
                <a:cs typeface="Times New Roman" panose="02020603050405020304" pitchFamily="18" charset="0"/>
              </a:rPr>
              <a:t>Preparation of Ghee sample</a:t>
            </a:r>
          </a:p>
        </p:txBody>
      </p:sp>
      <p:sp>
        <p:nvSpPr>
          <p:cNvPr id="3" name="Subtitle 2">
            <a:extLst>
              <a:ext uri="{FF2B5EF4-FFF2-40B4-BE49-F238E27FC236}">
                <a16:creationId xmlns:a16="http://schemas.microsoft.com/office/drawing/2014/main" id="{013E7164-845A-4AB1-909B-EF5DEDD81F57}"/>
              </a:ext>
            </a:extLst>
          </p:cNvPr>
          <p:cNvSpPr>
            <a:spLocks noGrp="1"/>
          </p:cNvSpPr>
          <p:nvPr>
            <p:ph type="subTitle" idx="1"/>
          </p:nvPr>
        </p:nvSpPr>
        <p:spPr>
          <a:xfrm>
            <a:off x="1709530" y="989352"/>
            <a:ext cx="8767860" cy="5613814"/>
          </a:xfrm>
        </p:spPr>
        <p:txBody>
          <a:bodyPr/>
          <a:lstStyle/>
          <a:p>
            <a:pPr algn="just" hangingPunct="0">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determination of moisture and organoleptic test sample is mixed without heating in the container itself until homogeneous stage. </a:t>
            </a:r>
          </a:p>
          <a:p>
            <a:pPr algn="just" hangingPunct="0">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sensory evaluation, a little quantity of ghee is taken on back palm of one hand and is lightly rubbed with the help of the other hand. </a:t>
            </a:r>
          </a:p>
          <a:p>
            <a:pPr algn="just" hangingPunct="0">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During this process, the aromatic constituents released due to friction and body heat are inhaled. In addition or alternatively, a few drops of melted ghee are put on the tongue for taste. </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hangingPunct="0">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After the determination of moisture, sample is heated in a water bath to a temp. not higher than 50</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 till completely melted. </a:t>
            </a:r>
          </a:p>
          <a:p>
            <a:pPr algn="just" hangingPunct="0">
              <a:spcAft>
                <a:spcPts val="6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It is filtered and clear</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and it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used for general analysis. </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539327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5AF59-F454-4A93-842D-987A6E0C15B1}"/>
              </a:ext>
            </a:extLst>
          </p:cNvPr>
          <p:cNvSpPr>
            <a:spLocks noGrp="1"/>
          </p:cNvSpPr>
          <p:nvPr>
            <p:ph type="ctrTitle"/>
          </p:nvPr>
        </p:nvSpPr>
        <p:spPr>
          <a:xfrm>
            <a:off x="1109980" y="212037"/>
            <a:ext cx="9966960" cy="507492"/>
          </a:xfrm>
        </p:spPr>
        <p:txBody>
          <a:bodyPr>
            <a:normAutofit fontScale="90000"/>
          </a:bodyPr>
          <a:lstStyle/>
          <a:p>
            <a:r>
              <a:rPr lang="en-IN" sz="3200" dirty="0"/>
              <a:t>Sampling of butter</a:t>
            </a:r>
          </a:p>
        </p:txBody>
      </p:sp>
      <p:sp>
        <p:nvSpPr>
          <p:cNvPr id="3" name="Subtitle 2">
            <a:extLst>
              <a:ext uri="{FF2B5EF4-FFF2-40B4-BE49-F238E27FC236}">
                <a16:creationId xmlns:a16="http://schemas.microsoft.com/office/drawing/2014/main" id="{2969CF62-3520-4967-B4D6-BF240410E0CE}"/>
              </a:ext>
            </a:extLst>
          </p:cNvPr>
          <p:cNvSpPr>
            <a:spLocks noGrp="1"/>
          </p:cNvSpPr>
          <p:nvPr>
            <p:ph type="subTitle" idx="1"/>
          </p:nvPr>
        </p:nvSpPr>
        <p:spPr>
          <a:xfrm>
            <a:off x="1709530" y="719529"/>
            <a:ext cx="8767860" cy="5926435"/>
          </a:xfrm>
        </p:spPr>
        <p:txBody>
          <a:bodyPr>
            <a:normAutofit/>
          </a:bodyPr>
          <a:lstStyle/>
          <a:p>
            <a:pPr hangingPunct="0">
              <a:lnSpc>
                <a:spcPct val="150000"/>
              </a:lnSpc>
            </a:pP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Bulk Units</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If the butter is supplied in bulk units like boxes, a random sampling procedure shall be followed as given below. </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1828800" algn="just" hangingPunct="0">
              <a:lnSpc>
                <a:spcPct val="150000"/>
              </a:lnSpc>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Number of units in the lot      No. of units to be selected </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1                                       1       </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2-9                                     2</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10-49                                  3</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50-99                                  4</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100-199                               5</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hangingPunct="0"/>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Over 200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5  for the first   200 + 1 for each additional    					200 units or by a fraction thereof.     </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831340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E976E-F7F9-4CCD-AFA0-B79AC36C4C2A}"/>
              </a:ext>
            </a:extLst>
          </p:cNvPr>
          <p:cNvSpPr>
            <a:spLocks noGrp="1"/>
          </p:cNvSpPr>
          <p:nvPr>
            <p:ph type="ctrTitle"/>
          </p:nvPr>
        </p:nvSpPr>
        <p:spPr>
          <a:xfrm>
            <a:off x="1109980" y="224852"/>
            <a:ext cx="9966960" cy="974361"/>
          </a:xfrm>
        </p:spPr>
        <p:txBody>
          <a:bodyPr>
            <a:normAutofit/>
          </a:bodyPr>
          <a:lstStyle/>
          <a:p>
            <a:r>
              <a:rPr lang="en-US" sz="3200" dirty="0">
                <a:effectLst/>
                <a:latin typeface="Algerian" panose="04020705040A02060702" pitchFamily="82" charset="0"/>
                <a:ea typeface="Times New Roman" panose="02020603050405020304" pitchFamily="18" charset="0"/>
              </a:rPr>
              <a:t>Preparation of Butter Sample</a:t>
            </a:r>
            <a:br>
              <a:rPr lang="en-IN" sz="3200" dirty="0">
                <a:effectLst/>
                <a:latin typeface="Algerian" panose="04020705040A02060702" pitchFamily="82" charset="0"/>
                <a:ea typeface="Times New Roman" panose="02020603050405020304" pitchFamily="18" charset="0"/>
              </a:rPr>
            </a:br>
            <a:endParaRPr lang="en-IN" sz="3200" dirty="0">
              <a:latin typeface="Algerian" panose="04020705040A02060702" pitchFamily="82" charset="0"/>
            </a:endParaRPr>
          </a:p>
        </p:txBody>
      </p:sp>
      <p:sp>
        <p:nvSpPr>
          <p:cNvPr id="3" name="Subtitle 2">
            <a:extLst>
              <a:ext uri="{FF2B5EF4-FFF2-40B4-BE49-F238E27FC236}">
                <a16:creationId xmlns:a16="http://schemas.microsoft.com/office/drawing/2014/main" id="{3C32034D-6E7D-4B6B-9DCC-43327E6475F9}"/>
              </a:ext>
            </a:extLst>
          </p:cNvPr>
          <p:cNvSpPr>
            <a:spLocks noGrp="1"/>
          </p:cNvSpPr>
          <p:nvPr>
            <p:ph type="subTitle" idx="1"/>
          </p:nvPr>
        </p:nvSpPr>
        <p:spPr>
          <a:xfrm>
            <a:off x="1709530" y="899410"/>
            <a:ext cx="8767860" cy="5733738"/>
          </a:xfrm>
        </p:spPr>
        <p:txBody>
          <a:bodyPr>
            <a:normAutofit/>
          </a:bodyPr>
          <a:lstStyle/>
          <a:p>
            <a:pPr algn="just"/>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sample is warmed to a temperature not exceeding 39</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C or at the lowest possible temperature in an oven or water-bath until by vigorous shakings a homogenous fluid emulsion is obtained. </a:t>
            </a:r>
          </a:p>
          <a:p>
            <a:pPr algn="just"/>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For butter fat analysis, a portion of emulsified butter is heated to 50 to 60</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C until the fat separates. </a:t>
            </a:r>
          </a:p>
          <a:p>
            <a:pPr algn="just"/>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fat layer is filtered through a dried filter paper above solidification point of fat by using hot water funnel. </a:t>
            </a:r>
          </a:p>
          <a:p>
            <a:pPr algn="just"/>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Clear filtrate free from water is used after mixing for analysis of butter. </a:t>
            </a:r>
            <a:endParaRPr lang="en-I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89211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3D5D9-CDDF-497A-980D-A73A93251324}"/>
              </a:ext>
            </a:extLst>
          </p:cNvPr>
          <p:cNvSpPr>
            <a:spLocks noGrp="1"/>
          </p:cNvSpPr>
          <p:nvPr>
            <p:ph type="ctrTitle"/>
          </p:nvPr>
        </p:nvSpPr>
        <p:spPr>
          <a:xfrm>
            <a:off x="1109980" y="212036"/>
            <a:ext cx="9966960" cy="1092108"/>
          </a:xfrm>
        </p:spPr>
        <p:txBody>
          <a:bodyPr>
            <a:normAutofit/>
          </a:bodyPr>
          <a:lstStyle/>
          <a:p>
            <a:r>
              <a:rPr lang="en-US" sz="3200" b="1" dirty="0">
                <a:effectLst/>
                <a:latin typeface="Algerian" panose="04020705040A02060702" pitchFamily="82" charset="0"/>
                <a:ea typeface="Times New Roman" panose="02020603050405020304" pitchFamily="18" charset="0"/>
              </a:rPr>
              <a:t>Ice-cream</a:t>
            </a:r>
            <a:br>
              <a:rPr lang="en-IN" sz="3200" dirty="0">
                <a:effectLst/>
                <a:latin typeface="Algerian" panose="04020705040A02060702" pitchFamily="82" charset="0"/>
                <a:ea typeface="Times New Roman" panose="02020603050405020304" pitchFamily="18" charset="0"/>
              </a:rPr>
            </a:br>
            <a:endParaRPr lang="en-IN" sz="3200" dirty="0">
              <a:latin typeface="Algerian" panose="04020705040A02060702" pitchFamily="82" charset="0"/>
            </a:endParaRPr>
          </a:p>
        </p:txBody>
      </p:sp>
      <p:sp>
        <p:nvSpPr>
          <p:cNvPr id="3" name="Subtitle 2">
            <a:extLst>
              <a:ext uri="{FF2B5EF4-FFF2-40B4-BE49-F238E27FC236}">
                <a16:creationId xmlns:a16="http://schemas.microsoft.com/office/drawing/2014/main" id="{017CBDD6-6839-4588-8402-5947D0D43912}"/>
              </a:ext>
            </a:extLst>
          </p:cNvPr>
          <p:cNvSpPr>
            <a:spLocks noGrp="1"/>
          </p:cNvSpPr>
          <p:nvPr>
            <p:ph type="subTitle" idx="1"/>
          </p:nvPr>
        </p:nvSpPr>
        <p:spPr>
          <a:xfrm>
            <a:off x="1709530" y="959370"/>
            <a:ext cx="8767860" cy="5686594"/>
          </a:xfrm>
        </p:spPr>
        <p:txBody>
          <a:bodyPr>
            <a:normAutofit lnSpcReduction="10000"/>
          </a:bodyPr>
          <a:lstStyle/>
          <a:p>
            <a:pPr hangingPunct="0">
              <a:lnSpc>
                <a:spcPct val="150000"/>
              </a:lnSpc>
            </a:pP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Bulk Units</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If the product is supplied in bulk units, the number of units to be selected for sampling shall normally be as follows:</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Total no. of units            	No. of units to be selected</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1                                     		1</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2 to 5                                  		2</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6 to 20                                 	3</a:t>
            </a:r>
          </a:p>
          <a:p>
            <a:pPr indent="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21 to 60                                 	4</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61 to 100                                	5</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over 100                                	5 + one for each  additional 100 units.</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When there is a possibility of wide variations between different units, every units shall be sampled. </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440789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E4013-D199-45AD-BACB-837DF75B57DB}"/>
              </a:ext>
            </a:extLst>
          </p:cNvPr>
          <p:cNvSpPr>
            <a:spLocks noGrp="1"/>
          </p:cNvSpPr>
          <p:nvPr>
            <p:ph type="ctrTitle"/>
          </p:nvPr>
        </p:nvSpPr>
        <p:spPr>
          <a:xfrm>
            <a:off x="1109980" y="254833"/>
            <a:ext cx="9966960" cy="1499017"/>
          </a:xfrm>
        </p:spPr>
        <p:txBody>
          <a:bodyPr>
            <a:normAutofit fontScale="90000"/>
          </a:bodyPr>
          <a:lstStyle/>
          <a:p>
            <a:r>
              <a:rPr lang="en-US" dirty="0"/>
              <a:t> </a:t>
            </a:r>
            <a:r>
              <a:rPr lang="en-US" sz="3600" dirty="0">
                <a:latin typeface="Times New Roman" panose="02020603050405020304" pitchFamily="18" charset="0"/>
                <a:cs typeface="Times New Roman" panose="02020603050405020304" pitchFamily="18" charset="0"/>
              </a:rPr>
              <a:t>Preparation of sample of Ice-Cream </a:t>
            </a:r>
            <a:br>
              <a:rPr lang="en-US" dirty="0"/>
            </a:br>
            <a:endParaRPr lang="en-IN" dirty="0"/>
          </a:p>
        </p:txBody>
      </p:sp>
      <p:sp>
        <p:nvSpPr>
          <p:cNvPr id="3" name="Subtitle 2">
            <a:extLst>
              <a:ext uri="{FF2B5EF4-FFF2-40B4-BE49-F238E27FC236}">
                <a16:creationId xmlns:a16="http://schemas.microsoft.com/office/drawing/2014/main" id="{01BA63DE-CA67-45C0-8D42-5BC582A77C69}"/>
              </a:ext>
            </a:extLst>
          </p:cNvPr>
          <p:cNvSpPr>
            <a:spLocks noGrp="1"/>
          </p:cNvSpPr>
          <p:nvPr>
            <p:ph type="subTitle" idx="1"/>
          </p:nvPr>
        </p:nvSpPr>
        <p:spPr>
          <a:xfrm>
            <a:off x="1709530" y="794479"/>
            <a:ext cx="8767860" cy="5808688"/>
          </a:xfrm>
        </p:spPr>
        <p:txBody>
          <a:bodyPr>
            <a:normAutofit/>
          </a:bodyPr>
          <a:lstStyle/>
          <a:p>
            <a:pPr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samples shall be stored at a temperature (not higher than -15°C). During transit the samples shall be maintained at a temperature not exceeding -15°C. </a:t>
            </a:r>
          </a:p>
          <a:p>
            <a:pPr algn="just"/>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Sample size of ice-cream shall not be less than 100 g. </a:t>
            </a:r>
          </a:p>
          <a:p>
            <a:pPr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If necessary several packages of smaller size shall be taken to make up the required size of sample. </a:t>
            </a:r>
          </a:p>
          <a:p>
            <a:pPr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multilayered ice-cream, the sample shall be such as to contain the same proportion of each layer as is present in the original ice-cream. </a:t>
            </a:r>
          </a:p>
          <a:p>
            <a:pPr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Different layers shall not be separated at the time of sampling and a complete sample of all layers shall be placed in the sample jar. </a:t>
            </a:r>
          </a:p>
          <a:p>
            <a:pPr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For the purpose of melting, the frozen sample may be kept at room temperature or, if required, in water bath at a temperature not exceeding 45ºC for not more than 15 minutes. Thoroughly mix the Ice-Cream samples before removal of the test portion.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4095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1E7E1-91D3-4FFF-9983-8DD0FA58A31B}"/>
              </a:ext>
            </a:extLst>
          </p:cNvPr>
          <p:cNvSpPr>
            <a:spLocks noGrp="1"/>
          </p:cNvSpPr>
          <p:nvPr>
            <p:ph type="ctrTitle"/>
          </p:nvPr>
        </p:nvSpPr>
        <p:spPr>
          <a:xfrm>
            <a:off x="1109980" y="212037"/>
            <a:ext cx="9966960" cy="1032148"/>
          </a:xfrm>
        </p:spPr>
        <p:txBody>
          <a:bodyPr>
            <a:normAutofit/>
          </a:bodyPr>
          <a:lstStyle/>
          <a:p>
            <a:r>
              <a:rPr lang="en-US" sz="3200" dirty="0">
                <a:effectLst/>
                <a:latin typeface="Algerian" panose="04020705040A02060702" pitchFamily="82" charset="0"/>
                <a:ea typeface="Times New Roman" panose="02020603050405020304" pitchFamily="18" charset="0"/>
                <a:cs typeface="Times New Roman" panose="02020603050405020304" pitchFamily="18" charset="0"/>
              </a:rPr>
              <a:t>Sampling of CONDENSED MILKS</a:t>
            </a:r>
            <a:br>
              <a:rPr lang="en-IN" sz="3200" dirty="0">
                <a:effectLst/>
                <a:latin typeface="Algerian" panose="04020705040A02060702" pitchFamily="82" charset="0"/>
                <a:ea typeface="Times New Roman" panose="02020603050405020304" pitchFamily="18" charset="0"/>
              </a:rPr>
            </a:br>
            <a:endParaRPr lang="en-IN" sz="3200" dirty="0">
              <a:latin typeface="Algerian" panose="04020705040A02060702" pitchFamily="82" charset="0"/>
            </a:endParaRPr>
          </a:p>
        </p:txBody>
      </p:sp>
      <p:sp>
        <p:nvSpPr>
          <p:cNvPr id="3" name="Subtitle 2">
            <a:extLst>
              <a:ext uri="{FF2B5EF4-FFF2-40B4-BE49-F238E27FC236}">
                <a16:creationId xmlns:a16="http://schemas.microsoft.com/office/drawing/2014/main" id="{40BD65FA-041C-4C11-9C8C-3200D285B815}"/>
              </a:ext>
            </a:extLst>
          </p:cNvPr>
          <p:cNvSpPr>
            <a:spLocks noGrp="1"/>
          </p:cNvSpPr>
          <p:nvPr>
            <p:ph type="subTitle" idx="1"/>
          </p:nvPr>
        </p:nvSpPr>
        <p:spPr>
          <a:xfrm>
            <a:off x="1709530" y="794479"/>
            <a:ext cx="8767860" cy="5851484"/>
          </a:xfrm>
        </p:spPr>
        <p:txBody>
          <a:bodyPr>
            <a:normAutofit/>
          </a:bodyPr>
          <a:lstStyle/>
          <a:p>
            <a:pPr hangingPunct="0">
              <a:lnSpc>
                <a:spcPct val="150000"/>
              </a:lnSpc>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Bulk Units</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If the consignment is declared to consist of different batches of manufacture, the batches shall be marked separately and the groups of containers in each batch shall constitute separate lots. The containers from the lot shall be chosen at random and to ensure the randomness of selection, a random number table as agreed to between the purchaser and the vendors shall be used. </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Lot size               	       No. of containers to be selected</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50 - 300                               	 	6</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301 - 500                              		12 </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501 - 1000                             		15</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1000 - and above                   		21</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hangingPunct="0">
              <a:spcAft>
                <a:spcPts val="6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sample containers selected shall be divided at random into three equal sets and labeled with all the particulars of sampling. </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2457417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B878F-E11C-4A96-8F12-D56D23130A0B}"/>
              </a:ext>
            </a:extLst>
          </p:cNvPr>
          <p:cNvSpPr>
            <a:spLocks noGrp="1"/>
          </p:cNvSpPr>
          <p:nvPr>
            <p:ph type="ctrTitle"/>
          </p:nvPr>
        </p:nvSpPr>
        <p:spPr>
          <a:xfrm>
            <a:off x="1109980" y="212036"/>
            <a:ext cx="9966960" cy="1017157"/>
          </a:xfrm>
        </p:spPr>
        <p:txBody>
          <a:bodyPr>
            <a:normAutofit/>
          </a:bodyPr>
          <a:lstStyle/>
          <a:p>
            <a:r>
              <a:rPr lang="en-US" sz="3200" b="1" dirty="0">
                <a:effectLst/>
                <a:latin typeface="Algerian" panose="04020705040A02060702" pitchFamily="82" charset="0"/>
                <a:ea typeface="Times New Roman" panose="02020603050405020304" pitchFamily="18" charset="0"/>
              </a:rPr>
              <a:t>Preparation of Sample of Condensed Milk</a:t>
            </a:r>
            <a:br>
              <a:rPr lang="en-IN" sz="3200" dirty="0">
                <a:effectLst/>
                <a:latin typeface="Algerian" panose="04020705040A02060702" pitchFamily="82" charset="0"/>
                <a:ea typeface="Times New Roman" panose="02020603050405020304" pitchFamily="18" charset="0"/>
              </a:rPr>
            </a:br>
            <a:endParaRPr lang="en-IN" sz="3200" dirty="0">
              <a:latin typeface="Algerian" panose="04020705040A02060702" pitchFamily="82" charset="0"/>
            </a:endParaRPr>
          </a:p>
        </p:txBody>
      </p:sp>
      <p:sp>
        <p:nvSpPr>
          <p:cNvPr id="3" name="Subtitle 2">
            <a:extLst>
              <a:ext uri="{FF2B5EF4-FFF2-40B4-BE49-F238E27FC236}">
                <a16:creationId xmlns:a16="http://schemas.microsoft.com/office/drawing/2014/main" id="{DBD552A1-8E23-4228-9621-5244A3B2A1ED}"/>
              </a:ext>
            </a:extLst>
          </p:cNvPr>
          <p:cNvSpPr>
            <a:spLocks noGrp="1"/>
          </p:cNvSpPr>
          <p:nvPr>
            <p:ph type="subTitle" idx="1"/>
          </p:nvPr>
        </p:nvSpPr>
        <p:spPr>
          <a:xfrm>
            <a:off x="1709530" y="884420"/>
            <a:ext cx="8767860" cy="5761544"/>
          </a:xfrm>
        </p:spPr>
        <p:txBody>
          <a:bodyPr/>
          <a:lstStyle/>
          <a:p>
            <a:pPr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On storage of condensed milk, separation of the constituents such as fat, lactose may occur. </a:t>
            </a:r>
          </a:p>
          <a:p>
            <a:pPr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is necessary to mix the contents of the container prior to analyses in the following manner: </a:t>
            </a:r>
          </a:p>
          <a:p>
            <a:pPr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Heat the container in a water bath at about 40°C until the sample has nearly reached this temperature. Open the container at the edge of the lid. </a:t>
            </a:r>
          </a:p>
          <a:p>
            <a:pPr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Re-incorporate all the material adhering to the lid into the container. </a:t>
            </a:r>
          </a:p>
          <a:p>
            <a:pPr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Mix the contents thoroughly by stirring with a spoon or spatula, in such a way that the top layers as well as contents of the lower corners are moved and mixed. </a:t>
            </a:r>
          </a:p>
          <a:p>
            <a:pPr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Repeat the stirring before drawing the sample for testing various parameters.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3098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1C751-5CD8-4A04-9BA0-7A4D3D501266}"/>
              </a:ext>
            </a:extLst>
          </p:cNvPr>
          <p:cNvSpPr>
            <a:spLocks noGrp="1"/>
          </p:cNvSpPr>
          <p:nvPr>
            <p:ph type="ctrTitle"/>
          </p:nvPr>
        </p:nvSpPr>
        <p:spPr>
          <a:xfrm>
            <a:off x="1109980" y="2203554"/>
            <a:ext cx="9966960" cy="1225446"/>
          </a:xfrm>
        </p:spPr>
        <p:txBody>
          <a:bodyPr>
            <a:normAutofit/>
          </a:bodyPr>
          <a:lstStyle/>
          <a:p>
            <a:r>
              <a:rPr lang="en-IN" dirty="0">
                <a:latin typeface="Algerian" panose="04020705040A02060702" pitchFamily="82" charset="0"/>
              </a:rPr>
              <a:t>Thank you</a:t>
            </a:r>
          </a:p>
        </p:txBody>
      </p:sp>
    </p:spTree>
    <p:extLst>
      <p:ext uri="{BB962C8B-B14F-4D97-AF65-F5344CB8AC3E}">
        <p14:creationId xmlns:p14="http://schemas.microsoft.com/office/powerpoint/2010/main" val="167013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F0E5D-6492-4286-B692-4D6622D08095}"/>
              </a:ext>
            </a:extLst>
          </p:cNvPr>
          <p:cNvSpPr>
            <a:spLocks noGrp="1"/>
          </p:cNvSpPr>
          <p:nvPr>
            <p:ph type="ctrTitle"/>
          </p:nvPr>
        </p:nvSpPr>
        <p:spPr>
          <a:xfrm>
            <a:off x="1524000" y="239151"/>
            <a:ext cx="9144000" cy="675249"/>
          </a:xfrm>
        </p:spPr>
        <p:txBody>
          <a:bodyPr>
            <a:normAutofit fontScale="90000"/>
          </a:bodyPr>
          <a:lstStyle/>
          <a:p>
            <a:r>
              <a:rPr lang="en-IN" dirty="0"/>
              <a:t> </a:t>
            </a:r>
            <a:r>
              <a:rPr lang="en-IN" sz="3600" dirty="0">
                <a:latin typeface="Algerian" panose="04020705040A02060702" pitchFamily="82" charset="0"/>
              </a:rPr>
              <a:t>Introduction </a:t>
            </a:r>
          </a:p>
        </p:txBody>
      </p:sp>
      <p:sp>
        <p:nvSpPr>
          <p:cNvPr id="3" name="Subtitle 2">
            <a:extLst>
              <a:ext uri="{FF2B5EF4-FFF2-40B4-BE49-F238E27FC236}">
                <a16:creationId xmlns:a16="http://schemas.microsoft.com/office/drawing/2014/main" id="{91952588-CE2E-4BEA-9305-5F1384A07B33}"/>
              </a:ext>
            </a:extLst>
          </p:cNvPr>
          <p:cNvSpPr>
            <a:spLocks noGrp="1"/>
          </p:cNvSpPr>
          <p:nvPr>
            <p:ph type="subTitle" idx="1"/>
          </p:nvPr>
        </p:nvSpPr>
        <p:spPr>
          <a:xfrm>
            <a:off x="1524000" y="914399"/>
            <a:ext cx="9144000" cy="5704449"/>
          </a:xfrm>
        </p:spPr>
        <p:txBody>
          <a:bodyPr/>
          <a:lstStyle/>
          <a:p>
            <a:pPr algn="just"/>
            <a:r>
              <a:rPr lang="en-US" dirty="0">
                <a:latin typeface="Times New Roman" panose="02020603050405020304" pitchFamily="18" charset="0"/>
                <a:cs typeface="Times New Roman" panose="02020603050405020304" pitchFamily="18" charset="0"/>
              </a:rPr>
              <a:t>● Proper sampling of milk and milk products is the first step in performing an accurate chemical analysis of its constituents. </a:t>
            </a:r>
          </a:p>
          <a:p>
            <a:pPr algn="just"/>
            <a:r>
              <a:rPr lang="en-US" dirty="0">
                <a:latin typeface="Times New Roman" panose="02020603050405020304" pitchFamily="18" charset="0"/>
                <a:cs typeface="Times New Roman" panose="02020603050405020304" pitchFamily="18" charset="0"/>
              </a:rPr>
              <a:t>● All errors in chemical and microbiological analysis begins with the sampling procedure.</a:t>
            </a:r>
          </a:p>
          <a:p>
            <a:pPr algn="just"/>
            <a:r>
              <a:rPr lang="en-US" dirty="0">
                <a:latin typeface="Times New Roman" panose="02020603050405020304" pitchFamily="18" charset="0"/>
                <a:cs typeface="Times New Roman" panose="02020603050405020304" pitchFamily="18" charset="0"/>
              </a:rPr>
              <a:t>● Sampling of milk and milk products is a specific job and shall be done by an experienced person who is familiar with the techniques and is well acquainted with the knowledge of the subject. </a:t>
            </a:r>
          </a:p>
          <a:p>
            <a:pPr algn="just"/>
            <a:r>
              <a:rPr lang="en-US" dirty="0">
                <a:latin typeface="Times New Roman" panose="02020603050405020304" pitchFamily="18" charset="0"/>
                <a:cs typeface="Times New Roman" panose="02020603050405020304" pitchFamily="18" charset="0"/>
              </a:rPr>
              <a:t>● Sampling may be required for chemical and bacteriological testing. All precautions shall be taken to prevent contamination and adulteration.</a:t>
            </a:r>
          </a:p>
          <a:p>
            <a:pPr algn="just"/>
            <a:r>
              <a:rPr lang="en-US" dirty="0">
                <a:latin typeface="Times New Roman" panose="02020603050405020304" pitchFamily="18" charset="0"/>
                <a:cs typeface="Times New Roman" panose="02020603050405020304" pitchFamily="18" charset="0"/>
              </a:rPr>
              <a:t>● It is not possible to lay down a single sampling procedure which will be applicable in all the cases. </a:t>
            </a:r>
          </a:p>
          <a:p>
            <a:pPr algn="just"/>
            <a:r>
              <a:rPr lang="en-US"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method of sampling will vary according to the purpose for which the sample is collected and the tests which are to be carried out.</a:t>
            </a:r>
          </a:p>
          <a:p>
            <a:pPr algn="just"/>
            <a:r>
              <a:rPr lang="en-US"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sample should be taken in random a manner as possible to give each container or package an equal chance of being selected.</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645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387DD6C-AD8C-46CD-B9F6-D46A1201AED8}"/>
              </a:ext>
            </a:extLst>
          </p:cNvPr>
          <p:cNvSpPr>
            <a:spLocks noGrp="1"/>
          </p:cNvSpPr>
          <p:nvPr>
            <p:ph type="subTitle" idx="1"/>
          </p:nvPr>
        </p:nvSpPr>
        <p:spPr>
          <a:xfrm>
            <a:off x="1524000" y="534572"/>
            <a:ext cx="9144000" cy="6323428"/>
          </a:xfrm>
        </p:spPr>
        <p:txBody>
          <a:bodyPr>
            <a:normAutofit/>
          </a:bodyPr>
          <a:lstStyle/>
          <a:p>
            <a:pPr algn="just"/>
            <a:r>
              <a:rPr lang="en-US" dirty="0">
                <a:latin typeface="Times New Roman" panose="02020603050405020304" pitchFamily="18" charset="0"/>
                <a:cs typeface="Times New Roman" panose="02020603050405020304" pitchFamily="18" charset="0"/>
              </a:rPr>
              <a:t>● For chemical examination, the sampling equipment like plunger, sample bottle, rubber stopper shall be clean and dry. </a:t>
            </a:r>
          </a:p>
          <a:p>
            <a:pPr algn="just"/>
            <a:r>
              <a:rPr lang="en-US" dirty="0">
                <a:latin typeface="Times New Roman" panose="02020603050405020304" pitchFamily="18" charset="0"/>
                <a:cs typeface="Times New Roman" panose="02020603050405020304" pitchFamily="18" charset="0"/>
              </a:rPr>
              <a:t>● For bacteriological examination, all </a:t>
            </a:r>
            <a:r>
              <a:rPr lang="en-US" dirty="0" err="1">
                <a:latin typeface="Times New Roman" panose="02020603050405020304" pitchFamily="18" charset="0"/>
                <a:cs typeface="Times New Roman" panose="02020603050405020304" pitchFamily="18" charset="0"/>
              </a:rPr>
              <a:t>equipments</a:t>
            </a:r>
            <a:r>
              <a:rPr lang="en-US" dirty="0">
                <a:latin typeface="Times New Roman" panose="02020603050405020304" pitchFamily="18" charset="0"/>
                <a:cs typeface="Times New Roman" panose="02020603050405020304" pitchFamily="18" charset="0"/>
              </a:rPr>
              <a:t> including plunger, sample bottles and rubber stoppers shall be sterile and the samples shall be collected under aseptic conditions.  </a:t>
            </a:r>
          </a:p>
          <a:p>
            <a:pPr algn="just"/>
            <a:r>
              <a:rPr lang="en-US" dirty="0">
                <a:latin typeface="Times New Roman" panose="02020603050405020304" pitchFamily="18" charset="0"/>
                <a:cs typeface="Times New Roman" panose="02020603050405020304" pitchFamily="18" charset="0"/>
              </a:rPr>
              <a:t>● If subsequent analysis is to be of some value, it is very important that sample should be a true representative of the bulk. </a:t>
            </a:r>
          </a:p>
          <a:p>
            <a:pPr algn="just"/>
            <a:r>
              <a:rPr lang="en-US" dirty="0">
                <a:latin typeface="Times New Roman" panose="02020603050405020304" pitchFamily="18" charset="0"/>
                <a:cs typeface="Times New Roman" panose="02020603050405020304" pitchFamily="18" charset="0"/>
              </a:rPr>
              <a:t>● Milk fat is of lower density than the other constituents of milk, it has tendency to rise to the surface. </a:t>
            </a:r>
          </a:p>
          <a:p>
            <a:pPr algn="just"/>
            <a:r>
              <a:rPr lang="en-US" dirty="0">
                <a:latin typeface="Times New Roman" panose="02020603050405020304" pitchFamily="18" charset="0"/>
                <a:cs typeface="Times New Roman" panose="02020603050405020304" pitchFamily="18" charset="0"/>
              </a:rPr>
              <a:t>● Therefore, thorough mixing of milk with a proper instrument which will reach the entire depth of the liquid is essential to ensure that a representative samples of the entire batch.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3382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6052420-29DA-4D04-A3C2-4DAA49FA5DC9}"/>
              </a:ext>
            </a:extLst>
          </p:cNvPr>
          <p:cNvSpPr>
            <a:spLocks noGrp="1"/>
          </p:cNvSpPr>
          <p:nvPr>
            <p:ph type="subTitle" idx="1"/>
          </p:nvPr>
        </p:nvSpPr>
        <p:spPr>
          <a:xfrm>
            <a:off x="1524000" y="520505"/>
            <a:ext cx="9144000" cy="4737295"/>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 A sample is the small portion of a product representing the entire batch or lot of samples.</a:t>
            </a:r>
          </a:p>
          <a:p>
            <a:pPr algn="just"/>
            <a:r>
              <a:rPr lang="en-US" dirty="0">
                <a:latin typeface="Times New Roman" panose="02020603050405020304" pitchFamily="18" charset="0"/>
                <a:cs typeface="Times New Roman" panose="02020603050405020304" pitchFamily="18" charset="0"/>
              </a:rPr>
              <a:t>● The composite sample is the quantity secured by mixing together proportional parts of different lots of a product.</a:t>
            </a:r>
          </a:p>
          <a:p>
            <a:pPr algn="just"/>
            <a:r>
              <a:rPr lang="en-US" dirty="0">
                <a:latin typeface="Times New Roman" panose="02020603050405020304" pitchFamily="18" charset="0"/>
                <a:cs typeface="Times New Roman" panose="02020603050405020304" pitchFamily="18" charset="0"/>
              </a:rPr>
              <a:t>● There are maximum accuracy in analytical value if the sampling is done carefully.</a:t>
            </a:r>
          </a:p>
          <a:p>
            <a:pPr algn="just"/>
            <a:r>
              <a:rPr lang="en-US" dirty="0">
                <a:latin typeface="Times New Roman" panose="02020603050405020304" pitchFamily="18" charset="0"/>
                <a:cs typeface="Times New Roman" panose="02020603050405020304" pitchFamily="18" charset="0"/>
              </a:rPr>
              <a:t>● In small batches, it should be possible to accomplish mixing by pouring the entire quantity of milk from one container to another container, three or four times. </a:t>
            </a:r>
          </a:p>
          <a:p>
            <a:pPr algn="just"/>
            <a:r>
              <a:rPr lang="en-US" dirty="0">
                <a:latin typeface="Times New Roman" panose="02020603050405020304" pitchFamily="18" charset="0"/>
                <a:cs typeface="Times New Roman" panose="02020603050405020304" pitchFamily="18" charset="0"/>
              </a:rPr>
              <a:t>● Larger batches of milk samples shall be thoroughly agitated by a hand stirrer or by mechanical process. </a:t>
            </a:r>
          </a:p>
          <a:p>
            <a:pPr algn="just"/>
            <a:r>
              <a:rPr lang="en-US" dirty="0">
                <a:latin typeface="Times New Roman" panose="02020603050405020304" pitchFamily="18" charset="0"/>
                <a:cs typeface="Times New Roman" panose="02020603050405020304" pitchFamily="18" charset="0"/>
              </a:rPr>
              <a:t>● Milk churns easily at temperature between 26.5 to 29.5°C and agitation near this temperature shall be avoided.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7539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5ED46-1DE2-4B0C-B7F9-AF474044A0CD}"/>
              </a:ext>
            </a:extLst>
          </p:cNvPr>
          <p:cNvSpPr>
            <a:spLocks noGrp="1"/>
          </p:cNvSpPr>
          <p:nvPr>
            <p:ph type="ctrTitle"/>
          </p:nvPr>
        </p:nvSpPr>
        <p:spPr>
          <a:xfrm>
            <a:off x="1109980" y="212037"/>
            <a:ext cx="9966960" cy="687374"/>
          </a:xfrm>
        </p:spPr>
        <p:txBody>
          <a:bodyPr>
            <a:normAutofit/>
          </a:bodyPr>
          <a:lstStyle/>
          <a:p>
            <a:r>
              <a:rPr lang="en-IN" sz="3200" dirty="0">
                <a:latin typeface="Algerian" panose="04020705040A02060702" pitchFamily="82" charset="0"/>
              </a:rPr>
              <a:t>GENERAL REQUIREMENTS WHILE SAMPLING</a:t>
            </a:r>
          </a:p>
        </p:txBody>
      </p:sp>
      <p:sp>
        <p:nvSpPr>
          <p:cNvPr id="3" name="Subtitle 2">
            <a:extLst>
              <a:ext uri="{FF2B5EF4-FFF2-40B4-BE49-F238E27FC236}">
                <a16:creationId xmlns:a16="http://schemas.microsoft.com/office/drawing/2014/main" id="{9127EF19-B7E7-433F-BDB6-01277DD2E7F0}"/>
              </a:ext>
            </a:extLst>
          </p:cNvPr>
          <p:cNvSpPr>
            <a:spLocks noGrp="1"/>
          </p:cNvSpPr>
          <p:nvPr>
            <p:ph type="subTitle" idx="1"/>
          </p:nvPr>
        </p:nvSpPr>
        <p:spPr>
          <a:xfrm>
            <a:off x="1709530" y="899411"/>
            <a:ext cx="8767860" cy="5746551"/>
          </a:xfrm>
        </p:spPr>
        <p:txBody>
          <a:bodyPr/>
          <a:lstStyle/>
          <a:p>
            <a:pPr lvl="0" algn="just" hangingPunct="0">
              <a:spcAft>
                <a:spcPts val="600"/>
              </a:spcAft>
            </a:pPr>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Sample shall be drawn by an experienced person in a protected place not exposed to damp, air, bright light, dust, soot or smoke particles, rain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etc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hangingPunct="0">
              <a:spcAft>
                <a:spcPts val="600"/>
              </a:spcAft>
            </a:pPr>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sample temperature while sampling should be between 0 to 15</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 If sample is to be transported, the sample temperature should be maintained between 0-7</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 (for ice cream - 15</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hangingPunct="0">
              <a:spcAft>
                <a:spcPts val="600"/>
              </a:spcAft>
            </a:pPr>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Precautions shall be taken to protect the samples, the material being samples, the sampling instruments and containers for sample from adventitious contamination and adulteration.</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hangingPunct="0">
              <a:spcAft>
                <a:spcPts val="600"/>
              </a:spcAft>
            </a:pPr>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sampling instruments and sample containers shall be clean, dry and shall not impart any foreign odour, or flavour. </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825696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9C841CB-FF37-4DBE-9175-C79CE0815A9D}"/>
              </a:ext>
            </a:extLst>
          </p:cNvPr>
          <p:cNvSpPr>
            <a:spLocks noGrp="1"/>
          </p:cNvSpPr>
          <p:nvPr>
            <p:ph type="subTitle" idx="1"/>
          </p:nvPr>
        </p:nvSpPr>
        <p:spPr>
          <a:xfrm>
            <a:off x="1709530" y="614597"/>
            <a:ext cx="8767860" cy="5021705"/>
          </a:xfrm>
        </p:spPr>
        <p:txBody>
          <a:bodyPr>
            <a:normAutofit/>
          </a:bodyPr>
          <a:lstStyle/>
          <a:p>
            <a:pPr algn="just"/>
            <a:r>
              <a:rPr lang="en-US" dirty="0">
                <a:latin typeface="Times New Roman" panose="02020603050405020304" pitchFamily="18" charset="0"/>
                <a:cs typeface="Times New Roman" panose="02020603050405020304" pitchFamily="18" charset="0"/>
              </a:rPr>
              <a:t>● The sampling appliances used shall be of stainless steel (SS) or of suitable material and shall be light in weight for the operator to be able to move them rapidly through the product. All the surfaces of sampling appliances shall be rounded. </a:t>
            </a:r>
          </a:p>
          <a:p>
            <a:pPr algn="just"/>
            <a:r>
              <a:rPr lang="en-US" dirty="0">
                <a:latin typeface="Times New Roman" panose="02020603050405020304" pitchFamily="18" charset="0"/>
                <a:cs typeface="Times New Roman" panose="02020603050405020304" pitchFamily="18" charset="0"/>
              </a:rPr>
              <a:t>● The sample containers shall be of such size that sufficient head space is allowed for expansion at the top. At the same time, this space should not be too large as air exerts detrimental action.</a:t>
            </a:r>
          </a:p>
          <a:p>
            <a:pPr algn="just"/>
            <a:r>
              <a:rPr lang="en-US" dirty="0">
                <a:latin typeface="Times New Roman" panose="02020603050405020304" pitchFamily="18" charset="0"/>
                <a:cs typeface="Times New Roman" panose="02020603050405020304" pitchFamily="18" charset="0"/>
              </a:rPr>
              <a:t>● Each container shall be sealed air tight after filling and marked with full details of sampling or code number, name and address of manufacturer and other important consignment. </a:t>
            </a:r>
          </a:p>
          <a:p>
            <a:pPr algn="just"/>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Plunger </a:t>
            </a:r>
          </a:p>
          <a:p>
            <a:pPr algn="just"/>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Sampling bottle</a:t>
            </a:r>
          </a:p>
          <a:p>
            <a:pPr algn="just"/>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Dipper</a:t>
            </a:r>
          </a:p>
          <a:p>
            <a:endParaRPr lang="en-IN" dirty="0"/>
          </a:p>
        </p:txBody>
      </p:sp>
    </p:spTree>
    <p:extLst>
      <p:ext uri="{BB962C8B-B14F-4D97-AF65-F5344CB8AC3E}">
        <p14:creationId xmlns:p14="http://schemas.microsoft.com/office/powerpoint/2010/main" val="3130767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B8CD9-A920-40A2-BED7-D421DC503367}"/>
              </a:ext>
            </a:extLst>
          </p:cNvPr>
          <p:cNvSpPr>
            <a:spLocks noGrp="1"/>
          </p:cNvSpPr>
          <p:nvPr>
            <p:ph type="ctrTitle"/>
          </p:nvPr>
        </p:nvSpPr>
        <p:spPr>
          <a:xfrm>
            <a:off x="1109980" y="212036"/>
            <a:ext cx="9966960" cy="597433"/>
          </a:xfrm>
        </p:spPr>
        <p:txBody>
          <a:bodyPr>
            <a:normAutofit/>
          </a:bodyPr>
          <a:lstStyle/>
          <a:p>
            <a:r>
              <a:rPr lang="en-IN" sz="3200" dirty="0">
                <a:latin typeface="Algerian" panose="04020705040A02060702" pitchFamily="82" charset="0"/>
              </a:rPr>
              <a:t>Care of samples</a:t>
            </a:r>
          </a:p>
        </p:txBody>
      </p:sp>
      <p:sp>
        <p:nvSpPr>
          <p:cNvPr id="3" name="Subtitle 2">
            <a:extLst>
              <a:ext uri="{FF2B5EF4-FFF2-40B4-BE49-F238E27FC236}">
                <a16:creationId xmlns:a16="http://schemas.microsoft.com/office/drawing/2014/main" id="{D4F8A619-9D0B-4B00-A787-0639F6FA8A9F}"/>
              </a:ext>
            </a:extLst>
          </p:cNvPr>
          <p:cNvSpPr>
            <a:spLocks noGrp="1"/>
          </p:cNvSpPr>
          <p:nvPr>
            <p:ph type="subTitle" idx="1"/>
          </p:nvPr>
        </p:nvSpPr>
        <p:spPr>
          <a:xfrm>
            <a:off x="1709530" y="929390"/>
            <a:ext cx="8767860" cy="5716574"/>
          </a:xfrm>
        </p:spPr>
        <p:txBody>
          <a:bodyPr>
            <a:normAutofit/>
          </a:bodyPr>
          <a:lstStyle/>
          <a:p>
            <a:pPr algn="just"/>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samples shall be sent to the examining laboratory as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soon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as possible, and it shall be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analysed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without delay. </a:t>
            </a:r>
          </a:p>
          <a:p>
            <a:pPr algn="just"/>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If not possible, the sample(s) shall be stored in a refrigerated temperature 0 to 5</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 where this is not possible, then adequate precautions shall be taken to prevent deterioration and exposure to high temperature and light. </a:t>
            </a:r>
          </a:p>
          <a:p>
            <a:pPr algn="just"/>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some cases, preservative may be added to prevent deterioration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it does not interfere with the subsequent analysis. </a:t>
            </a:r>
          </a:p>
          <a:p>
            <a:pPr algn="just"/>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preservative added shall be indicated on the label of sample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botles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According to FSSAI (2015), the preservative used in the case of sample of milk, in liquid form commonly known as “formalin”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i.e.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Formalin containing about 40 per cent of formaldehyde in aqueous solution in proportion of 0.4 ml (two drops) for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100</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ml or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100</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grams.</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644970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F23E6-DB48-42D7-BF41-BC4D33BBF7CD}"/>
              </a:ext>
            </a:extLst>
          </p:cNvPr>
          <p:cNvSpPr>
            <a:spLocks noGrp="1"/>
          </p:cNvSpPr>
          <p:nvPr>
            <p:ph type="ctrTitle"/>
          </p:nvPr>
        </p:nvSpPr>
        <p:spPr>
          <a:xfrm>
            <a:off x="1109980" y="224852"/>
            <a:ext cx="9966960" cy="1004342"/>
          </a:xfrm>
        </p:spPr>
        <p:txBody>
          <a:bodyPr>
            <a:noAutofit/>
          </a:bodyPr>
          <a:lstStyle/>
          <a:p>
            <a:r>
              <a:rPr lang="en-IN" sz="3200" dirty="0">
                <a:latin typeface="Algerian" panose="04020705040A02060702" pitchFamily="82" charset="0"/>
              </a:rPr>
              <a:t>SAMPLING PROCEDURES</a:t>
            </a:r>
            <a:br>
              <a:rPr lang="en-IN" sz="3200" dirty="0">
                <a:latin typeface="Algerian" panose="04020705040A02060702" pitchFamily="82" charset="0"/>
              </a:rPr>
            </a:br>
            <a:endParaRPr lang="en-IN" sz="3200" dirty="0">
              <a:latin typeface="Algerian" panose="04020705040A02060702" pitchFamily="82" charset="0"/>
            </a:endParaRPr>
          </a:p>
        </p:txBody>
      </p:sp>
      <p:sp>
        <p:nvSpPr>
          <p:cNvPr id="3" name="Subtitle 2">
            <a:extLst>
              <a:ext uri="{FF2B5EF4-FFF2-40B4-BE49-F238E27FC236}">
                <a16:creationId xmlns:a16="http://schemas.microsoft.com/office/drawing/2014/main" id="{B6358433-1A76-41E7-95EC-F4C9FFA4E4F3}"/>
              </a:ext>
            </a:extLst>
          </p:cNvPr>
          <p:cNvSpPr>
            <a:spLocks noGrp="1"/>
          </p:cNvSpPr>
          <p:nvPr>
            <p:ph type="subTitle" idx="1"/>
          </p:nvPr>
        </p:nvSpPr>
        <p:spPr>
          <a:xfrm>
            <a:off x="1709530" y="884420"/>
            <a:ext cx="8767860" cy="5748728"/>
          </a:xfrm>
        </p:spPr>
        <p:txBody>
          <a:bodyPr>
            <a:normAutofit/>
          </a:bodyPr>
          <a:lstStyle/>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Milk</a:t>
            </a:r>
          </a:p>
          <a:p>
            <a:pPr algn="just"/>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sample collected for chemical analysis should be representative of the entire batch of milk that is being sampled. </a:t>
            </a:r>
          </a:p>
          <a:p>
            <a:pPr algn="just"/>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Milk fat is of lower density than the other constituents of milk, so it tends to rise to the surface. </a:t>
            </a:r>
          </a:p>
          <a:p>
            <a:pPr algn="just"/>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mixing of milk with a proper instrument which will reach the entire depth of the liquid is essential. </a:t>
            </a:r>
          </a:p>
          <a:p>
            <a:pPr algn="just"/>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Milk churns easily at 26.5 to 29.5</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 and agitation near this temperature shall be avoided. </a:t>
            </a:r>
          </a:p>
          <a:p>
            <a:pPr algn="just"/>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samples can be preserved with formalin (0.1ml (two drops) for 25 ml of milk),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or potassium dichromate (0.06 g/100 ml, for instrumental methods), or mercuric chloride (0.5g/250 ml milk,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cryoscopic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examination)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solution. </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32403923"/>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Basis</Template>
  <TotalTime>617</TotalTime>
  <Words>3431</Words>
  <Application>Microsoft Office PowerPoint</Application>
  <PresentationFormat>Widescreen</PresentationFormat>
  <Paragraphs>182</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Algerian</vt:lpstr>
      <vt:lpstr>Corbel</vt:lpstr>
      <vt:lpstr>Times New Roman</vt:lpstr>
      <vt:lpstr>Basis</vt:lpstr>
      <vt:lpstr>Sampling Procedure of milk and milk products</vt:lpstr>
      <vt:lpstr>Contents</vt:lpstr>
      <vt:lpstr> Introduction </vt:lpstr>
      <vt:lpstr>PowerPoint Presentation</vt:lpstr>
      <vt:lpstr>PowerPoint Presentation</vt:lpstr>
      <vt:lpstr>GENERAL REQUIREMENTS WHILE SAMPLING</vt:lpstr>
      <vt:lpstr>PowerPoint Presentation</vt:lpstr>
      <vt:lpstr>Care of samples</vt:lpstr>
      <vt:lpstr>SAMPLING PROCEDURES </vt:lpstr>
      <vt:lpstr> Sampling of Individual Container</vt:lpstr>
      <vt:lpstr> Sampling of several containers </vt:lpstr>
      <vt:lpstr> Sampling from storage tanks , rail &amp; road milk tankers </vt:lpstr>
      <vt:lpstr> Composite Milk Samples for Fat test </vt:lpstr>
      <vt:lpstr>Treatment of Milk Sample</vt:lpstr>
      <vt:lpstr>Cream</vt:lpstr>
      <vt:lpstr> Preparation of cream sample</vt:lpstr>
      <vt:lpstr>Sampling of Paneer/Cheese/Chhana </vt:lpstr>
      <vt:lpstr>Preparation of Paneer/Cheese/Chhana Sample for Analysis  </vt:lpstr>
      <vt:lpstr> Sampling of Khoa </vt:lpstr>
      <vt:lpstr>Sampling of Ghee</vt:lpstr>
      <vt:lpstr>Preparation of Ghee sample</vt:lpstr>
      <vt:lpstr>Sampling of butter</vt:lpstr>
      <vt:lpstr>Preparation of Butter Sample </vt:lpstr>
      <vt:lpstr>Ice-cream </vt:lpstr>
      <vt:lpstr> Preparation of sample of Ice-Cream  </vt:lpstr>
      <vt:lpstr>Sampling of CONDENSED MILKS </vt:lpstr>
      <vt:lpstr>Preparation of Sample of Condensed Milk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B.K.BHARTI</dc:creator>
  <cp:lastModifiedBy>B.K.BHARTI</cp:lastModifiedBy>
  <cp:revision>80</cp:revision>
  <dcterms:created xsi:type="dcterms:W3CDTF">2020-12-12T12:12:07Z</dcterms:created>
  <dcterms:modified xsi:type="dcterms:W3CDTF">2020-12-17T10:47:17Z</dcterms:modified>
</cp:coreProperties>
</file>