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2" r:id="rId4"/>
    <p:sldId id="266" r:id="rId5"/>
    <p:sldId id="261" r:id="rId6"/>
    <p:sldId id="264" r:id="rId7"/>
    <p:sldId id="263" r:id="rId8"/>
    <p:sldId id="265" r:id="rId9"/>
    <p:sldId id="257" r:id="rId10"/>
    <p:sldId id="258" r:id="rId11"/>
    <p:sldId id="25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EA070-81D3-44AF-813E-DFD3AE8AC492}" type="datetimeFigureOut">
              <a:rPr lang="en-IN" smtClean="0"/>
              <a:t>25-12-2020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3A412-6B54-43B6-A0FD-CE33BCE0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958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3A412-6B54-43B6-A0FD-CE33BCE028EC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201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FC13-20E2-4161-9A01-4F01E4F62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C50D8-C9A9-4131-B91E-FD9309701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CDC05-97DC-44A9-A111-C9A34BC3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56CE-6BBD-4243-95C3-43D1BB22AF88}" type="datetimeFigureOut">
              <a:rPr lang="en-IN" smtClean="0"/>
              <a:t>25-12-2020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E22CD-F5C4-4F05-AF1D-226F4B50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4AE39-FE1D-4D73-8A2E-9B3823ED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032-F04A-4B92-B6D7-CDAA80D04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556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F1D-CB85-425D-930E-8DF30D71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F8D04-BDBB-49BA-8E18-8D7E96705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835B8-C7FD-45FA-8462-46C48513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56CE-6BBD-4243-95C3-43D1BB22AF88}" type="datetimeFigureOut">
              <a:rPr lang="en-IN" smtClean="0"/>
              <a:t>25-12-2020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710BF-A3B2-47E6-A7DB-574BDC6F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3E9BB-2881-4305-A60A-D1178398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032-F04A-4B92-B6D7-CDAA80D04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075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94CEB2-A11B-4D46-9D41-E90095186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D80E4-F20C-4F10-9580-C1E9787C2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CE7C5-0438-453E-9685-33DECB13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56CE-6BBD-4243-95C3-43D1BB22AF88}" type="datetimeFigureOut">
              <a:rPr lang="en-IN" smtClean="0"/>
              <a:t>25-12-2020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074A7-6AA1-47B2-958F-50D43284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333FC-B425-4978-913F-CA96CF5E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032-F04A-4B92-B6D7-CDAA80D04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521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27D3-336C-42C7-A439-A344A430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C9BA1-0E9E-4DE1-824B-B1A7F8573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8DCE7-A949-4E53-8D38-15C9323D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56CE-6BBD-4243-95C3-43D1BB22AF88}" type="datetimeFigureOut">
              <a:rPr lang="en-IN" smtClean="0"/>
              <a:t>25-12-2020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FAA66-1805-4914-BCDA-55702810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7E9FE-5D70-437C-94DA-C0589DA6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032-F04A-4B92-B6D7-CDAA80D04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246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3F46-19AE-412E-87C2-0B55BC73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F58FC-9355-4212-8B58-EC132252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5B327-D6F5-47C5-8618-68D9EE10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56CE-6BBD-4243-95C3-43D1BB22AF88}" type="datetimeFigureOut">
              <a:rPr lang="en-IN" smtClean="0"/>
              <a:t>25-12-2020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8C952-94E9-4FAD-942D-D4718DF8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97241-5928-4F16-98D6-7F8CEEA8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032-F04A-4B92-B6D7-CDAA80D04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381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9435-5598-4B70-A323-A9CB2130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43A6C-EC7D-4EAC-B1CF-FC865DB18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3B885-F883-445F-8A96-28DBE6E01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8EBBE-EFB6-465F-AF0E-0FA839F0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56CE-6BBD-4243-95C3-43D1BB22AF88}" type="datetimeFigureOut">
              <a:rPr lang="en-IN" smtClean="0"/>
              <a:t>25-12-2020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592F7-662A-4D6F-A650-01BC1E7C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FCE5-B499-407A-91F3-162363E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032-F04A-4B92-B6D7-CDAA80D04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556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6020-1A9D-4881-8A10-E338302A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78050-AD9B-444C-A2D2-7D4F0E399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EE388-AC7E-40F0-8E52-50E8601FF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AA376-CF05-415A-8C72-B4FFE27FB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1E323-A9E2-48AC-9C2B-F8255EB53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8CE935-6982-49CD-BA9E-4BB3C8B9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56CE-6BBD-4243-95C3-43D1BB22AF88}" type="datetimeFigureOut">
              <a:rPr lang="en-IN" smtClean="0"/>
              <a:t>25-12-2020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2F706-B1DC-4162-9FC7-DA22451C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C6A9FB-30C0-44D3-BD2B-EF46CD91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032-F04A-4B92-B6D7-CDAA80D04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57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8CCE3-47E1-4D03-8BEA-24AEC8AB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1E6814-25F2-41A8-A75A-A6E4D0CEB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56CE-6BBD-4243-95C3-43D1BB22AF88}" type="datetimeFigureOut">
              <a:rPr lang="en-IN" smtClean="0"/>
              <a:t>25-12-2020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24CED6-E583-4607-87F2-06FA3340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5C4CA-6CE6-40CA-8082-656BB725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032-F04A-4B92-B6D7-CDAA80D04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878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022E76-DF6F-4B56-AB51-5B512484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56CE-6BBD-4243-95C3-43D1BB22AF88}" type="datetimeFigureOut">
              <a:rPr lang="en-IN" smtClean="0"/>
              <a:t>25-12-2020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F86C5-8150-47E1-83D4-19AA9CAD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BD9AE-0438-41B9-91CC-708A5B28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032-F04A-4B92-B6D7-CDAA80D04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653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6012-6ADB-4AAD-9C7C-D0B05104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4DDC1-B796-46E8-80B1-EDF91BD41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3D3FA-E309-4317-ACF1-CF450B74E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4166E-FF75-4189-A516-DE395225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56CE-6BBD-4243-95C3-43D1BB22AF88}" type="datetimeFigureOut">
              <a:rPr lang="en-IN" smtClean="0"/>
              <a:t>25-12-2020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D7920-356F-45FE-A1A5-02845F4E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C26B2-F0EA-4B6C-A3ED-3F7FF152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032-F04A-4B92-B6D7-CDAA80D04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701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4B86B-E49D-45F4-A408-D90B8395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31E68-26A1-4754-846E-D991E279D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E98CF-B7F0-454A-A72A-665617A62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5D008-A5E8-4FC3-99E6-06E81DCD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56CE-6BBD-4243-95C3-43D1BB22AF88}" type="datetimeFigureOut">
              <a:rPr lang="en-IN" smtClean="0"/>
              <a:t>25-12-2020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EE5C9-A776-4E29-86E0-006F0AEE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1B2AC-2383-4CDF-BA19-E7132FB0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032-F04A-4B92-B6D7-CDAA80D04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87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2D234-CFC4-4886-9E6D-51F8AAAB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293B2-B58C-469B-A24A-0063A3299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E2772-5819-49DA-8E2A-7DD686080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056CE-6BBD-4243-95C3-43D1BB22AF88}" type="datetimeFigureOut">
              <a:rPr lang="en-IN" smtClean="0"/>
              <a:t>25-12-2020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4E889-4C6C-4512-B010-90F28A3E0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2778B-F4A3-43C6-8D37-ED4611429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9032-F04A-4B92-B6D7-CDAA80D04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210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B950-68D0-4FCD-8C31-473C3D3A4F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Transport and Packaging of Milk and Milk Products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65304-AC14-4005-AF7A-96F759C3A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33462"/>
            <a:ext cx="11989836" cy="2659224"/>
          </a:xfrm>
        </p:spPr>
        <p:txBody>
          <a:bodyPr/>
          <a:lstStyle/>
          <a:p>
            <a:r>
              <a:rPr lang="en-IN" dirty="0"/>
              <a:t>  By-</a:t>
            </a:r>
          </a:p>
          <a:p>
            <a:r>
              <a:rPr lang="en-IN" dirty="0"/>
              <a:t>                                                                </a:t>
            </a:r>
            <a:r>
              <a:rPr lang="en-IN" dirty="0" err="1"/>
              <a:t>Dr.</a:t>
            </a:r>
            <a:r>
              <a:rPr lang="en-IN" dirty="0"/>
              <a:t> SUSHMA KUMARI</a:t>
            </a:r>
          </a:p>
          <a:p>
            <a:r>
              <a:rPr lang="en-IN" dirty="0"/>
              <a:t>                                                             ASST.PROF., DEPT. OF LPT, BVC, PATNA</a:t>
            </a:r>
          </a:p>
        </p:txBody>
      </p:sp>
    </p:spTree>
    <p:extLst>
      <p:ext uri="{BB962C8B-B14F-4D97-AF65-F5344CB8AC3E}">
        <p14:creationId xmlns:p14="http://schemas.microsoft.com/office/powerpoint/2010/main" val="3223894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CACB-63EE-4392-89D1-C27F0A2D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10/7/2016 9&#10; ">
            <a:extLst>
              <a:ext uri="{FF2B5EF4-FFF2-40B4-BE49-F238E27FC236}">
                <a16:creationId xmlns:a16="http://schemas.microsoft.com/office/drawing/2014/main" id="{29E6F13E-B1E7-4F78-B8E2-59FC56C1CE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51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703F-37A7-43B7-B286-0DD7405DB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Milk Packages</a:t>
            </a:r>
          </a:p>
        </p:txBody>
      </p:sp>
      <p:pic>
        <p:nvPicPr>
          <p:cNvPr id="2050" name="Picture 2" descr="GLASS BOTTLES INDIVIDUAL&#10;PACK&#10;TETRA PACK&#10;FLEXIBLE&#10;POUCHES&#10;10/7/2016 24&#10; ">
            <a:extLst>
              <a:ext uri="{FF2B5EF4-FFF2-40B4-BE49-F238E27FC236}">
                <a16:creationId xmlns:a16="http://schemas.microsoft.com/office/drawing/2014/main" id="{4274E6F9-0F27-446D-BEE2-21DF2DA500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2268"/>
            <a:ext cx="12192000" cy="549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71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77A0C-B644-43C6-81B9-219DBADBC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79" y="24382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4A4A4A"/>
                </a:solidFill>
                <a:effectLst/>
                <a:latin typeface="Montserrat"/>
              </a:rPr>
              <a:t>RECYCLABLE</a:t>
            </a:r>
            <a:br>
              <a:rPr lang="en-US" b="1" i="0" dirty="0">
                <a:solidFill>
                  <a:srgbClr val="4A4A4A"/>
                </a:solidFill>
                <a:effectLst/>
                <a:latin typeface="Montserrat"/>
              </a:rPr>
            </a:br>
            <a:r>
              <a:rPr lang="en-US" b="1" i="0" dirty="0">
                <a:solidFill>
                  <a:srgbClr val="4A4A4A"/>
                </a:solidFill>
                <a:effectLst/>
                <a:latin typeface="Montserrat"/>
              </a:rPr>
              <a:t>TETRA PAK CARTONS</a:t>
            </a:r>
            <a:br>
              <a:rPr lang="en-US" b="1" i="0" dirty="0">
                <a:solidFill>
                  <a:srgbClr val="4A4A4A"/>
                </a:solidFill>
                <a:effectLst/>
                <a:latin typeface="Montserrat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559E5-4A3F-4B7D-83CE-3E1CCB95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425" y="1569390"/>
            <a:ext cx="10515600" cy="5032375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4A4A4A"/>
                </a:solidFill>
                <a:effectLst/>
                <a:latin typeface="Montserrat"/>
              </a:rPr>
              <a:t>Tetra Pak cartons are primarily made from paper. </a:t>
            </a:r>
            <a:r>
              <a:rPr lang="en-US" b="0" i="0" dirty="0">
                <a:solidFill>
                  <a:srgbClr val="FF0000"/>
                </a:solidFill>
                <a:effectLst/>
                <a:latin typeface="Montserrat"/>
              </a:rPr>
              <a:t>75% of the Tetra Pak carton is made from paperboard, 20% of polyethylene and 5% of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Montserrat"/>
              </a:rPr>
              <a:t>aluminium</a:t>
            </a:r>
            <a:r>
              <a:rPr lang="en-US" b="0" i="0" dirty="0">
                <a:solidFill>
                  <a:srgbClr val="FF0000"/>
                </a:solidFill>
                <a:effectLst/>
                <a:latin typeface="Montserrat"/>
              </a:rPr>
              <a:t>.</a:t>
            </a:r>
            <a:br>
              <a:rPr lang="en-US" b="0" i="0" dirty="0">
                <a:solidFill>
                  <a:srgbClr val="FF0000"/>
                </a:solidFill>
                <a:effectLst/>
                <a:latin typeface="Montserrat"/>
              </a:rPr>
            </a:br>
            <a:br>
              <a:rPr lang="en-US" b="0" i="0" dirty="0">
                <a:solidFill>
                  <a:srgbClr val="4A4A4A"/>
                </a:solidFill>
                <a:effectLst/>
                <a:latin typeface="Montserrat"/>
              </a:rPr>
            </a:br>
            <a:r>
              <a:rPr lang="en-US" b="0" i="0" dirty="0">
                <a:solidFill>
                  <a:srgbClr val="4A4A4A"/>
                </a:solidFill>
                <a:effectLst/>
                <a:latin typeface="Montserrat"/>
              </a:rPr>
              <a:t>These three materials are layered together using heat and pressure to form a six layered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Montserrat"/>
              </a:rPr>
              <a:t>armour</a:t>
            </a:r>
            <a:r>
              <a:rPr lang="en-US" b="0" i="0" dirty="0">
                <a:solidFill>
                  <a:srgbClr val="4A4A4A"/>
                </a:solidFill>
                <a:effectLst/>
                <a:latin typeface="Montserrat"/>
              </a:rPr>
              <a:t> which protects the contents from light, oxygen, air, dirt and moisture. </a:t>
            </a:r>
          </a:p>
          <a:p>
            <a:pPr algn="l"/>
            <a:r>
              <a:rPr lang="en-US" b="0" i="0" dirty="0">
                <a:solidFill>
                  <a:srgbClr val="4A4A4A"/>
                </a:solidFill>
                <a:effectLst/>
                <a:latin typeface="Montserrat"/>
              </a:rPr>
              <a:t>Furthermore Tetra Pak cartons are </a:t>
            </a:r>
            <a:r>
              <a:rPr lang="en-US" b="0" i="0" dirty="0">
                <a:solidFill>
                  <a:srgbClr val="0070C0"/>
                </a:solidFill>
                <a:effectLst/>
                <a:latin typeface="Montserrat"/>
              </a:rPr>
              <a:t>lightweight, easy to transport </a:t>
            </a:r>
            <a:r>
              <a:rPr lang="en-US" b="0" i="0" dirty="0">
                <a:solidFill>
                  <a:srgbClr val="4A4A4A"/>
                </a:solidFill>
                <a:effectLst/>
                <a:latin typeface="Montserrat"/>
              </a:rPr>
              <a:t>and </a:t>
            </a:r>
            <a:r>
              <a:rPr lang="en-US" b="0" i="0" dirty="0">
                <a:solidFill>
                  <a:srgbClr val="0070C0"/>
                </a:solidFill>
                <a:effectLst/>
                <a:latin typeface="Montserrat"/>
              </a:rPr>
              <a:t>fully recyclable. The aseptic technology allows the product inside to stay fresh, without the need of any preservatives</a:t>
            </a:r>
            <a:r>
              <a:rPr lang="en-US" b="0" i="0" dirty="0">
                <a:solidFill>
                  <a:srgbClr val="4A4A4A"/>
                </a:solidFill>
                <a:effectLst/>
                <a:latin typeface="Montserrat"/>
              </a:rPr>
              <a:t>. </a:t>
            </a:r>
            <a:r>
              <a:rPr lang="en-US" b="0" i="0" dirty="0">
                <a:solidFill>
                  <a:srgbClr val="FF0000"/>
                </a:solidFill>
                <a:effectLst/>
                <a:latin typeface="Montserrat"/>
              </a:rPr>
              <a:t>The pack need not be refrigerated until opened.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031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B5879-8949-4726-A93D-BAF990B9B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Tetra Pak layers (6layers)</a:t>
            </a:r>
          </a:p>
        </p:txBody>
      </p:sp>
      <p:pic>
        <p:nvPicPr>
          <p:cNvPr id="9218" name="Picture 2" descr="Tetra Pak cartons are recyclable. Tetra Pak cartons are primarily made from paper.">
            <a:extLst>
              <a:ext uri="{FF2B5EF4-FFF2-40B4-BE49-F238E27FC236}">
                <a16:creationId xmlns:a16="http://schemas.microsoft.com/office/drawing/2014/main" id="{6D335297-06DE-4953-9E73-F59EA4218B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8" y="1446245"/>
            <a:ext cx="12070702" cy="531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496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9E477-B2C0-4AAD-874A-CD5E7AF1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Curd packages</a:t>
            </a:r>
          </a:p>
        </p:txBody>
      </p:sp>
      <p:pic>
        <p:nvPicPr>
          <p:cNvPr id="10242" name="Picture 2" descr="Buy Punjabi paneer Dahi / Curd Online at Best Price - bigbasket">
            <a:extLst>
              <a:ext uri="{FF2B5EF4-FFF2-40B4-BE49-F238E27FC236}">
                <a16:creationId xmlns:a16="http://schemas.microsoft.com/office/drawing/2014/main" id="{DC6E9F9A-087D-4183-A6A1-6C8AE83C48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30003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eritage Curd - 200g Pack: Amazon.in: Grocery &amp; Gourmet Foods">
            <a:extLst>
              <a:ext uri="{FF2B5EF4-FFF2-40B4-BE49-F238E27FC236}">
                <a16:creationId xmlns:a16="http://schemas.microsoft.com/office/drawing/2014/main" id="{10FED4A1-A798-47B5-A24D-0C2042C0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58" y="1922106"/>
            <a:ext cx="3412381" cy="413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ahi Archives - Punjab Milk Producers Federation &amp; Cooperative Society,  Dairy Farming, Products Manufacturing of Verka Milkfed Brand - Verka">
            <a:extLst>
              <a:ext uri="{FF2B5EF4-FFF2-40B4-BE49-F238E27FC236}">
                <a16:creationId xmlns:a16="http://schemas.microsoft.com/office/drawing/2014/main" id="{74946C07-E9C3-4A69-91A2-B6B9AF2D9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5" y="2780523"/>
            <a:ext cx="5103845" cy="31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5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0608A-4769-4A49-84E6-BC010A24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Butter packages</a:t>
            </a:r>
          </a:p>
        </p:txBody>
      </p:sp>
      <p:pic>
        <p:nvPicPr>
          <p:cNvPr id="11266" name="Picture 2" descr="Amul Butter 20gm, Packaging Type: Packet, Rs 10 /pack Honey Money Top  Retails Private Limited | ID: 19209153691">
            <a:extLst>
              <a:ext uri="{FF2B5EF4-FFF2-40B4-BE49-F238E27FC236}">
                <a16:creationId xmlns:a16="http://schemas.microsoft.com/office/drawing/2014/main" id="{C1DCFD1F-845E-4C10-BE06-74E035F855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3" y="2499940"/>
            <a:ext cx="3620277" cy="36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MUL Butter 200 GM. (Pack of 2): Amazon.in: Grocery &amp; Gourmet Foods">
            <a:extLst>
              <a:ext uri="{FF2B5EF4-FFF2-40B4-BE49-F238E27FC236}">
                <a16:creationId xmlns:a16="http://schemas.microsoft.com/office/drawing/2014/main" id="{E2CE1F83-D8DE-4756-8E9C-A23A44E1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78" y="2499939"/>
            <a:ext cx="3942572" cy="399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mall Single Serve Pack Of Butter Stock Photo - Download Image Now - iStock">
            <a:extLst>
              <a:ext uri="{FF2B5EF4-FFF2-40B4-BE49-F238E27FC236}">
                <a16:creationId xmlns:a16="http://schemas.microsoft.com/office/drawing/2014/main" id="{4EEC28CE-DB9C-4585-AB04-241F1F4FF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5" y="2499939"/>
            <a:ext cx="3685591" cy="417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201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3A851-2ED9-42F0-8D43-936C8D671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Cheese packages</a:t>
            </a:r>
          </a:p>
        </p:txBody>
      </p:sp>
      <p:pic>
        <p:nvPicPr>
          <p:cNvPr id="12290" name="Picture 2" descr="Recyclable and resealable cheese packaging - Das Premium-Themenportal für  Konsumgüter, FMCG, Handel und Verpackung">
            <a:extLst>
              <a:ext uri="{FF2B5EF4-FFF2-40B4-BE49-F238E27FC236}">
                <a16:creationId xmlns:a16="http://schemas.microsoft.com/office/drawing/2014/main" id="{5296DD7D-4687-4383-A64F-FB7884AF2E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930"/>
            <a:ext cx="3153747" cy="515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liced Cheese Packaging Mockup in Flow-Pack Mockups on Yellow Images Object  Mockups">
            <a:extLst>
              <a:ext uri="{FF2B5EF4-FFF2-40B4-BE49-F238E27FC236}">
                <a16:creationId xmlns:a16="http://schemas.microsoft.com/office/drawing/2014/main" id="{44EF365F-C464-4DFC-9873-FFEAB24BA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5" y="1782146"/>
            <a:ext cx="3041780" cy="440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Britannia Cheese - Cubes, 200g Pack: Amazon.in: Grocery &amp; Gourmet Foods">
            <a:extLst>
              <a:ext uri="{FF2B5EF4-FFF2-40B4-BE49-F238E27FC236}">
                <a16:creationId xmlns:a16="http://schemas.microsoft.com/office/drawing/2014/main" id="{B934C1C8-B9D0-4C79-9D77-16DCABBB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566" y="1793388"/>
            <a:ext cx="4279641" cy="515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Kraft Processed Cheddar Cheese 190g x 3 Packs Online |Kraft cream cheese  spread| Best Price &amp; Quality Delivery Dubai">
            <a:extLst>
              <a:ext uri="{FF2B5EF4-FFF2-40B4-BE49-F238E27FC236}">
                <a16:creationId xmlns:a16="http://schemas.microsoft.com/office/drawing/2014/main" id="{9D6F20B2-C9D7-4AF4-B233-2A41F6E1B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6" y="1701930"/>
            <a:ext cx="2621903" cy="515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0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3326-95A2-40FB-B607-CFB782A3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Milk powder</a:t>
            </a:r>
          </a:p>
        </p:txBody>
      </p:sp>
      <p:pic>
        <p:nvPicPr>
          <p:cNvPr id="13314" name="Picture 2" descr="White Amulspray Milk Powder, Pack Size: 500 gm, Packaging Type: Tin  Container, Rs 4200 /carton | ID: 20481335491">
            <a:extLst>
              <a:ext uri="{FF2B5EF4-FFF2-40B4-BE49-F238E27FC236}">
                <a16:creationId xmlns:a16="http://schemas.microsoft.com/office/drawing/2014/main" id="{F45A80DC-C2FD-4B3F-97B1-65F1CEC341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2" y="2099388"/>
            <a:ext cx="3442996" cy="38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Milk Powder Mobile Pack #1 | West Dairy">
            <a:extLst>
              <a:ext uri="{FF2B5EF4-FFF2-40B4-BE49-F238E27FC236}">
                <a16:creationId xmlns:a16="http://schemas.microsoft.com/office/drawing/2014/main" id="{9DD66CC4-4E32-42E5-BE2A-793917AD8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40" y="2008997"/>
            <a:ext cx="4139684" cy="44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Nestle Everyday Dairy Whitener, 200g Pouch: Amazon.in: Amazon Pantry">
            <a:extLst>
              <a:ext uri="{FF2B5EF4-FFF2-40B4-BE49-F238E27FC236}">
                <a16:creationId xmlns:a16="http://schemas.microsoft.com/office/drawing/2014/main" id="{46BAF937-F6BC-430F-9E4A-68EEE086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906" y="1576872"/>
            <a:ext cx="3769566" cy="52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897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3B7AD-B16B-4421-B83F-0FDC631D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Condensed milk</a:t>
            </a:r>
          </a:p>
        </p:txBody>
      </p:sp>
      <p:pic>
        <p:nvPicPr>
          <p:cNvPr id="14338" name="Picture 2" descr="Nestle Milkmaid Sweetened Condensed Milk (400g) - Pack of 2: Buy Nestle  Milkmaid Sweetened Condensed Milk (400g) - Pack of 2 at Best Prices in  India - Snapdeal">
            <a:extLst>
              <a:ext uri="{FF2B5EF4-FFF2-40B4-BE49-F238E27FC236}">
                <a16:creationId xmlns:a16="http://schemas.microsoft.com/office/drawing/2014/main" id="{25A71854-DC90-4896-9BBE-5D3FF8ABBD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236172"/>
            <a:ext cx="28365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ANA DAIRY POUCH PACKAGING SWEETENED CONDENSED MILK | by Ibrahim Assadi |  Medium">
            <a:extLst>
              <a:ext uri="{FF2B5EF4-FFF2-40B4-BE49-F238E27FC236}">
                <a16:creationId xmlns:a16="http://schemas.microsoft.com/office/drawing/2014/main" id="{0717C8A5-1AA6-4BDE-B7C1-D4DE61329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62" y="1614196"/>
            <a:ext cx="2836505" cy="45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Liquid Amul Condensed Milk, For Makes Instant Mithai, Packaging Type: Tin,  Rs 180 /kilogram | ID: 20686053397">
            <a:extLst>
              <a:ext uri="{FF2B5EF4-FFF2-40B4-BE49-F238E27FC236}">
                <a16:creationId xmlns:a16="http://schemas.microsoft.com/office/drawing/2014/main" id="{62DAEACD-ACB6-4A79-AD87-78601AE4D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261" y="1455576"/>
            <a:ext cx="3732244" cy="435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NESTLÉ Sweetened Condensed Milk Bag in Box 4kg x 3 | NESTLÉ | Nestlé  Professional">
            <a:extLst>
              <a:ext uri="{FF2B5EF4-FFF2-40B4-BE49-F238E27FC236}">
                <a16:creationId xmlns:a16="http://schemas.microsoft.com/office/drawing/2014/main" id="{A9549532-5900-4605-B397-2BC41496F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78" y="2006082"/>
            <a:ext cx="2621902" cy="39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32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D772-742F-43AB-B9F0-0F33016D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Shrikhand Packages</a:t>
            </a:r>
          </a:p>
        </p:txBody>
      </p:sp>
      <p:pic>
        <p:nvPicPr>
          <p:cNvPr id="15362" name="Picture 2" descr="Amul Shrikhand Elaichi, 500g Box: Amazon.in: Grocery &amp; Gourmet Foods">
            <a:extLst>
              <a:ext uri="{FF2B5EF4-FFF2-40B4-BE49-F238E27FC236}">
                <a16:creationId xmlns:a16="http://schemas.microsoft.com/office/drawing/2014/main" id="{F08494AE-7782-4862-8A4F-30CD0983E4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69" y="1825625"/>
            <a:ext cx="34520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10+ Shrikhand ideas | flavors, preserves, mango flavor">
            <a:extLst>
              <a:ext uri="{FF2B5EF4-FFF2-40B4-BE49-F238E27FC236}">
                <a16:creationId xmlns:a16="http://schemas.microsoft.com/office/drawing/2014/main" id="{134DF1EB-221B-4884-BC43-142917F0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2024744"/>
            <a:ext cx="4030823" cy="390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Amul Shrikhand 200g Elaichi Flavour Online at Best Price in Mumbai">
            <a:extLst>
              <a:ext uri="{FF2B5EF4-FFF2-40B4-BE49-F238E27FC236}">
                <a16:creationId xmlns:a16="http://schemas.microsoft.com/office/drawing/2014/main" id="{C6C1CF52-5A31-41C0-9BAD-826458088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28" y="2136710"/>
            <a:ext cx="3452062" cy="39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30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51BF-DBE2-4C80-AABD-84F1A008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TRANSPORT OF MILK AND MILK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C7592-0BEB-4674-B388-7008DB6AA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Milk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can be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transported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in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milk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cans or bulk tankers, which should be suitable for effective cleaning and sanitization. Generally,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milk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from small-scale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milk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producers is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transported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in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milk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cans by the producers themselves or by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milk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collectors (informal traders and intermediaries).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just"/>
            <a:endParaRPr lang="en-US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1C1D1E"/>
                </a:solidFill>
                <a:effectLst/>
                <a:latin typeface="Open Sans"/>
              </a:rPr>
              <a:t>The key factor in the transport and storage of short shelf‐life products is temperature control throughout the whole distribution chain.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6839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E9745-3A84-4812-B2A0-9C5B072D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802433"/>
            <a:ext cx="10515600" cy="27992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9844B-2551-44C3-9691-BEF98E72D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645"/>
            <a:ext cx="12192000" cy="6102317"/>
          </a:xfrm>
        </p:spPr>
        <p:txBody>
          <a:bodyPr>
            <a:normAutofit/>
          </a:bodyPr>
          <a:lstStyle/>
          <a:p>
            <a:pPr algn="ctr"/>
            <a:endParaRPr lang="en-IN" sz="9600" dirty="0"/>
          </a:p>
          <a:p>
            <a:pPr algn="ctr"/>
            <a:endParaRPr lang="en-IN" sz="9600" dirty="0"/>
          </a:p>
          <a:p>
            <a:pPr algn="ctr"/>
            <a:r>
              <a:rPr lang="en-IN" sz="9600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426029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C99A-704F-427A-BB09-C25FD85B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Milk Transport</a:t>
            </a:r>
          </a:p>
        </p:txBody>
      </p:sp>
      <p:pic>
        <p:nvPicPr>
          <p:cNvPr id="7170" name="Picture 2" descr="Milkman carrying milk cans on bike ; Bhuj ; Kutch ; Gujarat Stock Photo -  Alamy">
            <a:extLst>
              <a:ext uri="{FF2B5EF4-FFF2-40B4-BE49-F238E27FC236}">
                <a16:creationId xmlns:a16="http://schemas.microsoft.com/office/drawing/2014/main" id="{D8EAF2C3-D45B-42E6-8B57-728A2D69A7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1690688"/>
            <a:ext cx="5673013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e History of Milk Can Farming | Old milk cans, Engraving illustration, Milk  cans">
            <a:extLst>
              <a:ext uri="{FF2B5EF4-FFF2-40B4-BE49-F238E27FC236}">
                <a16:creationId xmlns:a16="http://schemas.microsoft.com/office/drawing/2014/main" id="{E72A51F4-C581-4477-BCCF-4896BDF6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16" y="1690688"/>
            <a:ext cx="6304384" cy="510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6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7B79-482C-42ED-820E-8AF595AE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Milk Transport</a:t>
            </a:r>
          </a:p>
        </p:txBody>
      </p:sp>
      <p:pic>
        <p:nvPicPr>
          <p:cNvPr id="8194" name="Picture 2" descr="Got Milk? | Kiva Stories from the Field">
            <a:extLst>
              <a:ext uri="{FF2B5EF4-FFF2-40B4-BE49-F238E27FC236}">
                <a16:creationId xmlns:a16="http://schemas.microsoft.com/office/drawing/2014/main" id="{6FACEC70-BA0B-4951-8607-9E8B0F5111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04" y="1690688"/>
            <a:ext cx="6490996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ilkman bike with two old aluminum cans for the transport of mil Stock  Photo | k22209259 | Fotosearch">
            <a:extLst>
              <a:ext uri="{FF2B5EF4-FFF2-40B4-BE49-F238E27FC236}">
                <a16:creationId xmlns:a16="http://schemas.microsoft.com/office/drawing/2014/main" id="{AE617ED8-EF18-4A30-B6FD-A38D7245C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0687"/>
            <a:ext cx="5514392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6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5B90-F443-473D-AE8B-2C0615BC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Milk Transport</a:t>
            </a:r>
          </a:p>
        </p:txBody>
      </p:sp>
      <p:pic>
        <p:nvPicPr>
          <p:cNvPr id="3074" name="Picture 2" descr="Milk Transportation Service, Transport Service, Transporter, Transport  Company, Transport Company, Online Transport in Hinjawadi, Pune , Shriram  Transport | ID: 7468805273">
            <a:extLst>
              <a:ext uri="{FF2B5EF4-FFF2-40B4-BE49-F238E27FC236}">
                <a16:creationId xmlns:a16="http://schemas.microsoft.com/office/drawing/2014/main" id="{3737AAD9-7E01-4AD4-B7DA-8816A0BD47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80" y="1690688"/>
            <a:ext cx="6407019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lk Transport Tank – Milk Processing Line">
            <a:extLst>
              <a:ext uri="{FF2B5EF4-FFF2-40B4-BE49-F238E27FC236}">
                <a16:creationId xmlns:a16="http://schemas.microsoft.com/office/drawing/2014/main" id="{FD1364D7-FCB3-4BC2-9382-41E8FEF0A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0138"/>
            <a:ext cx="5784980" cy="50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9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58F60-430B-4ED1-82A6-DA7C3572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Milk Transport</a:t>
            </a:r>
          </a:p>
        </p:txBody>
      </p:sp>
      <p:pic>
        <p:nvPicPr>
          <p:cNvPr id="5122" name="Picture 2" descr="Impact of Refrigerated Courier Service on Dry Dairy Products – JD  Refrigerated Transport">
            <a:extLst>
              <a:ext uri="{FF2B5EF4-FFF2-40B4-BE49-F238E27FC236}">
                <a16:creationId xmlns:a16="http://schemas.microsoft.com/office/drawing/2014/main" id="{00FFDBEF-0D6F-4889-BB76-89FFAFC7FC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4777273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ilk trains">
            <a:extLst>
              <a:ext uri="{FF2B5EF4-FFF2-40B4-BE49-F238E27FC236}">
                <a16:creationId xmlns:a16="http://schemas.microsoft.com/office/drawing/2014/main" id="{CB9D489A-E67E-4DF3-B6EF-BB24A1C75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20" y="1690689"/>
            <a:ext cx="700418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31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93C62-21F5-406A-9243-3929DF6E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Milk Products Transport</a:t>
            </a:r>
          </a:p>
        </p:txBody>
      </p:sp>
      <p:pic>
        <p:nvPicPr>
          <p:cNvPr id="4098" name="Picture 2" descr="Muralya Dairy Products on Twitter: &quot;Muralya Milk and Milk Products are  transported from the plant to the retailers in refrigerated vehicles  ensuring freshness and best quality. #refrigeration #refrigeratedvan  #milkvan #milk #muralya #muralyamilk #">
            <a:extLst>
              <a:ext uri="{FF2B5EF4-FFF2-40B4-BE49-F238E27FC236}">
                <a16:creationId xmlns:a16="http://schemas.microsoft.com/office/drawing/2014/main" id="{D589D112-0E16-4350-B73B-594ECBEB26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5624"/>
            <a:ext cx="5791199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lk Van, दूध का ट्रक in Maninagar, Ahmedabad , Ashish Motors | ID:  19965150797">
            <a:extLst>
              <a:ext uri="{FF2B5EF4-FFF2-40B4-BE49-F238E27FC236}">
                <a16:creationId xmlns:a16="http://schemas.microsoft.com/office/drawing/2014/main" id="{52A63F6B-AE6F-4472-ADDF-D94C2A2A5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0688"/>
            <a:ext cx="6095999" cy="516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4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1DAF8-D8AE-407C-81CB-263023F0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855"/>
          </a:xfrm>
        </p:spPr>
        <p:txBody>
          <a:bodyPr/>
          <a:lstStyle/>
          <a:p>
            <a:r>
              <a:rPr lang="en-IN" dirty="0"/>
              <a:t>Milk Products Transport</a:t>
            </a:r>
          </a:p>
        </p:txBody>
      </p:sp>
      <p:pic>
        <p:nvPicPr>
          <p:cNvPr id="6146" name="Picture 2" descr="Ludhiana: E-rickshaws turn mobile milk booths, give migrants income to stay  on | Cities News,The Indian Express">
            <a:extLst>
              <a:ext uri="{FF2B5EF4-FFF2-40B4-BE49-F238E27FC236}">
                <a16:creationId xmlns:a16="http://schemas.microsoft.com/office/drawing/2014/main" id="{DC4A3F60-E31C-48E2-B0D4-016C2030F9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49" y="1690688"/>
            <a:ext cx="6035351" cy="558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ronavirus: how to store food safely – Which? News">
            <a:extLst>
              <a:ext uri="{FF2B5EF4-FFF2-40B4-BE49-F238E27FC236}">
                <a16:creationId xmlns:a16="http://schemas.microsoft.com/office/drawing/2014/main" id="{DA4AA2CD-2367-48FE-9592-B07A606CE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5206482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8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A7A8-C4EE-4710-8FF3-923074EA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Packaging Materials for milk and dairy products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DB867-EE6B-4404-9BEF-312A3505B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Paper and paper based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products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The paper and paper based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products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form an excellent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packaging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material for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milk and milk products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Glass. The glass may be transparent or opaque.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Tin plate.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Aluminium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foil. .....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Plastics.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Low polymers.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High polymers.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796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312</Words>
  <Application>Microsoft Office PowerPoint</Application>
  <PresentationFormat>Widescreen</PresentationFormat>
  <Paragraphs>37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Montserrat</vt:lpstr>
      <vt:lpstr>Open Sans</vt:lpstr>
      <vt:lpstr>Office Theme</vt:lpstr>
      <vt:lpstr>Transport and Packaging of Milk and Milk Products</vt:lpstr>
      <vt:lpstr>TRANSPORT OF MILK AND MILK PRODUCTS</vt:lpstr>
      <vt:lpstr>Milk Transport</vt:lpstr>
      <vt:lpstr>Milk Transport</vt:lpstr>
      <vt:lpstr>Milk Transport</vt:lpstr>
      <vt:lpstr>Milk Transport</vt:lpstr>
      <vt:lpstr>Milk Products Transport</vt:lpstr>
      <vt:lpstr>Milk Products Transport</vt:lpstr>
      <vt:lpstr>Packaging Materials for milk and dairy products </vt:lpstr>
      <vt:lpstr>PowerPoint Presentation</vt:lpstr>
      <vt:lpstr>Milk Packages</vt:lpstr>
      <vt:lpstr>RECYCLABLE TETRA PAK CARTONS </vt:lpstr>
      <vt:lpstr>Tetra Pak layers (6layers)</vt:lpstr>
      <vt:lpstr>Curd packages</vt:lpstr>
      <vt:lpstr>Butter packages</vt:lpstr>
      <vt:lpstr>Cheese packages</vt:lpstr>
      <vt:lpstr>Milk powder</vt:lpstr>
      <vt:lpstr>Condensed milk</vt:lpstr>
      <vt:lpstr>Shrikhand Packages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and Packaging of Milk and Milk Products</dc:title>
  <dc:creator>SAKET GUNGUN</dc:creator>
  <cp:lastModifiedBy>SAKET GUNGUN</cp:lastModifiedBy>
  <cp:revision>9</cp:revision>
  <dcterms:created xsi:type="dcterms:W3CDTF">2020-12-20T14:28:49Z</dcterms:created>
  <dcterms:modified xsi:type="dcterms:W3CDTF">2020-12-25T03:52:28Z</dcterms:modified>
</cp:coreProperties>
</file>