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76" r:id="rId5"/>
    <p:sldId id="258" r:id="rId6"/>
    <p:sldId id="264" r:id="rId7"/>
    <p:sldId id="259" r:id="rId8"/>
    <p:sldId id="260" r:id="rId9"/>
    <p:sldId id="261" r:id="rId10"/>
    <p:sldId id="271" r:id="rId11"/>
    <p:sldId id="283" r:id="rId12"/>
    <p:sldId id="284" r:id="rId13"/>
    <p:sldId id="285" r:id="rId14"/>
    <p:sldId id="286" r:id="rId15"/>
    <p:sldId id="265" r:id="rId16"/>
    <p:sldId id="266" r:id="rId17"/>
    <p:sldId id="269" r:id="rId18"/>
    <p:sldId id="277" r:id="rId19"/>
    <p:sldId id="262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92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99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29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96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6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15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452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44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16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79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A2D49F-6F53-43DD-A554-A5AA1115E8C5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644581-F858-4FB2-A79E-72B741F36CEE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2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rnest_Tyzz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344305"/>
            <a:ext cx="2933700" cy="1762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7985" y="1002323"/>
            <a:ext cx="5451230" cy="259373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 OF  VETERINARY  PATHOLOGY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4400" b="1" u="sng" dirty="0" smtClean="0">
                <a:solidFill>
                  <a:srgbClr val="00B0F0"/>
                </a:solidFill>
              </a:rPr>
              <a:t>Tyzzer’s Disease </a:t>
            </a:r>
            <a:r>
              <a:rPr lang="en-IN" sz="4400" b="1" u="sng" dirty="0" smtClean="0">
                <a:solidFill>
                  <a:srgbClr val="00B0F0"/>
                </a:solidFill>
              </a:rPr>
              <a:t>In Laboratory Animals </a:t>
            </a: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1600" b="1" dirty="0">
                <a:solidFill>
                  <a:srgbClr val="FFFF00"/>
                </a:solidFill>
              </a:rPr>
              <a:t>VPP </a:t>
            </a:r>
            <a:r>
              <a:rPr lang="en-IN" sz="1600" b="1" dirty="0" smtClean="0">
                <a:solidFill>
                  <a:srgbClr val="FFFF00"/>
                </a:solidFill>
              </a:rPr>
              <a:t>611        UNIT II </a:t>
            </a:r>
            <a:br>
              <a:rPr lang="en-IN" sz="1600" b="1" dirty="0" smtClean="0">
                <a:solidFill>
                  <a:srgbClr val="FFFF00"/>
                </a:solidFill>
              </a:rPr>
            </a:br>
            <a:r>
              <a:rPr lang="en-IN" sz="1600" b="1" dirty="0" smtClean="0">
                <a:solidFill>
                  <a:srgbClr val="FFFF00"/>
                </a:solidFill>
              </a:rPr>
              <a:t>DATE-    4/12/2020</a:t>
            </a:r>
            <a:br>
              <a:rPr lang="en-IN" sz="1600" b="1" dirty="0" smtClean="0">
                <a:solidFill>
                  <a:srgbClr val="FFFF00"/>
                </a:solidFill>
              </a:rPr>
            </a:br>
            <a:endParaRPr lang="en-IN" sz="1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9677" y="4641118"/>
            <a:ext cx="4771292" cy="1443159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  <a:latin typeface="Algerian" pitchFamily="82" charset="0"/>
              </a:rPr>
              <a:t>DR. SANJIV KUMAR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  <a:latin typeface="Algerian" pitchFamily="82" charset="0"/>
              </a:rPr>
              <a:t>ASSTT. PROFESSOR, </a:t>
            </a:r>
            <a:endParaRPr lang="en-US" sz="2000" dirty="0" smtClean="0">
              <a:solidFill>
                <a:srgbClr val="FFFF00"/>
              </a:solidFill>
              <a:latin typeface="Algerian" pitchFamily="82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rgbClr val="FFFF00"/>
                </a:solidFill>
                <a:latin typeface="Algerian" pitchFamily="82" charset="0"/>
              </a:rPr>
              <a:t>DEPTT</a:t>
            </a:r>
            <a:r>
              <a:rPr lang="en-US" sz="2000" dirty="0">
                <a:solidFill>
                  <a:srgbClr val="FFFF00"/>
                </a:solidFill>
                <a:latin typeface="Algerian" pitchFamily="82" charset="0"/>
              </a:rPr>
              <a:t>. OF PATHOLOGY,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  <a:latin typeface="Algerian" pitchFamily="82" charset="0"/>
              </a:rPr>
              <a:t>BVC, </a:t>
            </a:r>
            <a:r>
              <a:rPr lang="en-US" sz="2000" dirty="0" smtClean="0">
                <a:solidFill>
                  <a:srgbClr val="FFFF00"/>
                </a:solidFill>
                <a:latin typeface="Algerian" pitchFamily="82" charset="0"/>
              </a:rPr>
              <a:t>PATNA.</a:t>
            </a:r>
            <a:endParaRPr lang="en-US" sz="2000" dirty="0">
              <a:solidFill>
                <a:srgbClr val="FFFF00"/>
              </a:solidFill>
              <a:latin typeface="Algerian" pitchFamily="82" charset="0"/>
            </a:endParaRP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281" y="344305"/>
            <a:ext cx="2390542" cy="27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9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38543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Lesions are characterized by </a:t>
            </a:r>
            <a:r>
              <a:rPr lang="en-US" b="1" dirty="0"/>
              <a:t>multifocal coagulation to caseation hepatic necrosis</a:t>
            </a:r>
            <a:r>
              <a:rPr lang="en-US" dirty="0"/>
              <a:t>, with </a:t>
            </a:r>
            <a:r>
              <a:rPr lang="en-US" dirty="0" err="1"/>
              <a:t>polymorphonuclear</a:t>
            </a:r>
            <a:r>
              <a:rPr lang="en-US" dirty="0"/>
              <a:t> leukocyte infiltration. </a:t>
            </a:r>
            <a:endParaRPr lang="en-IN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Gray foci in the ventricular myocardium</a:t>
            </a:r>
            <a:r>
              <a:rPr lang="en-US" dirty="0"/>
              <a:t> with myocyte degeneration, myocarditis, and intracellular bacteria. </a:t>
            </a:r>
            <a:endParaRPr lang="en-IN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In tissue sections stained with the Warthin–Starry, Giemsa, or PAS methods, typical </a:t>
            </a:r>
            <a:r>
              <a:rPr lang="en-US" b="1" dirty="0"/>
              <a:t>intracytoplasmic bundles of bacilli</a:t>
            </a:r>
            <a:r>
              <a:rPr lang="en-US" dirty="0"/>
              <a:t> are usually readily found in enterocytes, hepatocytes adjacent to necrotic foci, and myocardial cells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638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75" y="1101012"/>
            <a:ext cx="10058400" cy="55331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Characteristic lesions are seen in the liver, myocardium, and intestinal tract.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the liver, white, gray, or yellowish foci of necrosis, 2 mm in diameter, are few to disseminated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The hepatic necrosis is most marked and disseminated in foals in which the multiple necrotic foci with slightly depressed hemorrhagic centers appear to infect almost every hepatic lobule.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addition, there is marked hepatomegaly, and the hepatic lymph nodes are edematous and hyperplastic. In rabbits, severe lesions develop in the intestines and heart.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terminal ileum, cecum, and proximal colon are diffusely reddened. Diffuse (“paint-brush”) hemorrhage is frequently seen on the serosa of the cecum.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107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Patchy areas of mucosal necrosis are present in the cecum and colon, together with marked edema of the wall of the cecum.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Mesenteric lymph nodes may be enlarged and edematous.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White streaks in the myocardium may be present, especially near the apex.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Intestinal and heart lesions are generally milder or absent in other animal species.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95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Microscopically</a:t>
            </a:r>
            <a:r>
              <a:rPr lang="en-US" dirty="0"/>
              <a:t>, there are numerous widespread multifocal areas of necrosis and hepatitis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foals, the hepatic lesions are more pronounced than in other animals.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Often </a:t>
            </a:r>
            <a:r>
              <a:rPr lang="en-US" dirty="0"/>
              <a:t>the necrotic foci are so numerous that two or more coalesce.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hepatocytes in the center of the necrotic foci are destroyed and replaced by a mixture of mononuclear cells, neutrophils, and red blood cells.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causative bacteria are found in a crisscross pattern in viable hepatocytes at the periphery of the necrotic foci. </a:t>
            </a: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890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In the cecum and colon of rabbits, patchy areas of necrosis extend as deep as the </a:t>
            </a:r>
            <a:r>
              <a:rPr lang="en-US" dirty="0" err="1"/>
              <a:t>muscularis</a:t>
            </a:r>
            <a:r>
              <a:rPr lang="en-US" dirty="0"/>
              <a:t> externa with associated mucosal and submucosal infiltrates of neutrophils.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Organisms may be found within the epithelium, </a:t>
            </a:r>
            <a:r>
              <a:rPr lang="en-US" dirty="0" err="1"/>
              <a:t>muscularis</a:t>
            </a:r>
            <a:r>
              <a:rPr lang="en-US" dirty="0"/>
              <a:t> mucosa, and </a:t>
            </a:r>
            <a:r>
              <a:rPr lang="en-US" dirty="0" err="1"/>
              <a:t>muscularis</a:t>
            </a:r>
            <a:r>
              <a:rPr lang="en-US" dirty="0"/>
              <a:t> externa of the affected intestine.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When cardiac lesions are present, they consist of foci of fiber fragmentation, </a:t>
            </a:r>
            <a:r>
              <a:rPr lang="en-US" dirty="0" err="1"/>
              <a:t>vacuolation</a:t>
            </a:r>
            <a:r>
              <a:rPr lang="en-US" dirty="0"/>
              <a:t>, loss of cross-striations, and minimal inflammatory cell infiltration.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779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93"/>
          <a:stretch/>
        </p:blipFill>
        <p:spPr>
          <a:xfrm>
            <a:off x="6466114" y="589085"/>
            <a:ext cx="4673740" cy="553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08" y="589085"/>
            <a:ext cx="4513384" cy="55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1854" y="2934127"/>
            <a:ext cx="3020280" cy="3405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2" y="439615"/>
            <a:ext cx="3492379" cy="3636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057" y="439615"/>
            <a:ext cx="3855304" cy="36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7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27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Diagnosis</a:t>
            </a:r>
            <a:endParaRPr lang="en-IN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Serology of the blood and PCR assay of the feces of suspect infected animals may be used clinically to test for </a:t>
            </a:r>
            <a:r>
              <a:rPr lang="en-US" i="1" dirty="0" smtClean="0"/>
              <a:t>C </a:t>
            </a:r>
            <a:r>
              <a:rPr lang="en-US" i="1" dirty="0" err="1" smtClean="0"/>
              <a:t>piliforme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However, clinical signs in addition to the commonly available diagnostic methods must be interpreted together for a presumptive clinical diagnosis.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In postmortem specimens, a diagnosis is based on demonstration of organisms in tissue sections with special stains. 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 smtClean="0"/>
              <a:t>C </a:t>
            </a:r>
            <a:r>
              <a:rPr lang="en-US" i="1" dirty="0" err="1" smtClean="0"/>
              <a:t>piliforme</a:t>
            </a:r>
            <a:r>
              <a:rPr lang="en-US" dirty="0" smtClean="0"/>
              <a:t> stains poorly with H&amp;E and Gram stains. </a:t>
            </a:r>
          </a:p>
        </p:txBody>
      </p:sp>
    </p:spTree>
    <p:extLst>
      <p:ext uri="{BB962C8B-B14F-4D97-AF65-F5344CB8AC3E}">
        <p14:creationId xmlns:p14="http://schemas.microsoft.com/office/powerpoint/2010/main" val="382120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With Giemsa stain, the bacillus stains well in the liver and intestinal epithelium and in smears of infected organs but poorly in smooth muscles and cardiac muscle cells.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Warthin-Starry or </a:t>
            </a:r>
            <a:r>
              <a:rPr lang="en-US" dirty="0" err="1"/>
              <a:t>Levaditi</a:t>
            </a:r>
            <a:r>
              <a:rPr lang="en-US" dirty="0"/>
              <a:t> silver stains are preferable to other stains, because the bacillus stains well in the cytoplasm of all infected cells.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In </a:t>
            </a:r>
            <a:r>
              <a:rPr lang="en-US" dirty="0"/>
              <a:t>addition to special histochemical stains, the PCR assay can be used to detect </a:t>
            </a:r>
            <a:r>
              <a:rPr lang="en-US" i="1" dirty="0" smtClean="0"/>
              <a:t>C. </a:t>
            </a:r>
            <a:r>
              <a:rPr lang="en-US" i="1" dirty="0" err="1"/>
              <a:t>piliforme</a:t>
            </a:r>
            <a:r>
              <a:rPr lang="en-US" dirty="0"/>
              <a:t> gene sequences in liver tissues from infected animals.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IN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834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Prevention</a:t>
            </a:r>
            <a:r>
              <a:rPr lang="en-US" sz="3200" b="1" dirty="0">
                <a:solidFill>
                  <a:srgbClr val="92D050"/>
                </a:solidFill>
              </a:rPr>
              <a:t/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en-IN" sz="32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In </a:t>
            </a:r>
            <a:r>
              <a:rPr lang="en-US" dirty="0"/>
              <a:t>laboratory animals, prevention includes a low-stress environment, an adequate amount of nutritional feed, and appropriate sanitation </a:t>
            </a:r>
            <a:r>
              <a:rPr lang="en-US" dirty="0" smtClean="0"/>
              <a:t>measurements.</a:t>
            </a:r>
            <a:endParaRPr lang="en-US" baseline="30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Because </a:t>
            </a:r>
            <a:r>
              <a:rPr lang="en-US" dirty="0"/>
              <a:t>animals likely ingest bacterial spores from contaminated bedding and feed, regular cleaning is a helpful method of prevention.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No </a:t>
            </a:r>
            <a:r>
              <a:rPr lang="en-US" dirty="0"/>
              <a:t>prevention methods are currently available for wild animal populations.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435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01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Definition</a:t>
            </a:r>
            <a:endParaRPr lang="en-IN" sz="32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/>
              <a:t>Tyzzer’s disease </a:t>
            </a:r>
            <a:endParaRPr lang="en-IN" dirty="0"/>
          </a:p>
          <a:p>
            <a:pPr algn="just">
              <a:lnSpc>
                <a:spcPct val="200000"/>
              </a:lnSpc>
            </a:pPr>
            <a:r>
              <a:rPr lang="en-US" b="1" dirty="0"/>
              <a:t>	Tyzzer's disease </a:t>
            </a:r>
            <a:r>
              <a:rPr lang="en-US" dirty="0"/>
              <a:t>is an acute epizootic bacterial disease of rodents and rabbits caused by spore-forming bacterium </a:t>
            </a:r>
            <a:r>
              <a:rPr lang="en-US" b="1" i="1" dirty="0"/>
              <a:t>Clostridium </a:t>
            </a:r>
            <a:r>
              <a:rPr lang="en-US" b="1" i="1" dirty="0" err="1"/>
              <a:t>piliforme</a:t>
            </a:r>
            <a:r>
              <a:rPr lang="en-US" dirty="0"/>
              <a:t>, formerly known as </a:t>
            </a:r>
            <a:r>
              <a:rPr lang="en-US" i="1" dirty="0"/>
              <a:t>Bacillus </a:t>
            </a:r>
            <a:r>
              <a:rPr lang="en-US" i="1" dirty="0" err="1"/>
              <a:t>piliformis</a:t>
            </a:r>
            <a:r>
              <a:rPr lang="en-US" i="1" dirty="0"/>
              <a:t> </a:t>
            </a:r>
            <a:r>
              <a:rPr lang="en-US" dirty="0"/>
              <a:t>characterized by </a:t>
            </a:r>
            <a:r>
              <a:rPr lang="en-US" b="1" dirty="0"/>
              <a:t>segmental necrosis of </a:t>
            </a:r>
            <a:r>
              <a:rPr lang="en-US" b="1" dirty="0" err="1"/>
              <a:t>caecal</a:t>
            </a:r>
            <a:r>
              <a:rPr lang="en-US" b="1" dirty="0"/>
              <a:t> mucosa and focal necrotic lesions on the liver and heart. </a:t>
            </a:r>
            <a:endParaRPr lang="en-US" b="1" dirty="0" smtClean="0"/>
          </a:p>
          <a:p>
            <a:pPr algn="just">
              <a:lnSpc>
                <a:spcPct val="20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 disease name </a:t>
            </a:r>
            <a:r>
              <a:rPr lang="en-US" b="1" dirty="0"/>
              <a:t>has been given in his </a:t>
            </a:r>
            <a:r>
              <a:rPr lang="en-US" b="1" dirty="0" err="1" smtClean="0"/>
              <a:t>honour</a:t>
            </a:r>
            <a:r>
              <a:rPr lang="en-US" b="1" dirty="0" smtClean="0"/>
              <a:t> of the scientist who first recorded it.</a:t>
            </a:r>
            <a:endParaRPr lang="en-IN" dirty="0"/>
          </a:p>
          <a:p>
            <a:pPr algn="just">
              <a:lnSpc>
                <a:spcPct val="20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5458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92D050"/>
                </a:solidFill>
              </a:rPr>
              <a:t>Treatment and </a:t>
            </a:r>
            <a:r>
              <a:rPr lang="en-US" sz="3200" b="1" dirty="0" smtClean="0">
                <a:solidFill>
                  <a:srgbClr val="92D050"/>
                </a:solidFill>
              </a:rPr>
              <a:t>Control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Currently</a:t>
            </a:r>
            <a:r>
              <a:rPr lang="en-US" dirty="0"/>
              <a:t>, antibiotic drugs such as penicillin or tetracycline are the only effective methods for disease treatment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Within </a:t>
            </a:r>
            <a:r>
              <a:rPr lang="en-US" dirty="0"/>
              <a:t>wild populations, disease control consists of reducing the amount of bacterial spores present in the environment.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This </a:t>
            </a:r>
            <a:r>
              <a:rPr lang="en-US" dirty="0"/>
              <a:t>can be done by removing contaminated carcasses and scat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202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92D050"/>
                </a:solidFill>
              </a:rPr>
              <a:t>THANK YOU</a:t>
            </a:r>
            <a:endParaRPr lang="en-IN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794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History</a:t>
            </a:r>
            <a:endParaRPr lang="en-IN" sz="32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/>
              <a:t>Tyzzer's </a:t>
            </a:r>
            <a:r>
              <a:rPr lang="en-US" sz="2200" dirty="0"/>
              <a:t>disease was first discovered by </a:t>
            </a:r>
            <a:r>
              <a:rPr lang="en-US" sz="2200" dirty="0" err="1"/>
              <a:t>parasitologist</a:t>
            </a:r>
            <a:r>
              <a:rPr lang="en-US" sz="2200" dirty="0"/>
              <a:t> </a:t>
            </a:r>
            <a:r>
              <a:rPr lang="en-US" sz="2200" dirty="0">
                <a:hlinkClick r:id="rId2" tooltip="Ernest Tyzzer"/>
              </a:rPr>
              <a:t>Ernest </a:t>
            </a:r>
            <a:r>
              <a:rPr lang="en-US" sz="2200" dirty="0" err="1">
                <a:hlinkClick r:id="rId2" tooltip="Ernest Tyzzer"/>
              </a:rPr>
              <a:t>Tyzzer</a:t>
            </a:r>
            <a:r>
              <a:rPr lang="en-US" sz="2200" dirty="0"/>
              <a:t> in 1917 when his entire colony of Japanese waltzing mice suddenly died</a:t>
            </a:r>
            <a:r>
              <a:rPr lang="en-US" sz="2200" dirty="0" smtClean="0"/>
              <a:t>.</a:t>
            </a:r>
            <a:endParaRPr lang="en-US" sz="2200" baseline="30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/>
              <a:t>Upon </a:t>
            </a:r>
            <a:r>
              <a:rPr lang="en-US" sz="2200" dirty="0"/>
              <a:t>closer observation, </a:t>
            </a:r>
            <a:r>
              <a:rPr lang="en-US" sz="2200" dirty="0" err="1"/>
              <a:t>Tyzzer</a:t>
            </a:r>
            <a:r>
              <a:rPr lang="en-US" sz="2200" dirty="0"/>
              <a:t> discovered necrotic lesions and spore-forming bacillus in the livers of the deceased mice</a:t>
            </a:r>
            <a:r>
              <a:rPr lang="en-US" sz="2200" dirty="0" smtClean="0"/>
              <a:t>.</a:t>
            </a:r>
            <a:endParaRPr lang="en-US" sz="2200" baseline="30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/>
              <a:t>This </a:t>
            </a:r>
            <a:r>
              <a:rPr lang="en-US" sz="2200" dirty="0"/>
              <a:t>led </a:t>
            </a:r>
            <a:r>
              <a:rPr lang="en-US" sz="2200" dirty="0" err="1"/>
              <a:t>Tyzzer</a:t>
            </a:r>
            <a:r>
              <a:rPr lang="en-US" sz="2200" dirty="0"/>
              <a:t> to name the bacteria </a:t>
            </a:r>
            <a:r>
              <a:rPr lang="en-US" sz="2200" i="1" dirty="0"/>
              <a:t>Bacillus </a:t>
            </a:r>
            <a:r>
              <a:rPr lang="en-US" sz="2200" i="1" dirty="0" err="1"/>
              <a:t>piliformis</a:t>
            </a:r>
            <a:r>
              <a:rPr lang="en-US" sz="2200" dirty="0"/>
              <a:t> and deem it the cause of this new disease</a:t>
            </a:r>
            <a:r>
              <a:rPr lang="en-US" sz="2200" dirty="0" smtClean="0"/>
              <a:t>.</a:t>
            </a:r>
            <a:endParaRPr lang="en-US" sz="2200" baseline="30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/>
              <a:t>Later </a:t>
            </a:r>
            <a:r>
              <a:rPr lang="en-US" sz="2200" dirty="0"/>
              <a:t>on, </a:t>
            </a:r>
            <a:r>
              <a:rPr lang="en-US" sz="2200" i="1" dirty="0"/>
              <a:t>B. </a:t>
            </a:r>
            <a:r>
              <a:rPr lang="en-US" sz="2200" i="1" dirty="0" err="1"/>
              <a:t>piliformis</a:t>
            </a:r>
            <a:r>
              <a:rPr lang="en-US" sz="2200" dirty="0"/>
              <a:t> was renamed </a:t>
            </a:r>
            <a:r>
              <a:rPr lang="en-US" sz="2200" i="1" dirty="0"/>
              <a:t>C. </a:t>
            </a:r>
            <a:r>
              <a:rPr lang="en-US" sz="2200" i="1" dirty="0" err="1"/>
              <a:t>piliforme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984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525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In the 1940s, a biologist named </a:t>
            </a:r>
            <a:r>
              <a:rPr lang="en-US" dirty="0">
                <a:solidFill>
                  <a:srgbClr val="92D050"/>
                </a:solidFill>
              </a:rPr>
              <a:t>Paul </a:t>
            </a:r>
            <a:r>
              <a:rPr lang="en-US" dirty="0" err="1">
                <a:solidFill>
                  <a:srgbClr val="92D050"/>
                </a:solidFill>
              </a:rPr>
              <a:t>Errington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found a fatal condition in Iowa muskrat populations that he believed to be a new disease.</a:t>
            </a:r>
            <a:endParaRPr lang="en-US" baseline="30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Dead muskrats were found with blood around their anus and internal bleeding, therefore </a:t>
            </a:r>
            <a:r>
              <a:rPr lang="en-US" dirty="0" err="1"/>
              <a:t>Errington</a:t>
            </a:r>
            <a:r>
              <a:rPr lang="en-US" dirty="0"/>
              <a:t> called this new condition “hemorrhagic disease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 After </a:t>
            </a:r>
            <a:r>
              <a:rPr lang="en-US" dirty="0" err="1"/>
              <a:t>Errington's</a:t>
            </a:r>
            <a:r>
              <a:rPr lang="en-US" dirty="0"/>
              <a:t> death, the name “hemorrhagic disease” was changed to “</a:t>
            </a:r>
            <a:r>
              <a:rPr lang="en-US" dirty="0" err="1"/>
              <a:t>Errington’s</a:t>
            </a:r>
            <a:r>
              <a:rPr lang="en-US" dirty="0"/>
              <a:t> disease”.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It was not until 1971 that the two diseases were discovered to be the same, upon which the name was reverted to “Tyzzer’s disease”.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443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948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Etiology</a:t>
            </a:r>
            <a:endParaRPr lang="en-IN" sz="32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rgbClr val="92D050"/>
                </a:solidFill>
              </a:rPr>
              <a:t>Clostridium </a:t>
            </a:r>
            <a:r>
              <a:rPr lang="en-US" i="1" dirty="0" err="1">
                <a:solidFill>
                  <a:srgbClr val="92D050"/>
                </a:solidFill>
              </a:rPr>
              <a:t>piliforme</a:t>
            </a: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dirty="0"/>
              <a:t>is an obligate intracellular Gram-negative bacteria and have variable morphology in tissue section. </a:t>
            </a:r>
            <a:endParaRPr lang="en-IN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Most often, it appears as a long, slender (i.e. hair-like or </a:t>
            </a:r>
            <a:r>
              <a:rPr lang="en-US" dirty="0" err="1"/>
              <a:t>piliform</a:t>
            </a:r>
            <a:r>
              <a:rPr lang="en-US" dirty="0"/>
              <a:t>) bacillus, approximately 8–10 mm long and 0.5 mm wide, in the cytoplasm of infected cells, although shorter, thicker, cigar-shaped forms may also occasionally be seen. 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269" y="3857414"/>
            <a:ext cx="3745523" cy="24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1817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Transmission</a:t>
            </a:r>
            <a:endParaRPr lang="en-IN" sz="32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92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Tyzzer's </a:t>
            </a:r>
            <a:r>
              <a:rPr lang="en-US" dirty="0"/>
              <a:t>disease is transmitted horizontally through the fecal-oral route.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Bacterial </a:t>
            </a:r>
            <a:r>
              <a:rPr lang="en-US" dirty="0"/>
              <a:t>spores within infected fecal matter can contaminate soil or feed and become orally ingested by a viable host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Success </a:t>
            </a:r>
            <a:r>
              <a:rPr lang="en-US" dirty="0"/>
              <a:t>of the disease is determined by the amount and virulence of the bacteria and the resistance of the </a:t>
            </a:r>
            <a:r>
              <a:rPr lang="en-US" dirty="0" smtClean="0"/>
              <a:t>host.</a:t>
            </a:r>
            <a:endParaRPr lang="en-US" baseline="30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Laboratory </a:t>
            </a:r>
            <a:r>
              <a:rPr lang="en-US" dirty="0"/>
              <a:t>animals are more susceptible to this disease, as bacteria spores from infected feces can survive in bedding at room temperature for over one </a:t>
            </a:r>
            <a:r>
              <a:rPr lang="en-US" dirty="0" smtClean="0"/>
              <a:t>year.</a:t>
            </a:r>
            <a:endParaRPr lang="en-US" baseline="30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Animals </a:t>
            </a:r>
            <a:r>
              <a:rPr lang="en-US" dirty="0"/>
              <a:t>do occasionally transfer the disease asymptomatically, acting as </a:t>
            </a:r>
            <a:r>
              <a:rPr lang="en-US" dirty="0" smtClean="0"/>
              <a:t>carriers.</a:t>
            </a:r>
            <a:endParaRPr lang="en-US" baseline="30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Infected </a:t>
            </a:r>
            <a:r>
              <a:rPr lang="en-US" dirty="0"/>
              <a:t>animals are more likely to develop the disease when subjected to stressful conditions</a:t>
            </a:r>
            <a:r>
              <a:rPr lang="en-US" dirty="0" smtClean="0"/>
              <a:t>.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80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89085"/>
            <a:ext cx="10058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Pathogenesis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Spores are shed in the feces and it can survive in contaminated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bedding for at least 1 year, and in the natural environment for at least 5 years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Infection occurs by ingestion of spores from environment or feces of infected animals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After ingestion of the spores, the bacterium is phagocytosed by intestinal epithelial cells.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Inside the cell, the vegetative form escapes the phagosome and begins replication in the cytoplasm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Produce exotoxin lead to necrosis of intestinal epithelium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Bacteria are either deposited back into the lumen, or sometimes find their way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deeper into the intestinal wall, where they may infect smooth muscle cells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 gain access to the portal circulation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the portal vein bacteria may infect the liver and/or heart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Hepatitis and occasionally myocarditis</a:t>
            </a:r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571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19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Clinical </a:t>
            </a:r>
            <a:r>
              <a:rPr lang="en-US" sz="3200" b="1" dirty="0" smtClean="0">
                <a:solidFill>
                  <a:srgbClr val="92D050"/>
                </a:solidFill>
              </a:rPr>
              <a:t>Signs</a:t>
            </a:r>
            <a:endParaRPr lang="en-IN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69366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dirty="0" smtClean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Most </a:t>
            </a:r>
            <a:r>
              <a:rPr lang="en-US" dirty="0"/>
              <a:t>infected mice are </a:t>
            </a:r>
            <a:r>
              <a:rPr lang="en-US" b="1" dirty="0"/>
              <a:t>asymptomatic.</a:t>
            </a:r>
            <a:r>
              <a:rPr lang="en-US" dirty="0"/>
              <a:t> </a:t>
            </a:r>
            <a:endParaRPr lang="en-IN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If disease occurs, it is usually observed in </a:t>
            </a:r>
            <a:r>
              <a:rPr lang="en-US" b="1" dirty="0"/>
              <a:t>recently weaned mice</a:t>
            </a:r>
            <a:r>
              <a:rPr lang="en-US" dirty="0"/>
              <a:t> or mice with </a:t>
            </a:r>
            <a:r>
              <a:rPr lang="en-US" b="1" dirty="0"/>
              <a:t>genetic or induced immune deficits.</a:t>
            </a:r>
            <a:r>
              <a:rPr lang="en-US" dirty="0"/>
              <a:t> </a:t>
            </a:r>
            <a:endParaRPr lang="en-IN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Although weanling rats with Tyzzer’s disease have a </a:t>
            </a:r>
            <a:r>
              <a:rPr lang="en-US" b="1" dirty="0"/>
              <a:t>distended abdomen due to </a:t>
            </a:r>
            <a:r>
              <a:rPr lang="en-US" b="1" dirty="0" err="1"/>
              <a:t>megaloileitis</a:t>
            </a:r>
            <a:r>
              <a:rPr lang="en-US" dirty="0"/>
              <a:t>, this has not been reported in mice. </a:t>
            </a:r>
            <a:endParaRPr lang="en-IN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Mice with Tyzzer’s disease may have </a:t>
            </a:r>
            <a:r>
              <a:rPr lang="en-US" b="1" dirty="0" err="1"/>
              <a:t>diarrhoea</a:t>
            </a:r>
            <a:r>
              <a:rPr lang="en-US" b="1" dirty="0"/>
              <a:t> and perianal staining</a:t>
            </a:r>
            <a:r>
              <a:rPr lang="en-US" dirty="0"/>
              <a:t>, or may seem thin and unkempt for a short period. </a:t>
            </a:r>
            <a:endParaRPr lang="en-IN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Sudden deaths without premonitory signs may also occur. </a:t>
            </a:r>
            <a:endParaRPr lang="en-IN" dirty="0"/>
          </a:p>
          <a:p>
            <a:endParaRPr lang="en-IN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055" y="162869"/>
            <a:ext cx="2877056" cy="23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27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Pathology</a:t>
            </a:r>
            <a:endParaRPr lang="en-IN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3748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target organs in animal infections are </a:t>
            </a:r>
            <a:r>
              <a:rPr lang="en-US" b="1" dirty="0"/>
              <a:t>the intestine (distal ileum, caecum and proximal colon), the liver and, less often the heart.</a:t>
            </a:r>
            <a:r>
              <a:rPr lang="en-US" dirty="0"/>
              <a:t> </a:t>
            </a:r>
            <a:endParaRPr lang="en-IN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Ileum, caecum and colon may be </a:t>
            </a:r>
            <a:r>
              <a:rPr lang="en-US" b="1" dirty="0"/>
              <a:t>slightly enlarged and reddened by </a:t>
            </a:r>
            <a:r>
              <a:rPr lang="en-US" b="1" dirty="0" err="1"/>
              <a:t>hyperaemia</a:t>
            </a:r>
            <a:r>
              <a:rPr lang="en-US" dirty="0"/>
              <a:t> or </a:t>
            </a:r>
            <a:r>
              <a:rPr lang="en-US" b="1" dirty="0"/>
              <a:t>mild </a:t>
            </a:r>
            <a:r>
              <a:rPr lang="en-US" b="1" dirty="0" err="1"/>
              <a:t>haemorrhage</a:t>
            </a:r>
            <a:r>
              <a:rPr lang="en-US" dirty="0"/>
              <a:t>. </a:t>
            </a:r>
            <a:endParaRPr lang="en-IN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Microscopically, foci of </a:t>
            </a:r>
            <a:r>
              <a:rPr lang="en-US" b="1" dirty="0"/>
              <a:t>degeneration, inflammation, edema, and necrosis</a:t>
            </a:r>
            <a:r>
              <a:rPr lang="en-US" dirty="0"/>
              <a:t> in the intestinal mucosa and </a:t>
            </a:r>
            <a:r>
              <a:rPr lang="en-US" dirty="0" err="1"/>
              <a:t>muscularis</a:t>
            </a:r>
            <a:r>
              <a:rPr lang="en-US" dirty="0"/>
              <a:t> mucosae with </a:t>
            </a:r>
            <a:r>
              <a:rPr lang="en-US" b="1" dirty="0"/>
              <a:t>clusters of organisms</a:t>
            </a:r>
            <a:r>
              <a:rPr lang="en-US" dirty="0"/>
              <a:t> are apparent in enterocytes and smooth muscle </a:t>
            </a:r>
            <a:endParaRPr lang="en-IN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err="1"/>
              <a:t>Miliary</a:t>
            </a:r>
            <a:r>
              <a:rPr lang="en-US" b="1" dirty="0"/>
              <a:t> pale foci or larger </a:t>
            </a:r>
            <a:r>
              <a:rPr lang="en-US" b="1" dirty="0" err="1"/>
              <a:t>umbilicated</a:t>
            </a:r>
            <a:r>
              <a:rPr lang="en-US" b="1" dirty="0"/>
              <a:t> foci</a:t>
            </a:r>
            <a:r>
              <a:rPr lang="en-US" dirty="0"/>
              <a:t> are usually visible throughout the parenchyma of the liver. </a:t>
            </a:r>
            <a:endParaRPr lang="en-I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85208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1136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Algerian</vt:lpstr>
      <vt:lpstr>Calibri</vt:lpstr>
      <vt:lpstr>Calibri Light</vt:lpstr>
      <vt:lpstr>Wingdings</vt:lpstr>
      <vt:lpstr>Retrospect</vt:lpstr>
      <vt:lpstr>  DEPARTMENT  OF  VETERINARY  PATHOLOGY  Tyzzer’s Disease In Laboratory Animals  VPP 611        UNIT II  DATE-    4/12/2020 </vt:lpstr>
      <vt:lpstr>Definition</vt:lpstr>
      <vt:lpstr>History</vt:lpstr>
      <vt:lpstr>PowerPoint Presentation</vt:lpstr>
      <vt:lpstr>Etiology</vt:lpstr>
      <vt:lpstr>Transmission</vt:lpstr>
      <vt:lpstr>Pathogenesis </vt:lpstr>
      <vt:lpstr>Clinical Signs</vt:lpstr>
      <vt:lpstr>Pathology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Prevention </vt:lpstr>
      <vt:lpstr>Treatment and Control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dcterms:created xsi:type="dcterms:W3CDTF">2020-12-04T04:52:52Z</dcterms:created>
  <dcterms:modified xsi:type="dcterms:W3CDTF">2020-12-04T11:05:27Z</dcterms:modified>
</cp:coreProperties>
</file>