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5" r:id="rId4"/>
    <p:sldId id="296" r:id="rId5"/>
    <p:sldId id="276" r:id="rId6"/>
    <p:sldId id="277" r:id="rId7"/>
    <p:sldId id="278" r:id="rId8"/>
    <p:sldId id="279" r:id="rId9"/>
    <p:sldId id="284"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420"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3925C-BFF4-4FC7-B37F-2DCAF593638D}" type="datetimeFigureOut">
              <a:rPr lang="en-IN" smtClean="0"/>
              <a:t>01-12-2020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BA951-C6D8-4301-9D49-8733696CFC8A}" type="slidenum">
              <a:rPr lang="en-IN" smtClean="0"/>
              <a:t>‹#›</a:t>
            </a:fld>
            <a:endParaRPr lang="en-IN"/>
          </a:p>
        </p:txBody>
      </p:sp>
    </p:spTree>
    <p:extLst>
      <p:ext uri="{BB962C8B-B14F-4D97-AF65-F5344CB8AC3E}">
        <p14:creationId xmlns:p14="http://schemas.microsoft.com/office/powerpoint/2010/main" val="226031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11BA951-C6D8-4301-9D49-8733696CFC8A}" type="slidenum">
              <a:rPr lang="en-IN" smtClean="0"/>
              <a:t>2</a:t>
            </a:fld>
            <a:endParaRPr lang="en-IN"/>
          </a:p>
        </p:txBody>
      </p:sp>
    </p:spTree>
    <p:extLst>
      <p:ext uri="{BB962C8B-B14F-4D97-AF65-F5344CB8AC3E}">
        <p14:creationId xmlns:p14="http://schemas.microsoft.com/office/powerpoint/2010/main" val="421551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34196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255701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6272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418186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A4A5F-B481-4B8F-8660-A3006D1C604C}"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01153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A4A5F-B481-4B8F-8660-A3006D1C604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18467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A4A5F-B481-4B8F-8660-A3006D1C604C}"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91620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A4A5F-B481-4B8F-8660-A3006D1C604C}"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427698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A4A5F-B481-4B8F-8660-A3006D1C604C}"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39834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A4A5F-B481-4B8F-8660-A3006D1C604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106102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A4A5F-B481-4B8F-8660-A3006D1C604C}"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296244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A4A5F-B481-4B8F-8660-A3006D1C604C}" type="datetimeFigureOut">
              <a:rPr lang="en-US" smtClean="0"/>
              <a:t>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D21CC-06E5-48CF-ACCB-511E46726024}" type="slidenum">
              <a:rPr lang="en-US" smtClean="0"/>
              <a:t>‹#›</a:t>
            </a:fld>
            <a:endParaRPr lang="en-US"/>
          </a:p>
        </p:txBody>
      </p:sp>
    </p:spTree>
    <p:extLst>
      <p:ext uri="{BB962C8B-B14F-4D97-AF65-F5344CB8AC3E}">
        <p14:creationId xmlns:p14="http://schemas.microsoft.com/office/powerpoint/2010/main" val="269616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712" y="2500259"/>
            <a:ext cx="9144000" cy="1306513"/>
          </a:xfrm>
          <a:solidFill>
            <a:schemeClr val="bg1">
              <a:lumMod val="95000"/>
            </a:schemeClr>
          </a:solidFill>
          <a:ln>
            <a:solidFill>
              <a:srgbClr val="FF0000"/>
            </a:solidFill>
          </a:ln>
        </p:spPr>
        <p:txBody>
          <a:bodyPr>
            <a:normAutofit fontScale="90000"/>
          </a:bodyPr>
          <a:lstStyle/>
          <a:p>
            <a:r>
              <a:rPr lang="en-US" sz="3200" b="1" dirty="0" smtClean="0">
                <a:solidFill>
                  <a:srgbClr val="0070C0"/>
                </a:solidFill>
                <a:latin typeface="Bahnschrift" panose="020B0502040204020203" pitchFamily="34" charset="0"/>
              </a:rPr>
              <a:t> </a:t>
            </a:r>
            <a:r>
              <a:rPr lang="en-US" sz="3200" b="1" dirty="0" err="1" smtClean="0">
                <a:solidFill>
                  <a:srgbClr val="0070C0"/>
                </a:solidFill>
                <a:latin typeface="Bahnschrift" panose="020B0502040204020203" pitchFamily="34" charset="0"/>
              </a:rPr>
              <a:t>Impotentia</a:t>
            </a:r>
            <a:r>
              <a:rPr lang="en-US" sz="3200" b="1" dirty="0" smtClean="0">
                <a:solidFill>
                  <a:srgbClr val="0070C0"/>
                </a:solidFill>
                <a:latin typeface="Bahnschrift" panose="020B0502040204020203" pitchFamily="34" charset="0"/>
              </a:rPr>
              <a:t> </a:t>
            </a:r>
            <a:r>
              <a:rPr lang="en-US" sz="3200" b="1" dirty="0" err="1" smtClean="0">
                <a:solidFill>
                  <a:srgbClr val="0070C0"/>
                </a:solidFill>
                <a:latin typeface="Bahnschrift" panose="020B0502040204020203" pitchFamily="34" charset="0"/>
              </a:rPr>
              <a:t>Cocundi</a:t>
            </a:r>
            <a:r>
              <a:rPr lang="en-US" sz="3200" b="1" dirty="0" smtClean="0">
                <a:solidFill>
                  <a:srgbClr val="0070C0"/>
                </a:solidFill>
                <a:latin typeface="Bahnschrift" panose="020B0502040204020203" pitchFamily="34" charset="0"/>
              </a:rPr>
              <a:t> and </a:t>
            </a:r>
            <a:r>
              <a:rPr lang="en-US" sz="3200" b="1" dirty="0" err="1" smtClean="0">
                <a:solidFill>
                  <a:srgbClr val="0070C0"/>
                </a:solidFill>
                <a:latin typeface="Bahnschrift" panose="020B0502040204020203" pitchFamily="34" charset="0"/>
              </a:rPr>
              <a:t>Impotentia</a:t>
            </a:r>
            <a:r>
              <a:rPr lang="en-US" sz="3200" b="1" dirty="0" smtClean="0">
                <a:solidFill>
                  <a:srgbClr val="0070C0"/>
                </a:solidFill>
                <a:latin typeface="Bahnschrift" panose="020B0502040204020203" pitchFamily="34" charset="0"/>
              </a:rPr>
              <a:t> </a:t>
            </a:r>
            <a:r>
              <a:rPr lang="en-US" sz="3200" b="1" dirty="0" err="1">
                <a:solidFill>
                  <a:srgbClr val="0070C0"/>
                </a:solidFill>
                <a:latin typeface="Bahnschrift" panose="020B0502040204020203" pitchFamily="34" charset="0"/>
              </a:rPr>
              <a:t>G</a:t>
            </a:r>
            <a:r>
              <a:rPr lang="en-US" sz="3200" b="1" dirty="0" err="1" smtClean="0">
                <a:solidFill>
                  <a:srgbClr val="0070C0"/>
                </a:solidFill>
                <a:latin typeface="Bahnschrift" panose="020B0502040204020203" pitchFamily="34" charset="0"/>
              </a:rPr>
              <a:t>enerendi</a:t>
            </a:r>
            <a:r>
              <a:rPr lang="en-US" sz="3200" b="1" dirty="0" smtClean="0">
                <a:solidFill>
                  <a:srgbClr val="0070C0"/>
                </a:solidFill>
                <a:latin typeface="Bahnschrift" panose="020B0502040204020203" pitchFamily="34" charset="0"/>
              </a:rPr>
              <a:t>, Testicular </a:t>
            </a:r>
            <a:r>
              <a:rPr lang="en-US" sz="3200" b="1" dirty="0">
                <a:solidFill>
                  <a:srgbClr val="0070C0"/>
                </a:solidFill>
                <a:latin typeface="Bahnschrift" panose="020B0502040204020203" pitchFamily="34" charset="0"/>
              </a:rPr>
              <a:t>H</a:t>
            </a:r>
            <a:r>
              <a:rPr lang="en-US" sz="3200" b="1" dirty="0" smtClean="0">
                <a:solidFill>
                  <a:srgbClr val="0070C0"/>
                </a:solidFill>
                <a:latin typeface="Bahnschrift" panose="020B0502040204020203" pitchFamily="34" charset="0"/>
              </a:rPr>
              <a:t>ypoplasia and Degeneration: Causes  and Affect on Semen and Fertility</a:t>
            </a:r>
            <a:endParaRPr lang="en-US" sz="3200" b="1" dirty="0">
              <a:solidFill>
                <a:srgbClr val="0070C0"/>
              </a:solidFill>
              <a:latin typeface="Bahnschrift" panose="020B0502040204020203" pitchFamily="34" charset="0"/>
            </a:endParaRPr>
          </a:p>
        </p:txBody>
      </p:sp>
      <p:pic>
        <p:nvPicPr>
          <p:cNvPr id="4" name="Picture 3"/>
          <p:cNvPicPr>
            <a:picLocks noChangeAspect="1"/>
          </p:cNvPicPr>
          <p:nvPr/>
        </p:nvPicPr>
        <p:blipFill>
          <a:blip r:embed="rId2"/>
          <a:stretch>
            <a:fillRect/>
          </a:stretch>
        </p:blipFill>
        <p:spPr>
          <a:xfrm>
            <a:off x="154983" y="103003"/>
            <a:ext cx="3322608" cy="1816765"/>
          </a:xfrm>
          <a:prstGeom prst="rect">
            <a:avLst/>
          </a:prstGeom>
        </p:spPr>
      </p:pic>
      <p:pic>
        <p:nvPicPr>
          <p:cNvPr id="5" name="Picture 4"/>
          <p:cNvPicPr>
            <a:picLocks noChangeAspect="1"/>
          </p:cNvPicPr>
          <p:nvPr/>
        </p:nvPicPr>
        <p:blipFill>
          <a:blip r:embed="rId3"/>
          <a:stretch>
            <a:fillRect/>
          </a:stretch>
        </p:blipFill>
        <p:spPr>
          <a:xfrm>
            <a:off x="9538705" y="103004"/>
            <a:ext cx="2230013" cy="1989268"/>
          </a:xfrm>
          <a:prstGeom prst="rect">
            <a:avLst/>
          </a:prstGeom>
        </p:spPr>
      </p:pic>
      <p:sp>
        <p:nvSpPr>
          <p:cNvPr id="7" name="TextBox 6"/>
          <p:cNvSpPr txBox="1"/>
          <p:nvPr/>
        </p:nvSpPr>
        <p:spPr>
          <a:xfrm>
            <a:off x="2763127" y="4618494"/>
            <a:ext cx="7233070" cy="1384995"/>
          </a:xfrm>
          <a:prstGeom prst="rect">
            <a:avLst/>
          </a:prstGeom>
          <a:solidFill>
            <a:schemeClr val="bg1">
              <a:lumMod val="95000"/>
            </a:schemeClr>
          </a:solidFill>
          <a:ln>
            <a:solidFill>
              <a:schemeClr val="accent4">
                <a:lumMod val="75000"/>
              </a:schemeClr>
            </a:solidFill>
          </a:ln>
        </p:spPr>
        <p:txBody>
          <a:bodyPr wrap="none" rtlCol="0">
            <a:spAutoFit/>
          </a:bodyPr>
          <a:lstStyle/>
          <a:p>
            <a:pPr algn="ctr"/>
            <a:r>
              <a:rPr lang="en-US" sz="2800" b="1" dirty="0" smtClean="0">
                <a:latin typeface="Bahnschrift" panose="020B0502040204020203" pitchFamily="34" charset="0"/>
              </a:rPr>
              <a:t>DR ANKESH KUMAR</a:t>
            </a:r>
          </a:p>
          <a:p>
            <a:pPr algn="ctr"/>
            <a:r>
              <a:rPr lang="en-US" sz="2800" b="1" dirty="0" smtClean="0">
                <a:latin typeface="Bahnschrift" panose="020B0502040204020203" pitchFamily="34" charset="0"/>
              </a:rPr>
              <a:t>Asstt. Prof.</a:t>
            </a:r>
          </a:p>
          <a:p>
            <a:pPr algn="ctr"/>
            <a:r>
              <a:rPr lang="en-US" sz="2800" b="1" dirty="0" smtClean="0">
                <a:latin typeface="Bahnschrift" panose="020B0502040204020203" pitchFamily="34" charset="0"/>
              </a:rPr>
              <a:t>Department of Veterinary Clinical Complex  </a:t>
            </a:r>
            <a:endParaRPr lang="en-US" sz="2800" b="1" dirty="0">
              <a:latin typeface="Bahnschrift" panose="020B0502040204020203" pitchFamily="34" charset="0"/>
            </a:endParaRPr>
          </a:p>
        </p:txBody>
      </p:sp>
      <p:sp>
        <p:nvSpPr>
          <p:cNvPr id="8" name="TextBox 7"/>
          <p:cNvSpPr txBox="1"/>
          <p:nvPr/>
        </p:nvSpPr>
        <p:spPr>
          <a:xfrm>
            <a:off x="4968680" y="4070243"/>
            <a:ext cx="2941831" cy="400110"/>
          </a:xfrm>
          <a:prstGeom prst="rect">
            <a:avLst/>
          </a:prstGeom>
          <a:solidFill>
            <a:schemeClr val="bg1">
              <a:lumMod val="95000"/>
            </a:schemeClr>
          </a:solidFill>
          <a:ln>
            <a:solidFill>
              <a:schemeClr val="accent4">
                <a:lumMod val="75000"/>
              </a:schemeClr>
            </a:solidFill>
          </a:ln>
        </p:spPr>
        <p:txBody>
          <a:bodyPr wrap="none" rtlCol="0">
            <a:spAutoFit/>
          </a:bodyPr>
          <a:lstStyle/>
          <a:p>
            <a:r>
              <a:rPr lang="en-US" sz="2000" b="1" dirty="0" smtClean="0">
                <a:latin typeface="Bahnschrift" panose="020B0502040204020203" pitchFamily="34" charset="0"/>
              </a:rPr>
              <a:t>UNIT VII VGO </a:t>
            </a:r>
            <a:r>
              <a:rPr lang="en-US" sz="2000" b="1" dirty="0" smtClean="0">
                <a:latin typeface="Bahnschrift" panose="020B0502040204020203" pitchFamily="34" charset="0"/>
              </a:rPr>
              <a:t>604, Part 2</a:t>
            </a:r>
            <a:endParaRPr lang="en-US" sz="2000" b="1" dirty="0">
              <a:latin typeface="Bahnschrift" panose="020B0502040204020203" pitchFamily="34" charset="0"/>
            </a:endParaRPr>
          </a:p>
        </p:txBody>
      </p:sp>
    </p:spTree>
    <p:extLst>
      <p:ext uri="{BB962C8B-B14F-4D97-AF65-F5344CB8AC3E}">
        <p14:creationId xmlns:p14="http://schemas.microsoft.com/office/powerpoint/2010/main" val="191916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78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94" y="0"/>
            <a:ext cx="56959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26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01" y="0"/>
            <a:ext cx="2791257" cy="40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507" y="0"/>
            <a:ext cx="35052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289" y="59378"/>
            <a:ext cx="3076389" cy="400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5283" y="5009890"/>
            <a:ext cx="11899075" cy="646331"/>
          </a:xfrm>
          <a:prstGeom prst="rect">
            <a:avLst/>
          </a:prstGeom>
        </p:spPr>
        <p:txBody>
          <a:bodyPr wrap="square">
            <a:spAutoFit/>
          </a:bodyPr>
          <a:lstStyle/>
          <a:p>
            <a:r>
              <a:rPr lang="en-US" dirty="0"/>
              <a:t>Fig. 30.25 (A) Chronic fibrosis in a prolapse of the </a:t>
            </a:r>
            <a:r>
              <a:rPr lang="en-US" dirty="0" smtClean="0"/>
              <a:t>distal prepuce </a:t>
            </a:r>
            <a:r>
              <a:rPr lang="en-US" dirty="0"/>
              <a:t>in a Hereford bull. (B) Submucosal resection. (C) </a:t>
            </a:r>
            <a:r>
              <a:rPr lang="en-US" dirty="0" smtClean="0"/>
              <a:t>Final </a:t>
            </a:r>
            <a:r>
              <a:rPr lang="en-IN" dirty="0" smtClean="0"/>
              <a:t>repair </a:t>
            </a:r>
            <a:r>
              <a:rPr lang="en-IN" dirty="0"/>
              <a:t>of the lesion.</a:t>
            </a:r>
          </a:p>
        </p:txBody>
      </p:sp>
    </p:spTree>
    <p:extLst>
      <p:ext uri="{BB962C8B-B14F-4D97-AF65-F5344CB8AC3E}">
        <p14:creationId xmlns:p14="http://schemas.microsoft.com/office/powerpoint/2010/main" val="289384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9347"/>
            <a:ext cx="57912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71950" y="2223056"/>
            <a:ext cx="3388235" cy="369332"/>
          </a:xfrm>
          <a:prstGeom prst="rect">
            <a:avLst/>
          </a:prstGeom>
        </p:spPr>
        <p:txBody>
          <a:bodyPr wrap="none">
            <a:spAutoFit/>
          </a:bodyPr>
          <a:lstStyle/>
          <a:p>
            <a:r>
              <a:rPr lang="en-IN" dirty="0"/>
              <a:t>https://www.msdvetmanual.com/</a:t>
            </a:r>
          </a:p>
        </p:txBody>
      </p:sp>
    </p:spTree>
    <p:extLst>
      <p:ext uri="{BB962C8B-B14F-4D97-AF65-F5344CB8AC3E}">
        <p14:creationId xmlns:p14="http://schemas.microsoft.com/office/powerpoint/2010/main" val="394815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019" y="113690"/>
            <a:ext cx="9486508" cy="646331"/>
          </a:xfrm>
          <a:prstGeom prst="rect">
            <a:avLst/>
          </a:prstGeom>
          <a:noFill/>
        </p:spPr>
        <p:txBody>
          <a:bodyPr wrap="none" rtlCol="0">
            <a:spAutoFit/>
          </a:bodyPr>
          <a:lstStyle/>
          <a:p>
            <a:r>
              <a:rPr lang="en-IN" b="1" dirty="0" smtClean="0"/>
              <a:t>Disease of penis and prepuce</a:t>
            </a:r>
          </a:p>
          <a:p>
            <a:pPr marL="400050" indent="-400050">
              <a:buFont typeface="+mj-lt"/>
              <a:buAutoNum type="romanUcPeriod"/>
            </a:pPr>
            <a:r>
              <a:rPr lang="en-IN" dirty="0" smtClean="0"/>
              <a:t>Rupture of the corpus cavernous penis – (ruptured, fractured or broken penis) Prognosis -Poor</a:t>
            </a:r>
            <a:endParaRPr lang="en-IN" dirty="0"/>
          </a:p>
        </p:txBody>
      </p:sp>
      <p:sp>
        <p:nvSpPr>
          <p:cNvPr id="4" name="TextBox 3"/>
          <p:cNvSpPr txBox="1"/>
          <p:nvPr/>
        </p:nvSpPr>
        <p:spPr>
          <a:xfrm>
            <a:off x="760017" y="823126"/>
            <a:ext cx="10569039" cy="1200329"/>
          </a:xfrm>
          <a:prstGeom prst="rect">
            <a:avLst/>
          </a:prstGeom>
          <a:noFill/>
        </p:spPr>
        <p:txBody>
          <a:bodyPr wrap="square" rtlCol="0">
            <a:spAutoFit/>
          </a:bodyPr>
          <a:lstStyle/>
          <a:p>
            <a:pPr algn="just"/>
            <a:r>
              <a:rPr lang="en-IN" dirty="0" smtClean="0"/>
              <a:t>Persistence  of the penile frenulum This is the band of fibrous material that limit the movement of an organ or part. </a:t>
            </a:r>
            <a:r>
              <a:rPr lang="en-IN" dirty="0"/>
              <a:t>T</a:t>
            </a:r>
            <a:r>
              <a:rPr lang="en-IN" dirty="0" smtClean="0"/>
              <a:t>his is results from failure of the separation of the penis and prepuce during puberty. At birth the epithelial surface of the penis and prepuce of bull are fused and ventrally they are united by a band of connective tissue called the frenulum</a:t>
            </a:r>
            <a:endParaRPr lang="en-IN" dirty="0"/>
          </a:p>
        </p:txBody>
      </p:sp>
      <p:sp>
        <p:nvSpPr>
          <p:cNvPr id="5" name="TextBox 4"/>
          <p:cNvSpPr txBox="1"/>
          <p:nvPr/>
        </p:nvSpPr>
        <p:spPr>
          <a:xfrm>
            <a:off x="760019" y="2096316"/>
            <a:ext cx="10570394" cy="1477328"/>
          </a:xfrm>
          <a:prstGeom prst="rect">
            <a:avLst/>
          </a:prstGeom>
          <a:noFill/>
        </p:spPr>
        <p:txBody>
          <a:bodyPr wrap="none" rtlCol="0">
            <a:spAutoFit/>
          </a:bodyPr>
          <a:lstStyle/>
          <a:p>
            <a:r>
              <a:rPr lang="en-IN" b="1" dirty="0" smtClean="0"/>
              <a:t>Penile deviation (</a:t>
            </a:r>
            <a:r>
              <a:rPr lang="en-IN" b="1" dirty="0" err="1" smtClean="0"/>
              <a:t>Phallocampsis</a:t>
            </a:r>
            <a:r>
              <a:rPr lang="en-IN" dirty="0" smtClean="0"/>
              <a:t>) :-This deviation prevent penis from entering the vagina when bulls try to mate</a:t>
            </a:r>
          </a:p>
          <a:p>
            <a:pPr marL="400050" indent="-400050">
              <a:buFont typeface="+mj-lt"/>
              <a:buAutoNum type="romanUcPeriod"/>
            </a:pPr>
            <a:r>
              <a:rPr lang="en-IN" dirty="0" smtClean="0"/>
              <a:t>Spiral or corkscrew </a:t>
            </a:r>
          </a:p>
          <a:p>
            <a:pPr marL="400050" indent="-400050">
              <a:buFont typeface="+mj-lt"/>
              <a:buAutoNum type="romanUcPeriod"/>
            </a:pPr>
            <a:r>
              <a:rPr lang="en-IN" dirty="0" smtClean="0"/>
              <a:t>Rainbow deviation</a:t>
            </a:r>
          </a:p>
          <a:p>
            <a:pPr marL="400050" indent="-400050">
              <a:buFont typeface="+mj-lt"/>
              <a:buAutoNum type="romanUcPeriod"/>
            </a:pPr>
            <a:r>
              <a:rPr lang="en-IN" dirty="0" smtClean="0"/>
              <a:t>S-shaped deviation</a:t>
            </a:r>
          </a:p>
          <a:p>
            <a:pPr marL="400050" indent="-400050">
              <a:buFont typeface="+mj-lt"/>
              <a:buAutoNum type="romanUcPeriod"/>
            </a:pPr>
            <a:r>
              <a:rPr lang="en-IN" dirty="0" smtClean="0"/>
              <a:t>Lateral deviations</a:t>
            </a:r>
            <a:endParaRPr lang="en-IN" dirty="0"/>
          </a:p>
        </p:txBody>
      </p:sp>
      <p:sp>
        <p:nvSpPr>
          <p:cNvPr id="6" name="TextBox 5"/>
          <p:cNvSpPr txBox="1"/>
          <p:nvPr/>
        </p:nvSpPr>
        <p:spPr>
          <a:xfrm>
            <a:off x="760019" y="3728852"/>
            <a:ext cx="11103430" cy="1477328"/>
          </a:xfrm>
          <a:prstGeom prst="rect">
            <a:avLst/>
          </a:prstGeom>
          <a:noFill/>
        </p:spPr>
        <p:txBody>
          <a:bodyPr wrap="square" rtlCol="0">
            <a:spAutoFit/>
          </a:bodyPr>
          <a:lstStyle/>
          <a:p>
            <a:r>
              <a:rPr lang="en-IN" b="1" dirty="0" err="1" smtClean="0"/>
              <a:t>Balanoposthitis</a:t>
            </a:r>
            <a:r>
              <a:rPr lang="en-IN" dirty="0" smtClean="0"/>
              <a:t>- inflammation of penis and prepuce (common in dog, bull ram); Dourine diseases In equine T. </a:t>
            </a:r>
            <a:r>
              <a:rPr lang="en-IN" dirty="0" err="1" smtClean="0"/>
              <a:t>equiperdum</a:t>
            </a:r>
            <a:r>
              <a:rPr lang="en-IN" dirty="0" smtClean="0"/>
              <a:t> </a:t>
            </a:r>
          </a:p>
          <a:p>
            <a:pPr marL="342900" indent="-342900">
              <a:buFont typeface="+mj-lt"/>
              <a:buAutoNum type="arabicPeriod"/>
            </a:pPr>
            <a:r>
              <a:rPr lang="en-IN" b="1" dirty="0" smtClean="0"/>
              <a:t>Pizzle rot</a:t>
            </a:r>
            <a:r>
              <a:rPr lang="en-IN" dirty="0" smtClean="0"/>
              <a:t>-ulcerative </a:t>
            </a:r>
            <a:r>
              <a:rPr lang="en-IN" dirty="0" err="1" smtClean="0"/>
              <a:t>prosthitis</a:t>
            </a:r>
            <a:endParaRPr lang="en-IN" dirty="0" smtClean="0"/>
          </a:p>
          <a:p>
            <a:pPr marL="342900" indent="-342900">
              <a:buFont typeface="+mj-lt"/>
              <a:buAutoNum type="arabicPeriod"/>
            </a:pPr>
            <a:r>
              <a:rPr lang="en-IN" b="1" dirty="0" smtClean="0"/>
              <a:t>Phimosis</a:t>
            </a:r>
          </a:p>
          <a:p>
            <a:pPr marL="342900" indent="-342900">
              <a:buFont typeface="+mj-lt"/>
              <a:buAutoNum type="arabicPeriod"/>
            </a:pPr>
            <a:r>
              <a:rPr lang="en-IN" b="1" dirty="0" err="1" smtClean="0"/>
              <a:t>Paraphimosis</a:t>
            </a:r>
            <a:r>
              <a:rPr lang="en-IN" b="1" dirty="0" smtClean="0"/>
              <a:t> </a:t>
            </a:r>
            <a:r>
              <a:rPr lang="en-IN" dirty="0" smtClean="0"/>
              <a:t>(Dog and Stallion)</a:t>
            </a:r>
            <a:endParaRPr lang="en-IN" dirty="0"/>
          </a:p>
        </p:txBody>
      </p:sp>
      <p:sp>
        <p:nvSpPr>
          <p:cNvPr id="7" name="TextBox 6"/>
          <p:cNvSpPr txBox="1"/>
          <p:nvPr/>
        </p:nvSpPr>
        <p:spPr>
          <a:xfrm>
            <a:off x="760019" y="5206180"/>
            <a:ext cx="2385589" cy="369332"/>
          </a:xfrm>
          <a:prstGeom prst="rect">
            <a:avLst/>
          </a:prstGeom>
          <a:noFill/>
        </p:spPr>
        <p:txBody>
          <a:bodyPr wrap="none" rtlCol="0">
            <a:spAutoFit/>
          </a:bodyPr>
          <a:lstStyle/>
          <a:p>
            <a:r>
              <a:rPr lang="en-IN" b="1" dirty="0" err="1" smtClean="0"/>
              <a:t>Diphallus</a:t>
            </a:r>
            <a:r>
              <a:rPr lang="en-IN" b="1" dirty="0" smtClean="0"/>
              <a:t>-</a:t>
            </a:r>
            <a:r>
              <a:rPr lang="en-IN" dirty="0" smtClean="0"/>
              <a:t> double penis</a:t>
            </a:r>
            <a:endParaRPr lang="en-IN" dirty="0"/>
          </a:p>
        </p:txBody>
      </p:sp>
      <p:sp>
        <p:nvSpPr>
          <p:cNvPr id="8" name="TextBox 7"/>
          <p:cNvSpPr txBox="1"/>
          <p:nvPr/>
        </p:nvSpPr>
        <p:spPr>
          <a:xfrm>
            <a:off x="760019" y="5530955"/>
            <a:ext cx="5312416" cy="369332"/>
          </a:xfrm>
          <a:prstGeom prst="rect">
            <a:avLst/>
          </a:prstGeom>
          <a:noFill/>
        </p:spPr>
        <p:txBody>
          <a:bodyPr wrap="none" rtlCol="0">
            <a:spAutoFit/>
          </a:bodyPr>
          <a:lstStyle/>
          <a:p>
            <a:r>
              <a:rPr lang="en-IN" b="1" dirty="0" smtClean="0"/>
              <a:t>Priapism</a:t>
            </a:r>
            <a:r>
              <a:rPr lang="en-IN" dirty="0" smtClean="0"/>
              <a:t>-Erect penis does not return to its flaccid state</a:t>
            </a:r>
            <a:endParaRPr lang="en-IN" dirty="0"/>
          </a:p>
        </p:txBody>
      </p:sp>
      <p:sp>
        <p:nvSpPr>
          <p:cNvPr id="9" name="TextBox 8"/>
          <p:cNvSpPr txBox="1"/>
          <p:nvPr/>
        </p:nvSpPr>
        <p:spPr>
          <a:xfrm>
            <a:off x="760017" y="5924038"/>
            <a:ext cx="10326225" cy="369332"/>
          </a:xfrm>
          <a:prstGeom prst="rect">
            <a:avLst/>
          </a:prstGeom>
          <a:noFill/>
        </p:spPr>
        <p:txBody>
          <a:bodyPr wrap="none" rtlCol="0">
            <a:spAutoFit/>
          </a:bodyPr>
          <a:lstStyle/>
          <a:p>
            <a:r>
              <a:rPr lang="hi-IN" b="1" dirty="0" smtClean="0"/>
              <a:t>Hpospadias</a:t>
            </a:r>
            <a:r>
              <a:rPr lang="en-IN" b="1" dirty="0" smtClean="0"/>
              <a:t> and </a:t>
            </a:r>
            <a:r>
              <a:rPr lang="en-IN" b="1" dirty="0" err="1" smtClean="0"/>
              <a:t>Epispadias</a:t>
            </a:r>
            <a:r>
              <a:rPr lang="en-IN" b="1" dirty="0" smtClean="0"/>
              <a:t>-</a:t>
            </a:r>
            <a:r>
              <a:rPr lang="en-IN" dirty="0" smtClean="0"/>
              <a:t>: Defective development of penis(The urethra fails to reach the tip of the penis)</a:t>
            </a:r>
            <a:endParaRPr lang="en-IN" dirty="0"/>
          </a:p>
        </p:txBody>
      </p:sp>
    </p:spTree>
    <p:extLst>
      <p:ext uri="{BB962C8B-B14F-4D97-AF65-F5344CB8AC3E}">
        <p14:creationId xmlns:p14="http://schemas.microsoft.com/office/powerpoint/2010/main" val="49932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39" y="719976"/>
            <a:ext cx="11471564" cy="1477328"/>
          </a:xfrm>
          <a:prstGeom prst="rect">
            <a:avLst/>
          </a:prstGeom>
        </p:spPr>
        <p:txBody>
          <a:bodyPr wrap="square">
            <a:spAutoFit/>
          </a:bodyPr>
          <a:lstStyle/>
          <a:p>
            <a:pPr algn="just"/>
            <a:r>
              <a:rPr lang="en-US" b="1" dirty="0"/>
              <a:t>Treatment: Fascia </a:t>
            </a:r>
            <a:r>
              <a:rPr lang="en-US" b="1" dirty="0" err="1"/>
              <a:t>lata</a:t>
            </a:r>
            <a:r>
              <a:rPr lang="en-US" b="1" dirty="0"/>
              <a:t> implant technique </a:t>
            </a:r>
            <a:r>
              <a:rPr lang="en-US" dirty="0"/>
              <a:t>is used for repair of both spiral and ventral </a:t>
            </a:r>
            <a:r>
              <a:rPr lang="en-US" dirty="0" smtClean="0"/>
              <a:t>penile deviation</a:t>
            </a:r>
            <a:r>
              <a:rPr lang="en-US" dirty="0"/>
              <a:t>. The objective of the technique is to create a firm union of the dorsal apical ligament </a:t>
            </a:r>
            <a:r>
              <a:rPr lang="en-US" dirty="0" smtClean="0"/>
              <a:t>to the </a:t>
            </a:r>
            <a:r>
              <a:rPr lang="en-US" dirty="0"/>
              <a:t>tunica albuginea to prevent its slippage. This technique uses an autogenous or </a:t>
            </a:r>
            <a:r>
              <a:rPr lang="en-US" dirty="0" smtClean="0"/>
              <a:t>homologous strip </a:t>
            </a:r>
            <a:r>
              <a:rPr lang="en-US" dirty="0"/>
              <a:t>of fascia </a:t>
            </a:r>
            <a:r>
              <a:rPr lang="en-US" dirty="0" err="1"/>
              <a:t>lata</a:t>
            </a:r>
            <a:r>
              <a:rPr lang="en-US" dirty="0"/>
              <a:t> from the cranial border of the biceps </a:t>
            </a:r>
            <a:r>
              <a:rPr lang="en-US" dirty="0" err="1"/>
              <a:t>femoris</a:t>
            </a:r>
            <a:r>
              <a:rPr lang="en-US" dirty="0"/>
              <a:t> muscle to provide </a:t>
            </a:r>
            <a:r>
              <a:rPr lang="en-US" dirty="0" smtClean="0"/>
              <a:t>dorsal reinforcement </a:t>
            </a:r>
            <a:r>
              <a:rPr lang="en-US" dirty="0"/>
              <a:t>of the apical ligament and fixation of the ligament to the tunica </a:t>
            </a:r>
            <a:r>
              <a:rPr lang="en-US" dirty="0" smtClean="0"/>
              <a:t>albuginea. Homologous </a:t>
            </a:r>
            <a:r>
              <a:rPr lang="en-US" dirty="0"/>
              <a:t>strips of fascia </a:t>
            </a:r>
            <a:r>
              <a:rPr lang="en-US" dirty="0" err="1"/>
              <a:t>lata</a:t>
            </a:r>
            <a:r>
              <a:rPr lang="en-US" dirty="0"/>
              <a:t> can be harvested from freshly dead cattle and stored in </a:t>
            </a:r>
            <a:r>
              <a:rPr lang="en-US" dirty="0" smtClean="0"/>
              <a:t>70% </a:t>
            </a:r>
            <a:r>
              <a:rPr lang="en-IN" dirty="0" smtClean="0"/>
              <a:t>ethyl </a:t>
            </a:r>
            <a:r>
              <a:rPr lang="en-IN" dirty="0"/>
              <a:t>alcohol until used.</a:t>
            </a:r>
          </a:p>
        </p:txBody>
      </p:sp>
    </p:spTree>
    <p:extLst>
      <p:ext uri="{BB962C8B-B14F-4D97-AF65-F5344CB8AC3E}">
        <p14:creationId xmlns:p14="http://schemas.microsoft.com/office/powerpoint/2010/main" val="395726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3" y="356260"/>
            <a:ext cx="4822432" cy="347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81597" y="513010"/>
            <a:ext cx="3167598" cy="369332"/>
          </a:xfrm>
          <a:prstGeom prst="rect">
            <a:avLst/>
          </a:prstGeom>
        </p:spPr>
        <p:txBody>
          <a:bodyPr wrap="none">
            <a:spAutoFit/>
          </a:bodyPr>
          <a:lstStyle/>
          <a:p>
            <a:r>
              <a:rPr lang="en-IN" dirty="0"/>
              <a:t>Inability to achieve intromission</a:t>
            </a:r>
          </a:p>
        </p:txBody>
      </p:sp>
      <p:sp>
        <p:nvSpPr>
          <p:cNvPr id="3" name="Rectangle 2"/>
          <p:cNvSpPr/>
          <p:nvPr/>
        </p:nvSpPr>
        <p:spPr>
          <a:xfrm>
            <a:off x="5589167" y="1011772"/>
            <a:ext cx="1892441" cy="369332"/>
          </a:xfrm>
          <a:prstGeom prst="rect">
            <a:avLst/>
          </a:prstGeom>
        </p:spPr>
        <p:txBody>
          <a:bodyPr wrap="none">
            <a:spAutoFit/>
          </a:bodyPr>
          <a:lstStyle/>
          <a:p>
            <a:r>
              <a:rPr lang="en-IN" dirty="0"/>
              <a:t>Failure of erection</a:t>
            </a:r>
          </a:p>
        </p:txBody>
      </p:sp>
      <p:sp>
        <p:nvSpPr>
          <p:cNvPr id="4" name="Rectangle 3"/>
          <p:cNvSpPr/>
          <p:nvPr/>
        </p:nvSpPr>
        <p:spPr>
          <a:xfrm>
            <a:off x="295833" y="3840649"/>
            <a:ext cx="11650744" cy="369332"/>
          </a:xfrm>
          <a:prstGeom prst="rect">
            <a:avLst/>
          </a:prstGeom>
        </p:spPr>
        <p:txBody>
          <a:bodyPr wrap="square">
            <a:spAutoFit/>
          </a:bodyPr>
          <a:lstStyle/>
          <a:p>
            <a:r>
              <a:rPr lang="en-US" dirty="0"/>
              <a:t>Ruptured penis and corkscrew penis </a:t>
            </a:r>
            <a:r>
              <a:rPr lang="en-US" dirty="0" smtClean="0"/>
              <a:t>are </a:t>
            </a:r>
            <a:r>
              <a:rPr lang="en-US" dirty="0"/>
              <a:t>the most common abnormalities </a:t>
            </a:r>
            <a:r>
              <a:rPr lang="en-US" dirty="0" smtClean="0"/>
              <a:t>of the </a:t>
            </a:r>
            <a:r>
              <a:rPr lang="en-US" dirty="0"/>
              <a:t>genital system of the bull</a:t>
            </a:r>
            <a:endParaRPr lang="en-IN"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608" y="1196438"/>
            <a:ext cx="3853945" cy="26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608" y="4191149"/>
            <a:ext cx="3853945" cy="254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5833" y="4647991"/>
            <a:ext cx="4756687" cy="369332"/>
          </a:xfrm>
          <a:prstGeom prst="rect">
            <a:avLst/>
          </a:prstGeom>
        </p:spPr>
        <p:txBody>
          <a:bodyPr wrap="none">
            <a:spAutoFit/>
          </a:bodyPr>
          <a:lstStyle/>
          <a:p>
            <a:r>
              <a:rPr lang="en-US" dirty="0"/>
              <a:t>Occlusion of the longitudinal canals of the penis</a:t>
            </a:r>
            <a:endParaRPr lang="en-IN" dirty="0"/>
          </a:p>
        </p:txBody>
      </p:sp>
    </p:spTree>
    <p:extLst>
      <p:ext uri="{BB962C8B-B14F-4D97-AF65-F5344CB8AC3E}">
        <p14:creationId xmlns:p14="http://schemas.microsoft.com/office/powerpoint/2010/main" val="104190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 y="63841"/>
            <a:ext cx="4131190" cy="312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90" y="127682"/>
            <a:ext cx="3686861" cy="2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07" y="3219896"/>
            <a:ext cx="4131190" cy="336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490" y="3261498"/>
            <a:ext cx="3686861" cy="332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415" y="127682"/>
            <a:ext cx="3586347" cy="288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414" y="3314350"/>
            <a:ext cx="3586347" cy="327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71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08920"/>
            <a:ext cx="11706225" cy="391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6260" y="4316081"/>
            <a:ext cx="5219378" cy="923330"/>
          </a:xfrm>
          <a:prstGeom prst="rect">
            <a:avLst/>
          </a:prstGeom>
          <a:noFill/>
        </p:spPr>
        <p:txBody>
          <a:bodyPr wrap="none" rtlCol="0">
            <a:spAutoFit/>
          </a:bodyPr>
          <a:lstStyle/>
          <a:p>
            <a:r>
              <a:rPr lang="en-IN" dirty="0" smtClean="0"/>
              <a:t>Failure of erection</a:t>
            </a:r>
          </a:p>
          <a:p>
            <a:pPr marL="400050" indent="-400050">
              <a:buFont typeface="+mj-lt"/>
              <a:buAutoNum type="romanUcPeriod"/>
            </a:pPr>
            <a:r>
              <a:rPr lang="en-IN" dirty="0" smtClean="0"/>
              <a:t>Abnormal venous drainage (Prognosis-Poor)</a:t>
            </a:r>
          </a:p>
          <a:p>
            <a:pPr marL="400050" indent="-400050">
              <a:buFont typeface="+mj-lt"/>
              <a:buAutoNum type="romanUcPeriod"/>
            </a:pPr>
            <a:r>
              <a:rPr lang="en-IN" dirty="0" smtClean="0"/>
              <a:t>Occlusion of the longitudinal canal of the penis </a:t>
            </a:r>
            <a:endParaRPr lang="en-IN" dirty="0"/>
          </a:p>
        </p:txBody>
      </p:sp>
      <p:sp>
        <p:nvSpPr>
          <p:cNvPr id="3" name="TextBox 2"/>
          <p:cNvSpPr txBox="1"/>
          <p:nvPr/>
        </p:nvSpPr>
        <p:spPr>
          <a:xfrm>
            <a:off x="6388925" y="4560125"/>
            <a:ext cx="5170967" cy="1477328"/>
          </a:xfrm>
          <a:prstGeom prst="rect">
            <a:avLst/>
          </a:prstGeom>
          <a:noFill/>
        </p:spPr>
        <p:txBody>
          <a:bodyPr wrap="none" rtlCol="0">
            <a:spAutoFit/>
          </a:bodyPr>
          <a:lstStyle/>
          <a:p>
            <a:r>
              <a:rPr lang="en-IN" dirty="0" smtClean="0"/>
              <a:t>Disease of Joint, Muscle, nerve, Bone and tendons</a:t>
            </a:r>
          </a:p>
          <a:p>
            <a:pPr marL="400050" indent="-400050">
              <a:buFont typeface="+mj-lt"/>
              <a:buAutoNum type="romanUcPeriod"/>
            </a:pPr>
            <a:r>
              <a:rPr lang="en-IN" dirty="0" err="1" smtClean="0"/>
              <a:t>Coxitis</a:t>
            </a:r>
            <a:r>
              <a:rPr lang="en-IN" dirty="0" smtClean="0"/>
              <a:t> </a:t>
            </a:r>
          </a:p>
          <a:p>
            <a:pPr marL="400050" indent="-400050">
              <a:buFont typeface="+mj-lt"/>
              <a:buAutoNum type="romanUcPeriod"/>
            </a:pPr>
            <a:r>
              <a:rPr lang="en-IN" dirty="0" err="1" smtClean="0"/>
              <a:t>Gonitis</a:t>
            </a:r>
            <a:endParaRPr lang="en-IN" dirty="0" smtClean="0"/>
          </a:p>
          <a:p>
            <a:pPr marL="400050" indent="-400050">
              <a:buFont typeface="+mj-lt"/>
              <a:buAutoNum type="romanUcPeriod"/>
            </a:pPr>
            <a:r>
              <a:rPr lang="en-IN" dirty="0" smtClean="0"/>
              <a:t>Honeymoon back</a:t>
            </a:r>
          </a:p>
          <a:p>
            <a:pPr marL="400050" indent="-400050">
              <a:buFont typeface="+mj-lt"/>
              <a:buAutoNum type="romanUcPeriod"/>
            </a:pPr>
            <a:r>
              <a:rPr lang="en-IN" dirty="0" smtClean="0"/>
              <a:t>Spastic </a:t>
            </a:r>
            <a:r>
              <a:rPr lang="en-IN" dirty="0" err="1" smtClean="0"/>
              <a:t>syndrom</a:t>
            </a:r>
            <a:r>
              <a:rPr lang="en-IN" dirty="0" smtClean="0"/>
              <a:t> (progressive hind limb paralysis)</a:t>
            </a:r>
            <a:endParaRPr lang="en-IN" dirty="0"/>
          </a:p>
        </p:txBody>
      </p:sp>
    </p:spTree>
    <p:extLst>
      <p:ext uri="{BB962C8B-B14F-4D97-AF65-F5344CB8AC3E}">
        <p14:creationId xmlns:p14="http://schemas.microsoft.com/office/powerpoint/2010/main" val="95375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4" y="206086"/>
            <a:ext cx="55816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62" y="312965"/>
            <a:ext cx="56102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1964" y="4728888"/>
            <a:ext cx="11645859" cy="646331"/>
          </a:xfrm>
          <a:prstGeom prst="rect">
            <a:avLst/>
          </a:prstGeom>
        </p:spPr>
        <p:txBody>
          <a:bodyPr wrap="square">
            <a:spAutoFit/>
          </a:bodyPr>
          <a:lstStyle/>
          <a:p>
            <a:r>
              <a:rPr lang="en-IN" dirty="0"/>
              <a:t>Fig. 30.21 (A) Corkscrew penis ('spiral deviation') </a:t>
            </a:r>
            <a:r>
              <a:rPr lang="en-IN" dirty="0" smtClean="0"/>
              <a:t>manifested</a:t>
            </a:r>
            <a:r>
              <a:rPr lang="hi-IN" dirty="0" smtClean="0"/>
              <a:t> </a:t>
            </a:r>
            <a:r>
              <a:rPr lang="en-US" dirty="0" smtClean="0"/>
              <a:t>after </a:t>
            </a:r>
            <a:r>
              <a:rPr lang="en-US" dirty="0"/>
              <a:t>mounting but prior to intromission. (B) Traumatic </a:t>
            </a:r>
            <a:r>
              <a:rPr lang="en-US" dirty="0" smtClean="0"/>
              <a:t>ulceration</a:t>
            </a:r>
            <a:r>
              <a:rPr lang="hi-IN" dirty="0" smtClean="0"/>
              <a:t> </a:t>
            </a:r>
            <a:r>
              <a:rPr lang="en-US" dirty="0" smtClean="0"/>
              <a:t>of </a:t>
            </a:r>
            <a:r>
              <a:rPr lang="en-US" dirty="0"/>
              <a:t>the </a:t>
            </a:r>
            <a:r>
              <a:rPr lang="en-IN" dirty="0" smtClean="0"/>
              <a:t>glans penis </a:t>
            </a:r>
            <a:r>
              <a:rPr lang="en-US" dirty="0" smtClean="0"/>
              <a:t>secondary </a:t>
            </a:r>
            <a:r>
              <a:rPr lang="en-US" dirty="0"/>
              <a:t>to spiral deviation of the penis</a:t>
            </a:r>
            <a:endParaRPr lang="en-IN" dirty="0"/>
          </a:p>
        </p:txBody>
      </p:sp>
    </p:spTree>
    <p:extLst>
      <p:ext uri="{BB962C8B-B14F-4D97-AF65-F5344CB8AC3E}">
        <p14:creationId xmlns:p14="http://schemas.microsoft.com/office/powerpoint/2010/main" val="1817883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1" y="203180"/>
            <a:ext cx="4606142" cy="290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8" y="36925"/>
            <a:ext cx="4572000" cy="30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2741" y="3236600"/>
            <a:ext cx="11257994" cy="646331"/>
          </a:xfrm>
          <a:prstGeom prst="rect">
            <a:avLst/>
          </a:prstGeom>
        </p:spPr>
        <p:txBody>
          <a:bodyPr wrap="square">
            <a:spAutoFit/>
          </a:bodyPr>
          <a:lstStyle/>
          <a:p>
            <a:r>
              <a:rPr lang="en-US" dirty="0" smtClean="0"/>
              <a:t>(</a:t>
            </a:r>
            <a:r>
              <a:rPr lang="en-US" dirty="0"/>
              <a:t>A) Vent </a:t>
            </a:r>
            <a:r>
              <a:rPr lang="en-US" dirty="0" err="1"/>
              <a:t>ral</a:t>
            </a:r>
            <a:r>
              <a:rPr lang="en-US" dirty="0"/>
              <a:t> 'rainbow' deviation of the penis. </a:t>
            </a:r>
            <a:r>
              <a:rPr lang="en-US" dirty="0" smtClean="0"/>
              <a:t>This can </a:t>
            </a:r>
            <a:r>
              <a:rPr lang="en-US" dirty="0"/>
              <a:t>sometimes be caused by localized </a:t>
            </a:r>
            <a:r>
              <a:rPr lang="en-US" dirty="0" smtClean="0"/>
              <a:t>fibrosis. </a:t>
            </a:r>
            <a:r>
              <a:rPr lang="en-US" dirty="0"/>
              <a:t>(With </a:t>
            </a:r>
            <a:r>
              <a:rPr lang="en-US" dirty="0" smtClean="0"/>
              <a:t>permission from </a:t>
            </a:r>
            <a:r>
              <a:rPr lang="en-US" dirty="0"/>
              <a:t>Parkinson &amp; Bruere 2007.) (B). This animal </a:t>
            </a:r>
            <a:r>
              <a:rPr lang="en-US" dirty="0" smtClean="0"/>
              <a:t>was treated </a:t>
            </a:r>
            <a:r>
              <a:rPr lang="en-US" dirty="0"/>
              <a:t>by excision of the lesion.</a:t>
            </a:r>
            <a:endParaRPr lang="en-IN" dirty="0"/>
          </a:p>
        </p:txBody>
      </p:sp>
    </p:spTree>
    <p:extLst>
      <p:ext uri="{BB962C8B-B14F-4D97-AF65-F5344CB8AC3E}">
        <p14:creationId xmlns:p14="http://schemas.microsoft.com/office/powerpoint/2010/main" val="272313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83" y="392504"/>
            <a:ext cx="7600579" cy="628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90992" y="2638693"/>
            <a:ext cx="4105226" cy="369332"/>
          </a:xfrm>
          <a:prstGeom prst="rect">
            <a:avLst/>
          </a:prstGeom>
        </p:spPr>
        <p:txBody>
          <a:bodyPr wrap="none">
            <a:spAutoFit/>
          </a:bodyPr>
          <a:lstStyle/>
          <a:p>
            <a:r>
              <a:rPr lang="en-US" dirty="0"/>
              <a:t>Different types of penile deviations in bull</a:t>
            </a:r>
            <a:endParaRPr lang="en-IN" dirty="0"/>
          </a:p>
        </p:txBody>
      </p:sp>
    </p:spTree>
    <p:extLst>
      <p:ext uri="{BB962C8B-B14F-4D97-AF65-F5344CB8AC3E}">
        <p14:creationId xmlns:p14="http://schemas.microsoft.com/office/powerpoint/2010/main" val="1486187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517</Words>
  <Application>Microsoft Office PowerPoint</Application>
  <PresentationFormat>Custom</PresentationFormat>
  <Paragraphs>39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Impotentia Cocundi and Impotentia Generendi, Testicular Hypoplasia and Degeneration: Causes  and Affect on Semen and Fertility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Sexual Behavior and Breeding Soundness Examination of Bulls</dc:title>
  <dc:creator>lenovo</dc:creator>
  <cp:lastModifiedBy>DR43ANKESH</cp:lastModifiedBy>
  <cp:revision>122</cp:revision>
  <dcterms:created xsi:type="dcterms:W3CDTF">2020-09-20T07:37:39Z</dcterms:created>
  <dcterms:modified xsi:type="dcterms:W3CDTF">2020-12-01T07:30:52Z</dcterms:modified>
</cp:coreProperties>
</file>